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81" r:id="rId2"/>
    <p:sldId id="273" r:id="rId3"/>
    <p:sldId id="298" r:id="rId4"/>
    <p:sldId id="294" r:id="rId5"/>
    <p:sldId id="299" r:id="rId6"/>
    <p:sldId id="283" r:id="rId7"/>
    <p:sldId id="293" r:id="rId8"/>
    <p:sldId id="295" r:id="rId9"/>
    <p:sldId id="286" r:id="rId10"/>
    <p:sldId id="287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3300"/>
    <a:srgbClr val="006600"/>
    <a:srgbClr val="CC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2" autoAdjust="0"/>
    <p:restoredTop sz="94639" autoAdjust="0"/>
  </p:normalViewPr>
  <p:slideViewPr>
    <p:cSldViewPr>
      <p:cViewPr>
        <p:scale>
          <a:sx n="100" d="100"/>
          <a:sy n="100" d="100"/>
        </p:scale>
        <p:origin x="-1848" y="-26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8BA491-DBE5-4723-8B20-AD1912E79F0C}" type="datetimeFigureOut">
              <a:rPr lang="cs-CZ" smtClean="0"/>
              <a:t>28. 3. 2014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1F4B8C-6089-4625-934D-D5EA15CA6E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48887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1F4B8C-6089-4625-934D-D5EA15CA6E60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99017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C24A367-9041-4E05-B4B4-1E3B2779FA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93009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E1A3F97-330C-4B41-954C-D8B7A2699B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68695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E94FBD-E624-405C-9179-FC6F9C3E40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94511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01D6F8-3E6F-49C3-9876-D05B655DC1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88434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3B6ADB-455A-46A5-B6C6-362452DA67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22252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BFF11C-4B0F-4098-8E25-C05CF44995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7181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2D3171-A8FB-4C7A-9C47-518168E188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62202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418F2C-5497-431D-951A-F7E406B2D8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32218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C44E762-A90A-41E9-9F65-0800C65EA2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19915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BD5CE3C-ACE0-4383-B5DA-383BEBC75A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95659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C44A23-6B9E-4813-8868-FBB2D897B8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532432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 preserve="1">
  <p:cSld name="Nadpis a text nad obsah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F416348-614E-4BC7-B11F-99D843CFA7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3338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Nadpis, obsah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6FD2ED0-6ABD-4F81-BFF7-4510E71FC9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566620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0D2914E-3890-45E2-B8A3-35723E56E5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47688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Nadpis a obsah nad text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7E8B4DB-712D-432D-86FE-1F95A8D896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8092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5D9264AA-B7BC-4EFF-8961-AE8EF8B64D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2056" name="Group 7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22544457"/>
              </p:ext>
            </p:extLst>
          </p:nvPr>
        </p:nvGraphicFramePr>
        <p:xfrm>
          <a:off x="750888" y="2060575"/>
          <a:ext cx="7559675" cy="3672000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itchFamily="34" charset="0"/>
                          <a:cs typeface="Times New Roman" pitchFamily="18" charset="0"/>
                        </a:rPr>
                        <a:t>15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Měření je základem k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úspěchu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Úhelník, úhloměr, posuvné měřítko, mikrometr, ocelové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pravítko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Odborný výcvik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Autor 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cs typeface="Arial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Lubomír Hrstka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Jazyk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PC, data projektor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1. ročník, žáci 15 - 16 let, elektrikář, autoelektrikář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Ne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Zdroje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Seznam viz poslední strana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58850"/>
            <a:ext cx="7559675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 dirty="0">
                <a:latin typeface="Calibri" pitchFamily="34" charset="0"/>
                <a:cs typeface="Arial" charset="0"/>
              </a:rPr>
              <a:t>Měření v dílenské praxi </a:t>
            </a:r>
          </a:p>
        </p:txBody>
      </p: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9575B196-E331-4FF0-8B59-D538C785B053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62313" y="114300"/>
            <a:ext cx="5654675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sp>
        <p:nvSpPr>
          <p:cNvPr id="2111" name="TextovéPole 12"/>
          <p:cNvSpPr txBox="1">
            <a:spLocks noChangeArrowheads="1"/>
          </p:cNvSpPr>
          <p:nvPr/>
        </p:nvSpPr>
        <p:spPr bwMode="auto">
          <a:xfrm>
            <a:off x="777875" y="1452563"/>
            <a:ext cx="7561263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>
                <a:latin typeface="Calibri" pitchFamily="34" charset="0"/>
              </a:rPr>
              <a:t>VY_32_INOVACE_15_287</a:t>
            </a:r>
            <a:endParaRPr lang="cs-CZ" altLang="cs-CZ" sz="2400" b="1">
              <a:latin typeface="Calibri" pitchFamily="34" charset="0"/>
              <a:cs typeface="Arial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F011970B-3907-4C1F-A14A-07DBEB848DA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307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80" name="Rectangle 8"/>
          <p:cNvSpPr>
            <a:spLocks noChangeArrowheads="1"/>
          </p:cNvSpPr>
          <p:nvPr/>
        </p:nvSpPr>
        <p:spPr bwMode="auto">
          <a:xfrm>
            <a:off x="4608513" y="1052513"/>
            <a:ext cx="184150" cy="954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tx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tx2"/>
              </a:solidFill>
            </a:endParaRPr>
          </a:p>
        </p:txBody>
      </p:sp>
      <p:sp>
        <p:nvSpPr>
          <p:cNvPr id="3081" name="Rectangle 10"/>
          <p:cNvSpPr>
            <a:spLocks noChangeArrowheads="1"/>
          </p:cNvSpPr>
          <p:nvPr/>
        </p:nvSpPr>
        <p:spPr bwMode="auto">
          <a:xfrm>
            <a:off x="539750" y="1700213"/>
            <a:ext cx="8208963" cy="2862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6000" b="1"/>
              <a:t>MĚŘENÍ 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6000" b="1"/>
              <a:t>V 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6000" b="1"/>
              <a:t>DÍLENSKÉ PRAXI</a:t>
            </a:r>
            <a:endParaRPr lang="cs-CZ" altLang="cs-CZ" sz="6000" b="1">
              <a:solidFill>
                <a:schemeClr val="tx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52B3E117-21AF-482E-80A2-832A61B292CA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410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6"/>
          <p:cNvSpPr txBox="1">
            <a:spLocks noChangeArrowheads="1"/>
          </p:cNvSpPr>
          <p:nvPr/>
        </p:nvSpPr>
        <p:spPr>
          <a:xfrm>
            <a:off x="611188" y="1514475"/>
            <a:ext cx="4321175" cy="388937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>
              <a:defRPr/>
            </a:pPr>
            <a:r>
              <a:rPr lang="cs-CZ" sz="2800" b="1" kern="0" dirty="0" smtClean="0"/>
              <a:t> </a:t>
            </a:r>
            <a:r>
              <a:rPr lang="cs-CZ" sz="3200" b="1" kern="0" dirty="0" smtClean="0">
                <a:solidFill>
                  <a:schemeClr val="accent2"/>
                </a:solidFill>
              </a:rPr>
              <a:t>Kontrolní měřidla </a:t>
            </a:r>
          </a:p>
          <a:p>
            <a:pPr>
              <a:defRPr/>
            </a:pPr>
            <a:endParaRPr lang="cs-CZ" sz="3200" b="1" kern="0" dirty="0" smtClean="0"/>
          </a:p>
          <a:p>
            <a:pPr>
              <a:defRPr/>
            </a:pPr>
            <a:endParaRPr lang="cs-CZ" sz="3200" b="1" kern="0" dirty="0" smtClean="0"/>
          </a:p>
          <a:p>
            <a:pPr>
              <a:defRPr/>
            </a:pPr>
            <a:r>
              <a:rPr lang="cs-CZ" sz="3200" b="1" kern="0" dirty="0" smtClean="0"/>
              <a:t>nejčastěji používaná </a:t>
            </a:r>
          </a:p>
          <a:p>
            <a:pPr>
              <a:defRPr/>
            </a:pPr>
            <a:endParaRPr lang="cs-CZ" sz="3200" b="1" kern="0" dirty="0" smtClean="0"/>
          </a:p>
          <a:p>
            <a:pPr>
              <a:defRPr/>
            </a:pPr>
            <a:r>
              <a:rPr lang="cs-CZ" sz="3200" b="1" kern="0" dirty="0" smtClean="0"/>
              <a:t>v</a:t>
            </a:r>
          </a:p>
          <a:p>
            <a:pPr>
              <a:defRPr/>
            </a:pPr>
            <a:r>
              <a:rPr lang="cs-CZ" sz="3200" b="1" kern="0" dirty="0" smtClean="0"/>
              <a:t>dílenské praxi</a:t>
            </a:r>
          </a:p>
        </p:txBody>
      </p:sp>
      <p:pic>
        <p:nvPicPr>
          <p:cNvPr id="4105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163" y="993775"/>
            <a:ext cx="3241675" cy="4956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73F91BE9-75EF-4249-A961-930EE90E2FA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512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6"/>
          <p:cNvSpPr txBox="1">
            <a:spLocks noChangeArrowheads="1"/>
          </p:cNvSpPr>
          <p:nvPr/>
        </p:nvSpPr>
        <p:spPr>
          <a:xfrm>
            <a:off x="1042988" y="981075"/>
            <a:ext cx="6637337" cy="719138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>
              <a:defRPr/>
            </a:pPr>
            <a:r>
              <a:rPr lang="cs-CZ" sz="2800" b="1" kern="0" dirty="0" smtClean="0">
                <a:solidFill>
                  <a:schemeClr val="accent2"/>
                </a:solidFill>
              </a:rPr>
              <a:t>Plochý a příložný úhelník</a:t>
            </a:r>
          </a:p>
        </p:txBody>
      </p:sp>
      <p:pic>
        <p:nvPicPr>
          <p:cNvPr id="7177" name="Picture 9" descr="Úhelníky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77" t="10117" r="11768" b="24854"/>
          <a:stretch>
            <a:fillRect/>
          </a:stretch>
        </p:blipFill>
        <p:spPr bwMode="auto">
          <a:xfrm>
            <a:off x="682625" y="2058988"/>
            <a:ext cx="7845425" cy="3695700"/>
          </a:xfrm>
          <a:prstGeom prst="rect">
            <a:avLst/>
          </a:prstGeom>
          <a:ln w="228600" cap="sq" cmpd="thickThin">
            <a:solidFill>
              <a:schemeClr val="accent2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8FF6C2DB-81A8-4B61-A453-9926FD317FA7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615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6"/>
          <p:cNvSpPr txBox="1">
            <a:spLocks noChangeArrowheads="1"/>
          </p:cNvSpPr>
          <p:nvPr/>
        </p:nvSpPr>
        <p:spPr>
          <a:xfrm>
            <a:off x="1042988" y="981075"/>
            <a:ext cx="6637337" cy="719138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>
              <a:defRPr/>
            </a:pPr>
            <a:r>
              <a:rPr lang="cs-CZ" sz="2800" b="1" kern="0" dirty="0" smtClean="0">
                <a:solidFill>
                  <a:schemeClr val="accent2"/>
                </a:solidFill>
              </a:rPr>
              <a:t>Posuvné měřítko</a:t>
            </a:r>
          </a:p>
        </p:txBody>
      </p:sp>
      <p:pic>
        <p:nvPicPr>
          <p:cNvPr id="6153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6900" y="2663825"/>
            <a:ext cx="2870200" cy="1530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4" name="Obrázek 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1809750"/>
            <a:ext cx="8759825" cy="3910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2F21DCAB-479C-4C6B-BEA9-3AEE39D52205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6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717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6" name="Rectangle 2"/>
          <p:cNvSpPr>
            <a:spLocks noChangeArrowheads="1"/>
          </p:cNvSpPr>
          <p:nvPr/>
        </p:nvSpPr>
        <p:spPr bwMode="auto">
          <a:xfrm>
            <a:off x="395288" y="1268413"/>
            <a:ext cx="8229600" cy="782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accent2"/>
                </a:solidFill>
              </a:rPr>
              <a:t>Univerzální úhloměr</a:t>
            </a:r>
            <a:br>
              <a:rPr lang="cs-CZ" altLang="cs-CZ" sz="2800" b="1">
                <a:solidFill>
                  <a:schemeClr val="accent2"/>
                </a:solidFill>
              </a:rPr>
            </a:br>
            <a:endParaRPr lang="cs-CZ" altLang="cs-CZ" sz="2800" b="1">
              <a:solidFill>
                <a:schemeClr val="accent2"/>
              </a:solidFill>
            </a:endParaRPr>
          </a:p>
        </p:txBody>
      </p:sp>
      <p:pic>
        <p:nvPicPr>
          <p:cNvPr id="7177" name="Picture 4" descr="šrouby002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69" t="54253" r="8846" b="6462"/>
          <a:stretch>
            <a:fillRect/>
          </a:stretch>
        </p:blipFill>
        <p:spPr bwMode="auto">
          <a:xfrm>
            <a:off x="900113" y="2276475"/>
            <a:ext cx="7416800" cy="3544888"/>
          </a:xfrm>
          <a:prstGeom prst="rect">
            <a:avLst/>
          </a:prstGeom>
          <a:noFill/>
          <a:ln w="228600" cap="sq" cmpd="thickThin">
            <a:solidFill>
              <a:schemeClr val="accent2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3F48EBED-2AD3-4108-B9C7-7EDFD841DA74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7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819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6"/>
          <p:cNvSpPr txBox="1">
            <a:spLocks noChangeArrowheads="1"/>
          </p:cNvSpPr>
          <p:nvPr/>
        </p:nvSpPr>
        <p:spPr>
          <a:xfrm>
            <a:off x="611188" y="1412875"/>
            <a:ext cx="3313112" cy="381635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>
              <a:defRPr/>
            </a:pPr>
            <a:endParaRPr lang="cs-CZ" sz="2800" b="1" kern="0" dirty="0" smtClean="0"/>
          </a:p>
          <a:p>
            <a:pPr>
              <a:defRPr/>
            </a:pPr>
            <a:r>
              <a:rPr lang="cs-CZ" sz="3200" b="1" kern="0" dirty="0" smtClean="0"/>
              <a:t>                                          Druhy chyb měření </a:t>
            </a:r>
          </a:p>
          <a:p>
            <a:pPr>
              <a:defRPr/>
            </a:pPr>
            <a:r>
              <a:rPr lang="cs-CZ" sz="3200" b="1" kern="0" dirty="0" smtClean="0"/>
              <a:t>a </a:t>
            </a:r>
          </a:p>
          <a:p>
            <a:pPr>
              <a:defRPr/>
            </a:pPr>
            <a:endParaRPr lang="cs-CZ" sz="3200" b="1" kern="0" dirty="0"/>
          </a:p>
          <a:p>
            <a:pPr>
              <a:defRPr/>
            </a:pPr>
            <a:r>
              <a:rPr lang="cs-CZ" sz="3200" b="1" kern="0" dirty="0" smtClean="0"/>
              <a:t>jejich příčiny</a:t>
            </a:r>
          </a:p>
        </p:txBody>
      </p:sp>
      <p:pic>
        <p:nvPicPr>
          <p:cNvPr id="8201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6100" y="981075"/>
            <a:ext cx="4370388" cy="4968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EA095ED4-1BC7-4846-9CE1-459768D571C1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8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922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6"/>
          <p:cNvSpPr txBox="1">
            <a:spLocks noChangeArrowheads="1"/>
          </p:cNvSpPr>
          <p:nvPr/>
        </p:nvSpPr>
        <p:spPr>
          <a:xfrm>
            <a:off x="1042988" y="981075"/>
            <a:ext cx="6637337" cy="719138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>
              <a:defRPr/>
            </a:pPr>
            <a:r>
              <a:rPr lang="cs-CZ" sz="2800" b="1" kern="0" dirty="0" smtClean="0"/>
              <a:t>Mezní chyby v měření délek - ukázka </a:t>
            </a:r>
          </a:p>
        </p:txBody>
      </p:sp>
      <p:pic>
        <p:nvPicPr>
          <p:cNvPr id="9225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9988" y="1484313"/>
            <a:ext cx="6410325" cy="432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78200BB6-D48D-4A9C-9308-4B8E92BE38E0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9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024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8" name="Rectangle 8"/>
          <p:cNvSpPr>
            <a:spLocks noChangeArrowheads="1"/>
          </p:cNvSpPr>
          <p:nvPr/>
        </p:nvSpPr>
        <p:spPr bwMode="auto">
          <a:xfrm>
            <a:off x="2987675" y="1052513"/>
            <a:ext cx="2973388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accent2"/>
                </a:solidFill>
              </a:rPr>
              <a:t>Kontrolní otázky</a:t>
            </a:r>
          </a:p>
        </p:txBody>
      </p:sp>
      <p:sp>
        <p:nvSpPr>
          <p:cNvPr id="15369" name="Zástupný symbol pro obsah 2"/>
          <p:cNvSpPr>
            <a:spLocks/>
          </p:cNvSpPr>
          <p:nvPr/>
        </p:nvSpPr>
        <p:spPr bwMode="auto">
          <a:xfrm>
            <a:off x="457200" y="1844675"/>
            <a:ext cx="8229600" cy="4105275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buFontTx/>
              <a:buNone/>
              <a:defRPr/>
            </a:pPr>
            <a:r>
              <a:rPr lang="cs-CZ" altLang="cs-CZ" dirty="0" smtClean="0"/>
              <a:t> </a:t>
            </a:r>
          </a:p>
          <a:p>
            <a:pPr>
              <a:buFontTx/>
              <a:buNone/>
              <a:defRPr/>
            </a:pPr>
            <a:r>
              <a:rPr lang="cs-CZ" altLang="cs-CZ" sz="2400" b="1" dirty="0" smtClean="0"/>
              <a:t>1. Vyjmenuj základní dílenská  měřidla.</a:t>
            </a:r>
          </a:p>
          <a:p>
            <a:pPr>
              <a:buFontTx/>
              <a:buNone/>
              <a:defRPr/>
            </a:pPr>
            <a:r>
              <a:rPr lang="cs-CZ" altLang="cs-CZ" sz="2400" b="1" dirty="0" smtClean="0"/>
              <a:t> </a:t>
            </a:r>
          </a:p>
          <a:p>
            <a:pPr>
              <a:buFontTx/>
              <a:buNone/>
              <a:defRPr/>
            </a:pPr>
            <a:r>
              <a:rPr lang="cs-CZ" altLang="cs-CZ" sz="2400" b="1" dirty="0" smtClean="0"/>
              <a:t> 2. Jak s jmenuje měřidlo na měření úhlů?</a:t>
            </a:r>
          </a:p>
          <a:p>
            <a:pPr>
              <a:buFontTx/>
              <a:buNone/>
              <a:defRPr/>
            </a:pPr>
            <a:endParaRPr lang="cs-CZ" altLang="cs-CZ" sz="2400" b="1" dirty="0" smtClean="0"/>
          </a:p>
          <a:p>
            <a:pPr>
              <a:buFontTx/>
              <a:buNone/>
              <a:defRPr/>
            </a:pPr>
            <a:r>
              <a:rPr lang="cs-CZ" altLang="cs-CZ" sz="2400" b="1" dirty="0" smtClean="0"/>
              <a:t> 3. Jaký je rozdíl mezi plochým a příložným úhelníkem?  </a:t>
            </a:r>
          </a:p>
          <a:p>
            <a:pPr>
              <a:buFontTx/>
              <a:buNone/>
              <a:defRPr/>
            </a:pPr>
            <a:endParaRPr lang="cs-CZ" altLang="cs-CZ" sz="2400" b="1" dirty="0" smtClean="0"/>
          </a:p>
          <a:p>
            <a:pPr>
              <a:buFontTx/>
              <a:buNone/>
              <a:defRPr/>
            </a:pPr>
            <a:r>
              <a:rPr lang="cs-CZ" altLang="cs-CZ" sz="2400" b="1" dirty="0" smtClean="0"/>
              <a:t> 4. Jaký je rozdíl mezi úhelníkem a úhloměrem?</a:t>
            </a:r>
          </a:p>
          <a:p>
            <a:pPr>
              <a:buFontTx/>
              <a:buNone/>
              <a:defRPr/>
            </a:pPr>
            <a:r>
              <a:rPr lang="cs-CZ" altLang="cs-CZ" sz="2400" b="1" dirty="0" smtClean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9425351B-CB33-4A74-8A7E-0663F3FA1056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10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127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392" name="Rectangle 8"/>
          <p:cNvSpPr>
            <a:spLocks noChangeArrowheads="1"/>
          </p:cNvSpPr>
          <p:nvPr/>
        </p:nvSpPr>
        <p:spPr bwMode="auto">
          <a:xfrm>
            <a:off x="2843213" y="1125538"/>
            <a:ext cx="3071812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  <a:defRPr/>
            </a:pPr>
            <a:r>
              <a:rPr lang="cs-CZ" altLang="cs-CZ" sz="28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Použitá literatura</a:t>
            </a:r>
          </a:p>
        </p:txBody>
      </p:sp>
      <p:sp>
        <p:nvSpPr>
          <p:cNvPr id="11273" name="Zástupný symbol pro obsah 2"/>
          <p:cNvSpPr>
            <a:spLocks/>
          </p:cNvSpPr>
          <p:nvPr/>
        </p:nvSpPr>
        <p:spPr bwMode="auto">
          <a:xfrm>
            <a:off x="457200" y="1916113"/>
            <a:ext cx="8229600" cy="3240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buFontTx/>
              <a:buNone/>
            </a:pPr>
            <a:r>
              <a:rPr lang="cs-CZ" altLang="cs-CZ" sz="2800" b="1"/>
              <a:t>    </a:t>
            </a:r>
            <a:endParaRPr lang="cs-CZ" altLang="cs-CZ" sz="2000"/>
          </a:p>
          <a:p>
            <a:endParaRPr lang="cs-CZ" altLang="cs-CZ"/>
          </a:p>
        </p:txBody>
      </p:sp>
      <p:sp>
        <p:nvSpPr>
          <p:cNvPr id="11274" name="Obdélník 1"/>
          <p:cNvSpPr>
            <a:spLocks noChangeArrowheads="1"/>
          </p:cNvSpPr>
          <p:nvPr/>
        </p:nvSpPr>
        <p:spPr bwMode="auto">
          <a:xfrm>
            <a:off x="684213" y="1557338"/>
            <a:ext cx="7056437" cy="16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400" b="1">
                <a:cs typeface="Arial" charset="0"/>
              </a:rPr>
              <a:t>    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400" b="1">
                <a:cs typeface="Arial" charset="0"/>
              </a:rPr>
              <a:t>    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400" b="1">
                <a:cs typeface="Arial" charset="0"/>
              </a:rPr>
              <a:t>1)</a:t>
            </a:r>
            <a:r>
              <a:rPr lang="cs-CZ" altLang="cs-CZ" sz="1400" b="1" i="1">
                <a:cs typeface="Arial" charset="0"/>
              </a:rPr>
              <a:t>Moderní strojírenství pro školu a praxi</a:t>
            </a:r>
            <a:endParaRPr lang="cs-CZ" altLang="cs-CZ" sz="1400" i="1">
              <a:cs typeface="Arial" charset="0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400" i="1">
                <a:cs typeface="Arial" charset="0"/>
              </a:rPr>
              <a:t>      </a:t>
            </a:r>
            <a:r>
              <a:rPr lang="cs-CZ" altLang="cs-CZ" sz="1400">
                <a:cs typeface="Arial" charset="0"/>
              </a:rPr>
              <a:t>Praha, Nakladatelství Sobotáles 2007,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400">
                <a:cs typeface="Arial" charset="0"/>
              </a:rPr>
              <a:t>      </a:t>
            </a:r>
            <a:r>
              <a:rPr lang="cs-CZ" altLang="cs-CZ" sz="1400" b="1">
                <a:cs typeface="Arial" charset="0"/>
              </a:rPr>
              <a:t>IBSN 978-80-86706-19-1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400" b="1">
                <a:cs typeface="Arial" charset="0"/>
              </a:rPr>
              <a:t>       Autoři:</a:t>
            </a:r>
            <a:r>
              <a:rPr lang="cs-CZ" altLang="cs-CZ" sz="1400">
                <a:cs typeface="Arial" charset="0"/>
              </a:rPr>
              <a:t>Dillinger Josef  Ing. a kolektiv, 	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400">
                <a:cs typeface="Arial" charset="0"/>
              </a:rPr>
              <a:t>       Použité obrázky: č.2 - str.10, obr. ze str. 14, obr. ze str.18</a:t>
            </a:r>
          </a:p>
        </p:txBody>
      </p:sp>
      <p:sp>
        <p:nvSpPr>
          <p:cNvPr id="11275" name="Obdélník 2"/>
          <p:cNvSpPr>
            <a:spLocks noChangeArrowheads="1"/>
          </p:cNvSpPr>
          <p:nvPr/>
        </p:nvSpPr>
        <p:spPr bwMode="auto">
          <a:xfrm>
            <a:off x="635000" y="3567113"/>
            <a:ext cx="6911975" cy="1816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400" b="1" i="1"/>
              <a:t>       2) Zámečnické práce a údržba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400" b="1" i="1"/>
              <a:t>       Technologie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400" b="1" i="1"/>
              <a:t>       1.</a:t>
            </a:r>
            <a:r>
              <a:rPr lang="cs-CZ" altLang="cs-CZ" sz="1400" i="1"/>
              <a:t>díl učebnice pro odborná učiliště</a:t>
            </a:r>
            <a:endParaRPr lang="cs-CZ" altLang="cs-CZ" sz="1400"/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400"/>
              <a:t>       Vydalo  Nakladatelství  PARTA, s.r.o.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400"/>
              <a:t>       Praha 2006,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400"/>
              <a:t>       </a:t>
            </a:r>
            <a:r>
              <a:rPr lang="cs-CZ" altLang="cs-CZ" sz="1400" b="1"/>
              <a:t>ISBN 80-7320-086-4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400" b="1"/>
              <a:t>       Autoři: </a:t>
            </a:r>
            <a:r>
              <a:rPr lang="cs-CZ" altLang="cs-CZ" sz="1400" i="1"/>
              <a:t>Fialová Dana Ing., Gradek Vladislav Ing.,</a:t>
            </a:r>
            <a:r>
              <a:rPr lang="cs-CZ" altLang="cs-CZ" sz="1400"/>
              <a:t>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400"/>
              <a:t>       Použité obrázky: obr. 2, 6, 8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669</TotalTime>
  <Words>319</Words>
  <Application>Microsoft Office PowerPoint</Application>
  <PresentationFormat>Předvádění na obrazovce (4:3)</PresentationFormat>
  <Paragraphs>103</Paragraphs>
  <Slides>10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5" baseType="lpstr">
      <vt:lpstr>Arial</vt:lpstr>
      <vt:lpstr>Calibri</vt:lpstr>
      <vt:lpstr>Times New Roman</vt:lpstr>
      <vt:lpstr>Book Antiqua</vt:lpstr>
      <vt:lpstr>Výchozí návrh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Ruční obrábění kovů</dc:title>
  <dc:creator>Lubomir Hrstka</dc:creator>
  <cp:lastModifiedBy>Karel Filas, Ing.</cp:lastModifiedBy>
  <cp:revision>63</cp:revision>
  <dcterms:created xsi:type="dcterms:W3CDTF">2007-02-24T11:24:02Z</dcterms:created>
  <dcterms:modified xsi:type="dcterms:W3CDTF">2014-03-28T21:33:15Z</dcterms:modified>
</cp:coreProperties>
</file>