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86" r:id="rId4"/>
    <p:sldId id="292" r:id="rId5"/>
    <p:sldId id="293" r:id="rId6"/>
    <p:sldId id="301" r:id="rId7"/>
    <p:sldId id="294" r:id="rId8"/>
    <p:sldId id="298" r:id="rId9"/>
    <p:sldId id="297" r:id="rId10"/>
    <p:sldId id="30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98" autoAdjust="0"/>
    <p:restoredTop sz="94640" autoAdjust="0"/>
  </p:normalViewPr>
  <p:slideViewPr>
    <p:cSldViewPr>
      <p:cViewPr>
        <p:scale>
          <a:sx n="100" d="100"/>
          <a:sy n="100" d="100"/>
        </p:scale>
        <p:origin x="-1848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486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97088-8568-4DFA-82B2-D4CB9724E9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015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96CBDA-6009-4370-95A3-DA93ABC36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1835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0C9B21-3C68-43AC-BB9C-48A22A0DC7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079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C2130E-262B-40F2-B542-B11CC785CF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222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1D216B-DA39-4E1F-8CF4-2C39E704E1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670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DC13BE-A679-486C-9395-6B53E0028E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04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A1A3EB-50DA-4E71-98BB-E49FEB64AE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594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018591-6276-41A4-B827-117086375C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572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2AE447-5FB1-441D-9516-7BDEA87469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190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F89CA8-C3B7-40BB-AE88-C5E7ADD78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790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FB3EF3-2941-499D-B6FB-F5AEF09235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4324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50FE44-897E-4074-BDA3-97F46B8A5D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9359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2F1F7B-B992-41BB-A56C-90DDA903E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9826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92330A-3D78-4855-8D54-75F413283F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5668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95F856-F41D-4147-BED4-0B68EA90E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637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B7FC1912-A0A6-4D52-AE3C-D03B740B09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6" name="Group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0179683"/>
              </p:ext>
            </p:extLst>
          </p:nvPr>
        </p:nvGraphicFramePr>
        <p:xfrm>
          <a:off x="750888" y="2060575"/>
          <a:ext cx="7559675" cy="3829634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Požadované  podmínky pro vrtání a volba otáček podle průměru vrtané díry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Posuv, řezná rychlost, průměr vrtáku, kvalita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elektrikář a autoelektrikář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58850"/>
            <a:ext cx="75596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>
                <a:latin typeface="Calibri" pitchFamily="34" charset="0"/>
                <a:cs typeface="Arial" charset="0"/>
              </a:rPr>
              <a:t>Vrtání v praxi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F2C34F1-F5AD-44C9-A0B3-3103CEA155F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84784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>
                <a:latin typeface="Calibri" pitchFamily="34" charset="0"/>
              </a:rPr>
              <a:t>VY_32_INOVACE_15_295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A635242-AD90-4C04-968A-81A8DA2B59C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484438" y="1052513"/>
            <a:ext cx="44323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RUČNÍ OBRÁBĚNÍ KOVŮ</a:t>
            </a:r>
          </a:p>
        </p:txBody>
      </p:sp>
      <p:sp>
        <p:nvSpPr>
          <p:cNvPr id="3081" name="Rectangle 2"/>
          <p:cNvSpPr>
            <a:spLocks noChangeArrowheads="1"/>
          </p:cNvSpPr>
          <p:nvPr/>
        </p:nvSpPr>
        <p:spPr bwMode="auto">
          <a:xfrm>
            <a:off x="611188" y="1916113"/>
            <a:ext cx="7772400" cy="3744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>Vrtání v praxi</a:t>
            </a:r>
            <a:endParaRPr lang="cs-CZ" altLang="cs-CZ" sz="6000" b="1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AA191DC-00FC-4936-A810-859FDA63D1F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468313" y="1125538"/>
            <a:ext cx="8291512" cy="503237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solidFill>
                  <a:schemeClr val="accent2"/>
                </a:solidFill>
              </a:rPr>
              <a:t>Technologické  podmínky</a:t>
            </a:r>
          </a:p>
        </p:txBody>
      </p:sp>
      <p:sp>
        <p:nvSpPr>
          <p:cNvPr id="4105" name="Rectangle 3"/>
          <p:cNvSpPr>
            <a:spLocks noChangeArrowheads="1"/>
          </p:cNvSpPr>
          <p:nvPr/>
        </p:nvSpPr>
        <p:spPr bwMode="auto">
          <a:xfrm>
            <a:off x="900609" y="1844824"/>
            <a:ext cx="7859216" cy="4137298"/>
          </a:xfrm>
          <a:prstGeom prst="rect">
            <a:avLst/>
          </a:prstGeom>
          <a:solidFill>
            <a:srgbClr val="00B0F0"/>
          </a:solidFill>
          <a:ln>
            <a:noFill/>
          </a:ln>
          <a:effectLst/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cs-CZ" altLang="cs-CZ" b="1" dirty="0" smtClean="0">
                <a:ln w="12700">
                  <a:solidFill>
                    <a:schemeClr val="accent4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400" b="1" dirty="0" smtClean="0">
                <a:ln w="12700">
                  <a:solidFill>
                    <a:schemeClr val="accent4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Jsou dány průměrem vrtáku a jeho rychlostí. </a:t>
            </a:r>
          </a:p>
          <a:p>
            <a:pPr algn="ctr" eaLnBrk="1" hangingPunct="1">
              <a:buFontTx/>
              <a:buNone/>
              <a:defRPr/>
            </a:pPr>
            <a:r>
              <a:rPr lang="cs-CZ" altLang="cs-CZ" sz="2400" b="1" dirty="0" smtClean="0">
                <a:ln w="12700">
                  <a:solidFill>
                    <a:schemeClr val="accent4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Řeznou rychlostí (v)  při vrtání rozumíme dráhu vnějšího krajního bodu hlavního ostří, stanovenou v metrech a vykonanou za 1  minutu. </a:t>
            </a:r>
          </a:p>
          <a:p>
            <a:pPr eaLnBrk="1" hangingPunct="1">
              <a:buFontTx/>
              <a:buNone/>
              <a:defRPr/>
            </a:pPr>
            <a:endParaRPr lang="cs-CZ" altLang="cs-CZ" sz="2400" b="1" dirty="0" smtClean="0">
              <a:ln w="12700">
                <a:solidFill>
                  <a:schemeClr val="accent4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eaLnBrk="1" hangingPunct="1">
              <a:buFontTx/>
              <a:buNone/>
              <a:defRPr/>
            </a:pPr>
            <a:r>
              <a:rPr lang="cs-CZ" altLang="cs-CZ" sz="2400" b="1" dirty="0" smtClean="0">
                <a:ln w="12700">
                  <a:solidFill>
                    <a:schemeClr val="accent4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Pro její výpočet platí:   </a:t>
            </a:r>
            <a:r>
              <a:rPr lang="cs-CZ" altLang="cs-CZ" sz="2400" b="1" i="1" dirty="0" smtClean="0">
                <a:ln w="12700">
                  <a:solidFill>
                    <a:schemeClr val="accent4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= </a:t>
            </a:r>
            <a:r>
              <a:rPr lang="cs-CZ" altLang="cs-CZ" sz="2400" b="1" i="1" dirty="0" err="1" smtClean="0">
                <a:ln w="12700">
                  <a:solidFill>
                    <a:schemeClr val="accent4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Π.d.n</a:t>
            </a:r>
            <a:r>
              <a:rPr lang="cs-CZ" altLang="cs-CZ" sz="2400" b="1" i="1" dirty="0" smtClean="0">
                <a:ln w="12700">
                  <a:solidFill>
                    <a:schemeClr val="accent4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/ 1000</a:t>
            </a:r>
            <a:r>
              <a:rPr lang="cs-CZ" altLang="cs-CZ" sz="2800" b="1" dirty="0" smtClean="0">
                <a:ln w="12700">
                  <a:solidFill>
                    <a:schemeClr val="accent4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</a:t>
            </a:r>
          </a:p>
          <a:p>
            <a:pPr eaLnBrk="1" hangingPunct="1">
              <a:buFontTx/>
              <a:buNone/>
              <a:defRPr/>
            </a:pPr>
            <a:r>
              <a:rPr lang="cs-CZ" altLang="cs-CZ" sz="2800" b="1" dirty="0" smtClean="0">
                <a:ln w="12700">
                  <a:solidFill>
                    <a:schemeClr val="accent4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	pro otáčky pak:             </a:t>
            </a:r>
            <a:r>
              <a:rPr lang="cs-CZ" altLang="cs-CZ" b="1" i="1" dirty="0" smtClean="0">
                <a:ln w="12700">
                  <a:solidFill>
                    <a:schemeClr val="accent4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 = v . 1000 / </a:t>
            </a:r>
            <a:r>
              <a:rPr lang="cs-CZ" altLang="cs-CZ" b="1" i="1" dirty="0" err="1" smtClean="0">
                <a:ln w="12700">
                  <a:solidFill>
                    <a:schemeClr val="accent4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Π.d</a:t>
            </a:r>
            <a:r>
              <a:rPr lang="cs-CZ" altLang="cs-CZ" b="1" i="1" dirty="0" smtClean="0">
                <a:ln w="12700">
                  <a:solidFill>
                    <a:schemeClr val="accent4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B07F2E1-60AF-4A83-BD7A-3C7DF56B375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solidFill>
                  <a:schemeClr val="tx2"/>
                </a:solidFill>
              </a:rPr>
              <a:t>Řezné podmínky při vrtání</a:t>
            </a:r>
          </a:p>
        </p:txBody>
      </p:sp>
      <p:graphicFrame>
        <p:nvGraphicFramePr>
          <p:cNvPr id="31824" name="Group 80"/>
          <p:cNvGraphicFramePr>
            <a:graphicFrameLocks noGrp="1"/>
          </p:cNvGraphicFramePr>
          <p:nvPr/>
        </p:nvGraphicFramePr>
        <p:xfrm>
          <a:off x="1042988" y="1700213"/>
          <a:ext cx="7058025" cy="4267200"/>
        </p:xfrm>
        <a:graphic>
          <a:graphicData uri="http://schemas.openxmlformats.org/drawingml/2006/table">
            <a:tbl>
              <a:tblPr/>
              <a:tblGrid>
                <a:gridCol w="1412875"/>
                <a:gridCol w="1409700"/>
                <a:gridCol w="1409700"/>
                <a:gridCol w="1412875"/>
                <a:gridCol w="1412875"/>
              </a:tblGrid>
              <a:tr h="587375">
                <a:tc gridSpan="5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Šroubovitý vrták z rychlořezné oceli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747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Průměr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vrtáku  D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(mm)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Posuv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(mm.ot</a:t>
                      </a:r>
                      <a:r>
                        <a:rPr kumimoji="0" lang="cs-CZ" sz="2000" b="1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-1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Otáčky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(min-</a:t>
                      </a:r>
                      <a:r>
                        <a:rPr kumimoji="0" lang="cs-CZ" sz="2000" b="1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Řezná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rychlost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(m.min</a:t>
                      </a:r>
                      <a:r>
                        <a:rPr kumimoji="0" lang="cs-CZ" sz="2000" b="1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-1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Maximální délka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(mm)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5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0,07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1870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26,2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6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0,08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1370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25,9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7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0,10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1170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25,7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60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8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0,11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1010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25,4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60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9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0,12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800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25,2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70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10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0,13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800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25,0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70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12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0,15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650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24,5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75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14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0,17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550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24,1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80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F71BEEB-9B7A-4AFA-ACD4-BA3917A65C0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834" name="Group 66"/>
          <p:cNvGraphicFramePr>
            <a:graphicFrameLocks noGrp="1"/>
          </p:cNvGraphicFramePr>
          <p:nvPr/>
        </p:nvGraphicFramePr>
        <p:xfrm>
          <a:off x="468313" y="1844675"/>
          <a:ext cx="7931150" cy="3916366"/>
        </p:xfrm>
        <a:graphic>
          <a:graphicData uri="http://schemas.openxmlformats.org/drawingml/2006/table">
            <a:tbl>
              <a:tblPr/>
              <a:tblGrid>
                <a:gridCol w="1322387"/>
                <a:gridCol w="1323975"/>
                <a:gridCol w="1319213"/>
                <a:gridCol w="1322387"/>
                <a:gridCol w="1320800"/>
                <a:gridCol w="1322388"/>
              </a:tblGrid>
              <a:tr h="53498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ocel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litina, bronz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hliník, mosaz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Ø mm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ot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./min.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Ø mm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ot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./min.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Ø mm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ot./min.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2,4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3500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2,4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3000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5,6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3500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2000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1800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1800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92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1100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1000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1100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850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740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14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700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12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550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12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450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18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400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sp>
        <p:nvSpPr>
          <p:cNvPr id="7231" name="Nadpis 1"/>
          <p:cNvSpPr>
            <a:spLocks/>
          </p:cNvSpPr>
          <p:nvPr/>
        </p:nvSpPr>
        <p:spPr bwMode="auto">
          <a:xfrm>
            <a:off x="395288" y="981075"/>
            <a:ext cx="8064500" cy="792163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solidFill>
                  <a:schemeClr val="tx2"/>
                </a:solidFill>
              </a:rPr>
              <a:t>Tabulka doporučených otáček v závislosti </a:t>
            </a:r>
            <a:br>
              <a:rPr lang="cs-CZ" altLang="cs-CZ" sz="2800" b="1" dirty="0" smtClean="0">
                <a:solidFill>
                  <a:schemeClr val="tx2"/>
                </a:solidFill>
              </a:rPr>
            </a:br>
            <a:r>
              <a:rPr lang="cs-CZ" altLang="cs-CZ" sz="2800" b="1" dirty="0" smtClean="0">
                <a:solidFill>
                  <a:schemeClr val="tx2"/>
                </a:solidFill>
              </a:rPr>
              <a:t>na materiálu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F67047E-B8E8-4176-A989-5D826096ECB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solidFill>
                  <a:schemeClr val="accent2"/>
                </a:solidFill>
              </a:rPr>
              <a:t>Postup úkonů před vrtáním</a:t>
            </a:r>
          </a:p>
        </p:txBody>
      </p:sp>
      <p:sp>
        <p:nvSpPr>
          <p:cNvPr id="8201" name="Rectangle 3"/>
          <p:cNvSpPr>
            <a:spLocks noChangeArrowheads="1"/>
          </p:cNvSpPr>
          <p:nvPr/>
        </p:nvSpPr>
        <p:spPr bwMode="auto">
          <a:xfrm>
            <a:off x="457200" y="1844675"/>
            <a:ext cx="8229600" cy="3889375"/>
          </a:xfrm>
          <a:prstGeom prst="rect">
            <a:avLst/>
          </a:prstGeom>
          <a:solidFill>
            <a:srgbClr val="92D050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400" dirty="0" smtClean="0"/>
              <a:t>	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400" b="1" dirty="0" smtClean="0"/>
              <a:t>Podle průměru a hloubky díry zvolit vrták.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400" b="1" dirty="0" smtClean="0"/>
              <a:t>	Průměr vrtáku překontrolovat posuvným měřítkem.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400" b="1" dirty="0" smtClean="0"/>
              <a:t>	Zkontrolovat správné upnutí vrtáku do sklíčidla.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400" b="1" dirty="0" smtClean="0"/>
              <a:t>	Překontrolovat správné dotažení vrtáku ve sklíčidle.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400" b="1" dirty="0" smtClean="0"/>
              <a:t>	Větší díry předvrtávat vrtákem, jehož průměr odpovídá šířce příčného ostří.</a:t>
            </a:r>
          </a:p>
          <a:p>
            <a:pPr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altLang="cs-CZ" sz="2400" b="1" dirty="0" smtClean="0"/>
              <a:t>	Při vrtání větších a hlubších děr je nutné použít chladící emulzi nebo řeznou kapalinu.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1E35A3C-EC85-4FAF-AC86-AFAE0622EF4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468313" y="1052513"/>
            <a:ext cx="8229600" cy="504825"/>
          </a:xfrm>
          <a:prstGeom prst="rect">
            <a:avLst/>
          </a:prstGeom>
          <a:solidFill>
            <a:srgbClr val="FFFF00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>
                <a:solidFill>
                  <a:schemeClr val="accent2"/>
                </a:solidFill>
              </a:rPr>
              <a:t>Ostření vrtáků</a:t>
            </a:r>
          </a:p>
        </p:txBody>
      </p:sp>
      <p:sp>
        <p:nvSpPr>
          <p:cNvPr id="9225" name="Rectangle 3"/>
          <p:cNvSpPr>
            <a:spLocks noChangeArrowheads="1"/>
          </p:cNvSpPr>
          <p:nvPr/>
        </p:nvSpPr>
        <p:spPr bwMode="auto">
          <a:xfrm>
            <a:off x="457200" y="1600200"/>
            <a:ext cx="8229600" cy="2185988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000" b="1" dirty="0" smtClean="0"/>
              <a:t>	Má velký vliv na výkon a trvanlivost vrtáku, ale také na rozměr a drsnost díry. 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000" b="1" dirty="0" smtClean="0"/>
              <a:t>Důležité je dodržení vrcholového úhlu ε pro různé druhy materiálů.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cs-CZ" altLang="cs-CZ" sz="2000" b="1" dirty="0" smtClean="0"/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000" b="1" dirty="0" smtClean="0"/>
              <a:t>	Vrták s velkým vrcholovým úhlem se zakusuje a snadno láme, s malým vrcholovým úhlem vrtá hrubou díru a rychle se otupuje. (Vztaženo ke konkrétnímu materiálu.)</a:t>
            </a:r>
          </a:p>
        </p:txBody>
      </p:sp>
      <p:graphicFrame>
        <p:nvGraphicFramePr>
          <p:cNvPr id="33829" name="Group 37"/>
          <p:cNvGraphicFramePr>
            <a:graphicFrameLocks noGrp="1"/>
          </p:cNvGraphicFramePr>
          <p:nvPr/>
        </p:nvGraphicFramePr>
        <p:xfrm>
          <a:off x="468313" y="4149725"/>
          <a:ext cx="8416925" cy="1889388"/>
        </p:xfrm>
        <a:graphic>
          <a:graphicData uri="http://schemas.openxmlformats.org/drawingml/2006/table">
            <a:tbl>
              <a:tblPr/>
              <a:tblGrid>
                <a:gridCol w="2003425"/>
                <a:gridCol w="1751012"/>
                <a:gridCol w="1455738"/>
                <a:gridCol w="1603375"/>
                <a:gridCol w="1603375"/>
              </a:tblGrid>
              <a:tr h="7617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Vrcholový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úhel</a:t>
                      </a:r>
                    </a:p>
                  </a:txBody>
                  <a:tcPr marT="45627" marB="456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60°</a:t>
                      </a:r>
                    </a:p>
                  </a:txBody>
                  <a:tcPr marT="45627" marB="456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116 -120°</a:t>
                      </a:r>
                    </a:p>
                  </a:txBody>
                  <a:tcPr marT="45627" marB="456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120 - 140°</a:t>
                      </a:r>
                    </a:p>
                  </a:txBody>
                  <a:tcPr marT="45627" marB="456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130 - 140°</a:t>
                      </a:r>
                    </a:p>
                  </a:txBody>
                  <a:tcPr marT="45627" marB="456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741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materiál</a:t>
                      </a:r>
                    </a:p>
                  </a:txBody>
                  <a:tcPr marT="45627" marB="456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plastické hmoty</a:t>
                      </a:r>
                    </a:p>
                  </a:txBody>
                  <a:tcPr marT="45627" marB="456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ocel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litina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627" marB="456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měď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hliník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627" marB="456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bronz mosaz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627" marB="456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A08C9AA-5CEA-4CEA-9C10-5C90E3191B7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2843213" y="1125538"/>
            <a:ext cx="29733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accent2"/>
                </a:solidFill>
              </a:rPr>
              <a:t>Kontrolní otázky</a:t>
            </a:r>
          </a:p>
        </p:txBody>
      </p:sp>
      <p:sp>
        <p:nvSpPr>
          <p:cNvPr id="9225" name="Zástupný symbol pro obsah 2"/>
          <p:cNvSpPr>
            <a:spLocks/>
          </p:cNvSpPr>
          <p:nvPr/>
        </p:nvSpPr>
        <p:spPr bwMode="auto">
          <a:xfrm>
            <a:off x="457200" y="2060575"/>
            <a:ext cx="8229600" cy="302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2000" b="1"/>
              <a:t>  	1. Jaké  jsou správné  řezné podmínky při vrtání?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 	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	2. Co je posuv vrtáku?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	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	3. Závisí řezná rychlost na průměru vrtáku?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	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	4. Závisí řezná rychlost na druhu vrtaného materiálu?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AACA725-CA9D-4F8F-9D4B-5E1D382B4ED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0249" name="Zástupný symbol pro obsah 2"/>
          <p:cNvSpPr>
            <a:spLocks/>
          </p:cNvSpPr>
          <p:nvPr/>
        </p:nvSpPr>
        <p:spPr bwMode="auto">
          <a:xfrm>
            <a:off x="457200" y="1916113"/>
            <a:ext cx="8218488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800" b="1"/>
              <a:t>	</a:t>
            </a:r>
            <a:endParaRPr lang="cs-CZ" altLang="cs-CZ" sz="1600"/>
          </a:p>
          <a:p>
            <a:pPr>
              <a:buFontTx/>
              <a:buNone/>
            </a:pPr>
            <a:r>
              <a:rPr lang="cs-CZ" altLang="cs-CZ" sz="1600" b="1"/>
              <a:t>	</a:t>
            </a:r>
            <a:endParaRPr lang="cs-CZ" altLang="cs-CZ" sz="1800"/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6B3578A-A9D7-409C-A8D7-90B969CD7B8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1273" name="Zástupný symbol pro obsah 2"/>
          <p:cNvSpPr>
            <a:spLocks/>
          </p:cNvSpPr>
          <p:nvPr/>
        </p:nvSpPr>
        <p:spPr bwMode="auto">
          <a:xfrm>
            <a:off x="457200" y="1916113"/>
            <a:ext cx="8218488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800" b="1"/>
              <a:t>	</a:t>
            </a:r>
          </a:p>
          <a:p>
            <a:pPr>
              <a:buFontTx/>
              <a:buNone/>
            </a:pPr>
            <a:endParaRPr lang="cs-CZ" altLang="cs-CZ" sz="2800" b="1"/>
          </a:p>
          <a:p>
            <a:pPr>
              <a:buFontTx/>
              <a:buNone/>
            </a:pPr>
            <a:endParaRPr lang="cs-CZ" altLang="cs-CZ" sz="2800" b="1"/>
          </a:p>
          <a:p>
            <a:pPr>
              <a:buFontTx/>
              <a:buNone/>
            </a:pPr>
            <a:endParaRPr lang="cs-CZ" altLang="cs-CZ" sz="2800" b="1"/>
          </a:p>
          <a:p>
            <a:pPr>
              <a:buFontTx/>
              <a:buNone/>
            </a:pPr>
            <a:endParaRPr lang="cs-CZ" altLang="cs-CZ" sz="2800" b="1"/>
          </a:p>
          <a:p>
            <a:pPr>
              <a:buFontTx/>
              <a:buNone/>
            </a:pPr>
            <a:endParaRPr lang="cs-CZ" altLang="cs-CZ" sz="2800" b="1"/>
          </a:p>
          <a:p>
            <a:pPr>
              <a:buFontTx/>
              <a:buNone/>
            </a:pPr>
            <a:r>
              <a:rPr lang="cs-CZ" altLang="cs-CZ" sz="1600"/>
              <a:t>Fialová Dana Ing., Gradek Vladislav Ing, </a:t>
            </a:r>
            <a:r>
              <a:rPr lang="cs-CZ" altLang="cs-CZ" sz="1600" i="1"/>
              <a:t>Zámečnické práce a údržba –Technologie 1. díl učebnice pro SOU</a:t>
            </a:r>
            <a:r>
              <a:rPr lang="cs-CZ" altLang="cs-CZ" sz="1600"/>
              <a:t>,  Praha, Parta 2006, ISBN 80-7320-086-4</a:t>
            </a:r>
          </a:p>
          <a:p>
            <a:pPr>
              <a:buFontTx/>
              <a:buNone/>
            </a:pPr>
            <a:r>
              <a:rPr lang="cs-CZ" altLang="cs-CZ" sz="1600"/>
              <a:t>	</a:t>
            </a:r>
          </a:p>
          <a:p>
            <a:pPr>
              <a:buFontTx/>
              <a:buNone/>
            </a:pPr>
            <a:r>
              <a:rPr lang="cs-CZ" altLang="cs-CZ" sz="1600" b="1"/>
              <a:t>	</a:t>
            </a:r>
            <a:r>
              <a:rPr lang="cs-CZ" altLang="cs-CZ" sz="1600"/>
              <a:t>Outrata Jiří Ing., </a:t>
            </a:r>
            <a:r>
              <a:rPr lang="cs-CZ" altLang="cs-CZ" sz="1600" i="1"/>
              <a:t>Technologie ručního zpracování kovů pro 1. ročník OU a UŠ kovo oborů, Praha, </a:t>
            </a:r>
            <a:r>
              <a:rPr lang="cs-CZ" altLang="cs-CZ" sz="1600"/>
              <a:t>SNTL 1981, EAN 04-204-82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r>
              <a:rPr lang="cs-CZ" altLang="cs-CZ" sz="1800"/>
              <a:t>	</a:t>
            </a:r>
          </a:p>
          <a:p>
            <a:pPr>
              <a:buFontTx/>
              <a:buNone/>
            </a:pPr>
            <a:endParaRPr lang="cs-CZ" altLang="cs-CZ" sz="1800"/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589</TotalTime>
  <Words>345</Words>
  <Application>Microsoft Office PowerPoint</Application>
  <PresentationFormat>Předvádění na obrazovce (4:3)</PresentationFormat>
  <Paragraphs>212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Karel Filas, Ing.</cp:lastModifiedBy>
  <cp:revision>61</cp:revision>
  <dcterms:created xsi:type="dcterms:W3CDTF">2007-02-24T11:24:02Z</dcterms:created>
  <dcterms:modified xsi:type="dcterms:W3CDTF">2014-03-28T21:37:04Z</dcterms:modified>
</cp:coreProperties>
</file>