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71" r:id="rId3"/>
    <p:sldId id="270" r:id="rId4"/>
    <p:sldId id="258" r:id="rId5"/>
    <p:sldId id="266" r:id="rId6"/>
    <p:sldId id="280" r:id="rId7"/>
    <p:sldId id="278" r:id="rId8"/>
    <p:sldId id="275" r:id="rId9"/>
    <p:sldId id="259" r:id="rId10"/>
    <p:sldId id="277" r:id="rId11"/>
    <p:sldId id="269" r:id="rId12"/>
    <p:sldId id="281" r:id="rId13"/>
    <p:sldId id="282" r:id="rId14"/>
    <p:sldId id="268" r:id="rId15"/>
    <p:sldId id="283" r:id="rId16"/>
    <p:sldId id="284" r:id="rId17"/>
  </p:sldIdLst>
  <p:sldSz cx="9144000" cy="6858000" type="screen4x3"/>
  <p:notesSz cx="6811963" cy="9945688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E6D4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425" autoAdjust="0"/>
    <p:restoredTop sz="94628" autoAdjust="0"/>
  </p:normalViewPr>
  <p:slideViewPr>
    <p:cSldViewPr>
      <p:cViewPr>
        <p:scale>
          <a:sx n="100" d="100"/>
          <a:sy n="100" d="100"/>
        </p:scale>
        <p:origin x="-1848" y="-26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272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06D45EC-A71B-411F-9EA4-D8B42AD6A6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6316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8D4375F-54CE-40B1-9738-582CB8C05D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24594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86CD46A-F26D-4BCA-9D37-CDD2F86DF3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81923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77BF2EB-D313-4C31-9B1A-35FF5ED62B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93252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ECC9D59-B07B-40B1-86E3-2F9C57A630E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27349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B1BCF97-24B8-4715-9126-70546A50CCA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07164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E32BDD3-80D5-45AC-86E5-774759C9AA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53897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CE4F28A-C3AC-463C-9EF0-65CB6E3112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25850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D1554C6-3FF9-41E1-9B43-22D6509EF3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55318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EF6C5B5-4BA7-41D1-A6FE-A6FB731CAF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95426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1B48ECF-3602-4664-A980-4C72A75D04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96114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82AF9533-F7F9-433C-9A25-7FABB9A495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117" name="Group 6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8860964"/>
              </p:ext>
            </p:extLst>
          </p:nvPr>
        </p:nvGraphicFramePr>
        <p:xfrm>
          <a:off x="750888" y="2060575"/>
          <a:ext cx="7559675" cy="3672000"/>
        </p:xfrm>
        <a:graphic>
          <a:graphicData uri="http://schemas.openxmlformats.org/drawingml/2006/table">
            <a:tbl>
              <a:tblPr/>
              <a:tblGrid>
                <a:gridCol w="2268537"/>
                <a:gridCol w="5291138"/>
              </a:tblGrid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Projekt MŠMT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EU peníze středním školám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Název projektu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ICT do života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Registrační číslo projektu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CZ.1.07/1.5.00/34.0771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Šablona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III/2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itchFamily="34" charset="0"/>
                          <a:cs typeface="Times New Roman" pitchFamily="18" charset="0"/>
                        </a:rPr>
                        <a:t>15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Montážní práce jsou poslední fází ve výrobním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procesu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cs typeface="Arial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Přípravné práce, montážní postup, šroubová spojení, nářadí, demontáž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Předmět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Odborný výcvik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Autor, spoluautor  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Lubomír Hrstka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Jazyk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Čeština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PC, data projektor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Výklad pomocí 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Střední 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1. ročník, žáci 15 - 16 let, elektrikář, autoelektrikář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Ne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Zdroje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Seznam viz poslední strana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92163" y="958850"/>
            <a:ext cx="7559675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 dirty="0">
                <a:latin typeface="Calibri" pitchFamily="34" charset="0"/>
              </a:rPr>
              <a:t>Montážní práce</a:t>
            </a:r>
          </a:p>
        </p:txBody>
      </p: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180E1643-FC68-4BE7-ABDE-95EB9DBE861A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 eaLnBrk="1" hangingPunct="1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</a:rPr>
              <a:t/>
            </a:r>
            <a:br>
              <a:rPr lang="cs-CZ" sz="1400" smtClean="0">
                <a:solidFill>
                  <a:srgbClr val="02283F"/>
                </a:solidFill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  <p:sp>
        <p:nvSpPr>
          <p:cNvPr id="2111" name="TextovéPole 12"/>
          <p:cNvSpPr txBox="1">
            <a:spLocks noChangeArrowheads="1"/>
          </p:cNvSpPr>
          <p:nvPr/>
        </p:nvSpPr>
        <p:spPr bwMode="auto">
          <a:xfrm>
            <a:off x="787400" y="1452563"/>
            <a:ext cx="7561263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400" b="1">
                <a:latin typeface="Calibri" pitchFamily="34" charset="0"/>
              </a:rPr>
              <a:t>VY_32_INOVACE_15_304</a:t>
            </a:r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62B0767D-1AD2-4AAA-AF58-E2D9525D14FA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2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</a:rPr>
              <a:t/>
            </a:r>
            <a:br>
              <a:rPr lang="cs-CZ" sz="1400" smtClean="0">
                <a:solidFill>
                  <a:srgbClr val="02283F"/>
                </a:solidFill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  <p:pic>
        <p:nvPicPr>
          <p:cNvPr id="307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80" name="Rectangle 10"/>
          <p:cNvSpPr>
            <a:spLocks noChangeArrowheads="1"/>
          </p:cNvSpPr>
          <p:nvPr/>
        </p:nvSpPr>
        <p:spPr bwMode="auto">
          <a:xfrm>
            <a:off x="755650" y="1989138"/>
            <a:ext cx="7488238" cy="3786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6000" b="1"/>
              <a:t>JEDNODUCHÉ MONTÁŽNÍ PRÁCE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6000" b="1">
              <a:solidFill>
                <a:srgbClr val="00B0F0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6000" b="1">
                <a:solidFill>
                  <a:srgbClr val="00B0F0"/>
                </a:solidFill>
              </a:rPr>
              <a:t>šroubová spojení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289DFBFF-557F-4937-AC40-25E4B8754C12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3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 eaLnBrk="1" hangingPunct="1">
              <a:defRPr/>
            </a:pPr>
            <a:r>
              <a:rPr lang="cs-CZ" sz="1600" b="1" dirty="0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400" dirty="0" smtClean="0">
                <a:solidFill>
                  <a:srgbClr val="02283F"/>
                </a:solidFill>
              </a:rPr>
              <a:t/>
            </a:r>
            <a:br>
              <a:rPr lang="cs-CZ" sz="1400" dirty="0" smtClean="0">
                <a:solidFill>
                  <a:srgbClr val="02283F"/>
                </a:solidFill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 dirty="0" smtClean="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  <p:pic>
        <p:nvPicPr>
          <p:cNvPr id="410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104" name="Rectangle 2"/>
          <p:cNvSpPr txBox="1">
            <a:spLocks noChangeArrowheads="1"/>
          </p:cNvSpPr>
          <p:nvPr/>
        </p:nvSpPr>
        <p:spPr bwMode="auto">
          <a:xfrm>
            <a:off x="457200" y="1625600"/>
            <a:ext cx="8229600" cy="3963988"/>
          </a:xfrm>
          <a:prstGeom prst="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cs-CZ" altLang="cs-CZ" sz="2800" b="1" dirty="0" smtClean="0">
                <a:solidFill>
                  <a:srgbClr val="FF0000"/>
                </a:solidFill>
              </a:rPr>
              <a:t>Montáž</a:t>
            </a:r>
            <a:r>
              <a:rPr lang="cs-CZ" altLang="cs-CZ" sz="2800" b="1" dirty="0" smtClean="0"/>
              <a:t> </a:t>
            </a:r>
          </a:p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cs-CZ" altLang="cs-CZ" sz="2800" b="1" dirty="0" smtClean="0"/>
              <a:t>je závěrečnou fází výrobního procesu.</a:t>
            </a:r>
          </a:p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cs-CZ" altLang="cs-CZ" sz="2800" b="1" dirty="0" smtClean="0"/>
              <a:t> Při montáži se </a:t>
            </a:r>
            <a:r>
              <a:rPr lang="cs-CZ" altLang="cs-CZ" sz="2800" b="1" dirty="0" smtClean="0">
                <a:solidFill>
                  <a:srgbClr val="FF0000"/>
                </a:solidFill>
              </a:rPr>
              <a:t>spojují a ustavují</a:t>
            </a:r>
            <a:r>
              <a:rPr lang="cs-CZ" altLang="cs-CZ" sz="2800" b="1" dirty="0" smtClean="0"/>
              <a:t> jednotlivé montážní prvky do větších montážních celků.</a:t>
            </a:r>
          </a:p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endParaRPr lang="cs-CZ" altLang="cs-CZ" sz="2800" b="1" dirty="0" smtClean="0"/>
          </a:p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cs-CZ" altLang="cs-CZ" sz="2800" b="1" dirty="0" smtClean="0"/>
              <a:t>Opačný postup </a:t>
            </a:r>
            <a:r>
              <a:rPr lang="cs-CZ" altLang="cs-CZ" sz="2800" b="1" dirty="0" smtClean="0">
                <a:solidFill>
                  <a:srgbClr val="FF0000"/>
                </a:solidFill>
              </a:rPr>
              <a:t>rozebírání</a:t>
            </a:r>
            <a:r>
              <a:rPr lang="cs-CZ" altLang="cs-CZ" sz="2800" b="1" dirty="0" smtClean="0"/>
              <a:t> nějakého konstrukčního celku nazýváme </a:t>
            </a:r>
          </a:p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cs-CZ" altLang="cs-CZ" sz="2800" b="1" dirty="0" smtClean="0">
                <a:solidFill>
                  <a:srgbClr val="FF0000"/>
                </a:solidFill>
              </a:rPr>
              <a:t>demontáží.</a:t>
            </a:r>
          </a:p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endParaRPr lang="cs-CZ" altLang="cs-CZ" sz="2400" b="1" dirty="0" smtClean="0"/>
          </a:p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endParaRPr lang="cs-CZ" altLang="cs-CZ" sz="2400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910D313C-FD2D-4C87-B6F9-E98C86C7E173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4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 eaLnBrk="1" hangingPunct="1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</a:rPr>
              <a:t/>
            </a:r>
            <a:br>
              <a:rPr lang="cs-CZ" sz="1400" smtClean="0">
                <a:solidFill>
                  <a:srgbClr val="02283F"/>
                </a:solidFill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  <p:pic>
        <p:nvPicPr>
          <p:cNvPr id="512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7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9" name="Rectangle 2"/>
          <p:cNvSpPr txBox="1">
            <a:spLocks noChangeArrowheads="1"/>
          </p:cNvSpPr>
          <p:nvPr/>
        </p:nvSpPr>
        <p:spPr bwMode="auto">
          <a:xfrm>
            <a:off x="426368" y="987499"/>
            <a:ext cx="8291264" cy="4782343"/>
          </a:xfrm>
          <a:prstGeom prst="rect">
            <a:avLst/>
          </a:prstGeom>
          <a:noFill/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cs-CZ" altLang="cs-CZ" sz="2800" b="1" dirty="0" smtClean="0"/>
              <a:t>     </a:t>
            </a:r>
            <a:r>
              <a:rPr lang="cs-CZ" altLang="cs-CZ" sz="2800" b="1" dirty="0" smtClean="0">
                <a:solidFill>
                  <a:schemeClr val="accent2"/>
                </a:solidFill>
              </a:rPr>
              <a:t>MONTÁŽNÍ PROCES </a:t>
            </a:r>
          </a:p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endParaRPr lang="cs-CZ" altLang="cs-CZ" sz="3600" b="1" dirty="0" smtClean="0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cs-CZ" altLang="cs-CZ" sz="2800" b="1" dirty="0" smtClean="0">
                <a:solidFill>
                  <a:schemeClr val="accent2"/>
                </a:solidFill>
              </a:rPr>
              <a:t>dělíme</a:t>
            </a:r>
          </a:p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cs-CZ" altLang="cs-CZ" sz="2800" b="1" dirty="0" smtClean="0">
                <a:solidFill>
                  <a:schemeClr val="accent2"/>
                </a:solidFill>
              </a:rPr>
              <a:t>na</a:t>
            </a:r>
          </a:p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endParaRPr lang="cs-CZ" altLang="cs-CZ" sz="2800" b="1" dirty="0" smtClean="0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cs-CZ" alt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EE6D4A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přípravné práce </a:t>
            </a:r>
          </a:p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endParaRPr lang="cs-CZ" altLang="cs-CZ" sz="2800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EE6D4A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cs-CZ" alt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EE6D4A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vlastní montáž</a:t>
            </a:r>
          </a:p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cs-CZ" alt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EE6D4A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</a:p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cs-CZ" alt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EE6D4A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dokončovací operace</a:t>
            </a:r>
          </a:p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endParaRPr lang="cs-CZ" altLang="cs-CZ" sz="2800" b="1" dirty="0" smtClean="0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cs-CZ" altLang="cs-CZ" sz="2800" b="1" dirty="0" smtClean="0">
                <a:solidFill>
                  <a:schemeClr val="accent2"/>
                </a:solidFill>
              </a:rPr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22FAADB3-6B84-4E82-81CC-113FF5B02F16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5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 eaLnBrk="1" hangingPunct="1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</a:rPr>
              <a:t/>
            </a:r>
            <a:br>
              <a:rPr lang="cs-CZ" sz="1400" smtClean="0">
                <a:solidFill>
                  <a:srgbClr val="02283F"/>
                </a:solidFill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  <p:pic>
        <p:nvPicPr>
          <p:cNvPr id="6150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51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52" name="Rectangle 2"/>
          <p:cNvSpPr txBox="1">
            <a:spLocks noChangeArrowheads="1"/>
          </p:cNvSpPr>
          <p:nvPr/>
        </p:nvSpPr>
        <p:spPr bwMode="auto">
          <a:xfrm>
            <a:off x="457200" y="1028700"/>
            <a:ext cx="8229600" cy="7445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accent2"/>
                </a:solidFill>
              </a:rPr>
              <a:t>PŘÍPRAVNÉ PRÁCE</a:t>
            </a:r>
          </a:p>
        </p:txBody>
      </p:sp>
      <p:sp>
        <p:nvSpPr>
          <p:cNvPr id="6153" name="Rectangle 3"/>
          <p:cNvSpPr txBox="1">
            <a:spLocks noChangeArrowheads="1"/>
          </p:cNvSpPr>
          <p:nvPr/>
        </p:nvSpPr>
        <p:spPr bwMode="auto">
          <a:xfrm>
            <a:off x="384175" y="1700213"/>
            <a:ext cx="8229600" cy="4240212"/>
          </a:xfrm>
          <a:prstGeom prst="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>
            <a:lvl1pPr marL="342900" indent="-3429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buFontTx/>
              <a:buNone/>
              <a:defRPr/>
            </a:pPr>
            <a:r>
              <a:rPr lang="cs-CZ" altLang="cs-CZ" sz="2800" b="1" dirty="0" smtClean="0"/>
              <a:t> mezi </a:t>
            </a:r>
          </a:p>
          <a:p>
            <a:pPr algn="ctr" eaLnBrk="1" hangingPunct="1">
              <a:buFontTx/>
              <a:buNone/>
              <a:defRPr/>
            </a:pPr>
            <a:r>
              <a:rPr lang="cs-CZ" altLang="cs-CZ" sz="2800" b="1" dirty="0" smtClean="0"/>
              <a:t>přípravné práce </a:t>
            </a:r>
          </a:p>
          <a:p>
            <a:pPr algn="ctr" eaLnBrk="1" hangingPunct="1">
              <a:buFontTx/>
              <a:buNone/>
              <a:defRPr/>
            </a:pPr>
            <a:r>
              <a:rPr lang="cs-CZ" altLang="cs-CZ" sz="2800" b="1" dirty="0" smtClean="0"/>
              <a:t>patří </a:t>
            </a:r>
          </a:p>
          <a:p>
            <a:pPr algn="ctr" eaLnBrk="1" hangingPunct="1">
              <a:buFontTx/>
              <a:buNone/>
              <a:defRPr/>
            </a:pPr>
            <a:r>
              <a:rPr lang="cs-CZ" altLang="cs-CZ" sz="2800" b="1" dirty="0" smtClean="0"/>
              <a:t> </a:t>
            </a:r>
          </a:p>
          <a:p>
            <a:pPr algn="ctr" eaLnBrk="1" hangingPunct="1">
              <a:buFontTx/>
              <a:buNone/>
              <a:defRPr/>
            </a:pPr>
            <a:r>
              <a:rPr lang="cs-CZ" altLang="cs-CZ" sz="2800" b="1" dirty="0" smtClean="0"/>
              <a:t> </a:t>
            </a:r>
            <a:r>
              <a:rPr lang="cs-CZ" altLang="cs-CZ" sz="2800" b="1" dirty="0" smtClean="0">
                <a:solidFill>
                  <a:srgbClr val="00B0F0"/>
                </a:solidFill>
              </a:rPr>
              <a:t>čistění součástí</a:t>
            </a:r>
          </a:p>
          <a:p>
            <a:pPr algn="ctr" eaLnBrk="1" hangingPunct="1">
              <a:buFontTx/>
              <a:buNone/>
              <a:defRPr/>
            </a:pPr>
            <a:endParaRPr lang="cs-CZ" altLang="cs-CZ" sz="2800" b="1" dirty="0" smtClean="0">
              <a:solidFill>
                <a:srgbClr val="00B0F0"/>
              </a:solidFill>
            </a:endParaRPr>
          </a:p>
          <a:p>
            <a:pPr algn="ctr" eaLnBrk="1" hangingPunct="1">
              <a:buFontTx/>
              <a:buNone/>
              <a:defRPr/>
            </a:pPr>
            <a:r>
              <a:rPr lang="cs-CZ" altLang="cs-CZ" sz="2800" b="1" dirty="0" smtClean="0">
                <a:solidFill>
                  <a:srgbClr val="00B0F0"/>
                </a:solidFill>
              </a:rPr>
              <a:t>úprava povrchu </a:t>
            </a:r>
          </a:p>
          <a:p>
            <a:pPr algn="ctr" eaLnBrk="1" hangingPunct="1">
              <a:buFontTx/>
              <a:buNone/>
              <a:defRPr/>
            </a:pPr>
            <a:r>
              <a:rPr lang="cs-CZ" altLang="cs-CZ" sz="2800" b="1" dirty="0" smtClean="0">
                <a:solidFill>
                  <a:srgbClr val="00B0F0"/>
                </a:solidFill>
              </a:rPr>
              <a:t>označení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04FB4C2D-72DD-42D2-8B2D-0410C5E3BD76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6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 eaLnBrk="1" hangingPunct="1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</a:rPr>
              <a:t/>
            </a:r>
            <a:br>
              <a:rPr lang="cs-CZ" sz="1400" smtClean="0">
                <a:solidFill>
                  <a:srgbClr val="02283F"/>
                </a:solidFill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  <p:pic>
        <p:nvPicPr>
          <p:cNvPr id="7174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5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76" name="Rectangle 2"/>
          <p:cNvSpPr txBox="1">
            <a:spLocks noChangeArrowheads="1"/>
          </p:cNvSpPr>
          <p:nvPr/>
        </p:nvSpPr>
        <p:spPr bwMode="auto">
          <a:xfrm>
            <a:off x="457200" y="1028700"/>
            <a:ext cx="8229600" cy="7445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accent2"/>
                </a:solidFill>
              </a:rPr>
              <a:t>VLASTNÍ MONTÁŽ</a:t>
            </a:r>
          </a:p>
        </p:txBody>
      </p:sp>
      <p:sp>
        <p:nvSpPr>
          <p:cNvPr id="6153" name="Rectangle 3"/>
          <p:cNvSpPr txBox="1">
            <a:spLocks noChangeArrowheads="1"/>
          </p:cNvSpPr>
          <p:nvPr/>
        </p:nvSpPr>
        <p:spPr bwMode="auto">
          <a:xfrm>
            <a:off x="384175" y="1628775"/>
            <a:ext cx="8229600" cy="4176713"/>
          </a:xfrm>
          <a:prstGeom prst="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>
            <a:lvl1pPr marL="342900" indent="-3429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buFontTx/>
              <a:buNone/>
              <a:defRPr/>
            </a:pPr>
            <a:endParaRPr lang="cs-CZ" altLang="cs-CZ" sz="2800" b="1" dirty="0" smtClean="0"/>
          </a:p>
          <a:p>
            <a:pPr algn="ctr" eaLnBrk="1" hangingPunct="1">
              <a:buFontTx/>
              <a:buNone/>
              <a:defRPr/>
            </a:pPr>
            <a:r>
              <a:rPr lang="cs-CZ" altLang="cs-CZ" sz="2800" b="1" dirty="0" smtClean="0"/>
              <a:t>nutností je zpracovaná </a:t>
            </a:r>
          </a:p>
          <a:p>
            <a:pPr algn="ctr" eaLnBrk="1" hangingPunct="1">
              <a:buFontTx/>
              <a:buNone/>
              <a:defRPr/>
            </a:pPr>
            <a:endParaRPr lang="cs-CZ" altLang="cs-CZ" sz="2800" b="1" dirty="0" smtClean="0"/>
          </a:p>
          <a:p>
            <a:pPr algn="ctr" eaLnBrk="1" hangingPunct="1">
              <a:buFontTx/>
              <a:buNone/>
              <a:defRPr/>
            </a:pPr>
            <a:r>
              <a:rPr lang="cs-CZ" altLang="cs-CZ" sz="2800" b="1" dirty="0" smtClean="0"/>
              <a:t>montážní dokumentace</a:t>
            </a:r>
          </a:p>
          <a:p>
            <a:pPr algn="ctr" eaLnBrk="1" hangingPunct="1">
              <a:buFontTx/>
              <a:buNone/>
              <a:defRPr/>
            </a:pPr>
            <a:endParaRPr lang="cs-CZ" altLang="cs-CZ" sz="2800" b="1" dirty="0" smtClean="0"/>
          </a:p>
          <a:p>
            <a:pPr algn="ctr" eaLnBrk="1" hangingPunct="1">
              <a:buFontTx/>
              <a:buNone/>
              <a:defRPr/>
            </a:pPr>
            <a:r>
              <a:rPr lang="cs-CZ" altLang="cs-CZ" sz="2800" b="1" dirty="0" smtClean="0"/>
              <a:t>konstrukční dokumentace</a:t>
            </a:r>
          </a:p>
          <a:p>
            <a:pPr algn="ctr" eaLnBrk="1" hangingPunct="1">
              <a:buFontTx/>
              <a:buNone/>
              <a:defRPr/>
            </a:pPr>
            <a:endParaRPr lang="cs-CZ" altLang="cs-CZ" sz="2800" b="1" dirty="0" smtClean="0"/>
          </a:p>
          <a:p>
            <a:pPr algn="ctr" eaLnBrk="1" hangingPunct="1">
              <a:buFontTx/>
              <a:buNone/>
              <a:defRPr/>
            </a:pPr>
            <a:r>
              <a:rPr lang="cs-CZ" altLang="cs-CZ" sz="2800" b="1" dirty="0" smtClean="0"/>
              <a:t>technologická dokumentace</a:t>
            </a:r>
          </a:p>
          <a:p>
            <a:pPr algn="ctr" eaLnBrk="1" hangingPunct="1">
              <a:buFontTx/>
              <a:buNone/>
              <a:defRPr/>
            </a:pPr>
            <a:endParaRPr lang="cs-CZ" altLang="cs-CZ" sz="2800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022DDE3B-26BA-4A2F-9564-1718D777B58A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7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 eaLnBrk="1" hangingPunct="1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</a:rPr>
              <a:t/>
            </a:r>
            <a:br>
              <a:rPr lang="cs-CZ" sz="1400" smtClean="0">
                <a:solidFill>
                  <a:srgbClr val="02283F"/>
                </a:solidFill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  <p:pic>
        <p:nvPicPr>
          <p:cNvPr id="819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200" name="Rectangle 2"/>
          <p:cNvSpPr txBox="1">
            <a:spLocks noChangeArrowheads="1"/>
          </p:cNvSpPr>
          <p:nvPr/>
        </p:nvSpPr>
        <p:spPr bwMode="auto">
          <a:xfrm>
            <a:off x="457200" y="1028700"/>
            <a:ext cx="8229600" cy="7445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      Ukázka montáže rotoru</a:t>
            </a:r>
          </a:p>
        </p:txBody>
      </p:sp>
      <p:sp>
        <p:nvSpPr>
          <p:cNvPr id="8201" name="Rectangle 3"/>
          <p:cNvSpPr txBox="1">
            <a:spLocks noChangeArrowheads="1"/>
          </p:cNvSpPr>
          <p:nvPr/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buFontTx/>
              <a:buNone/>
            </a:pPr>
            <a:endParaRPr lang="cs-CZ" altLang="cs-CZ" b="1"/>
          </a:p>
          <a:p>
            <a:pPr eaLnBrk="1" hangingPunct="1">
              <a:buFontTx/>
              <a:buNone/>
            </a:pPr>
            <a:r>
              <a:rPr lang="cs-CZ" altLang="cs-CZ" sz="2400" b="1"/>
              <a:t>1, </a:t>
            </a:r>
          </a:p>
        </p:txBody>
      </p:sp>
      <p:pic>
        <p:nvPicPr>
          <p:cNvPr id="8202" name="Obrázek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463" y="1989138"/>
            <a:ext cx="8575675" cy="3600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21E3C746-210F-43B4-8A6A-139EF48D5E52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8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 eaLnBrk="1" hangingPunct="1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</a:rPr>
              <a:t/>
            </a:r>
            <a:br>
              <a:rPr lang="cs-CZ" sz="1400" smtClean="0">
                <a:solidFill>
                  <a:srgbClr val="02283F"/>
                </a:solidFill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  <p:pic>
        <p:nvPicPr>
          <p:cNvPr id="922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24" name="Nadpis 1"/>
          <p:cNvSpPr txBox="1">
            <a:spLocks/>
          </p:cNvSpPr>
          <p:nvPr/>
        </p:nvSpPr>
        <p:spPr bwMode="auto">
          <a:xfrm>
            <a:off x="382588" y="900113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Ukázka spojení součástí šrouby</a:t>
            </a:r>
          </a:p>
        </p:txBody>
      </p:sp>
      <p:pic>
        <p:nvPicPr>
          <p:cNvPr id="9225" name="Obrázek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1773238"/>
            <a:ext cx="6480175" cy="39290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ECBC6A32-7489-4987-A551-06849E6643A9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9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 eaLnBrk="1" hangingPunct="1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</a:rPr>
              <a:t/>
            </a:r>
            <a:br>
              <a:rPr lang="cs-CZ" sz="1400" smtClean="0">
                <a:solidFill>
                  <a:srgbClr val="02283F"/>
                </a:solidFill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  <p:pic>
        <p:nvPicPr>
          <p:cNvPr id="1024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7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48" name="Nadpis 1"/>
          <p:cNvSpPr txBox="1">
            <a:spLocks/>
          </p:cNvSpPr>
          <p:nvPr/>
        </p:nvSpPr>
        <p:spPr bwMode="auto">
          <a:xfrm>
            <a:off x="382588" y="900113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Ukázka zajištění šroubů a matic proti uvolnění</a:t>
            </a:r>
          </a:p>
        </p:txBody>
      </p:sp>
      <p:pic>
        <p:nvPicPr>
          <p:cNvPr id="10249" name="Obrázek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7800" y="1416050"/>
            <a:ext cx="5356225" cy="4437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D915EFFE-D638-4345-A7FC-D51D61227EE6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10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 eaLnBrk="1" hangingPunct="1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</a:rPr>
              <a:t/>
            </a:r>
            <a:br>
              <a:rPr lang="cs-CZ" sz="1400" smtClean="0">
                <a:solidFill>
                  <a:srgbClr val="02283F"/>
                </a:solidFill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  <p:pic>
        <p:nvPicPr>
          <p:cNvPr id="11270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1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72" name="Nadpis 1"/>
          <p:cNvSpPr txBox="1">
            <a:spLocks/>
          </p:cNvSpPr>
          <p:nvPr/>
        </p:nvSpPr>
        <p:spPr bwMode="auto">
          <a:xfrm>
            <a:off x="382588" y="900113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tx2"/>
              </a:solidFill>
            </a:endParaRPr>
          </a:p>
          <a:p>
            <a:pPr algn="ctr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accent2"/>
                </a:solidFill>
              </a:rPr>
              <a:t>Nářadí k utahování šroubů a matic</a:t>
            </a:r>
          </a:p>
        </p:txBody>
      </p:sp>
      <p:pic>
        <p:nvPicPr>
          <p:cNvPr id="11273" name="Obrázek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100" y="2205038"/>
            <a:ext cx="7940675" cy="3509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F45AF0EC-826F-4075-AA25-766EDCA94555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11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 eaLnBrk="1" hangingPunct="1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</a:rPr>
              <a:t/>
            </a:r>
            <a:br>
              <a:rPr lang="cs-CZ" sz="1400" smtClean="0">
                <a:solidFill>
                  <a:srgbClr val="02283F"/>
                </a:solidFill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  <p:pic>
        <p:nvPicPr>
          <p:cNvPr id="12294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5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296" name="Rectangle 8"/>
          <p:cNvSpPr>
            <a:spLocks noChangeArrowheads="1"/>
          </p:cNvSpPr>
          <p:nvPr/>
        </p:nvSpPr>
        <p:spPr bwMode="auto">
          <a:xfrm>
            <a:off x="1692275" y="1125538"/>
            <a:ext cx="6908800" cy="523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accent2"/>
                </a:solidFill>
              </a:rPr>
              <a:t>Nářadí k utahování šroubů a matic</a:t>
            </a:r>
          </a:p>
        </p:txBody>
      </p:sp>
      <p:sp>
        <p:nvSpPr>
          <p:cNvPr id="12297" name="Zástupný symbol pro obsah 2"/>
          <p:cNvSpPr>
            <a:spLocks/>
          </p:cNvSpPr>
          <p:nvPr/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>
              <a:buFontTx/>
              <a:buNone/>
            </a:pPr>
            <a:endParaRPr lang="cs-CZ" altLang="cs-CZ" sz="1800" b="1"/>
          </a:p>
          <a:p>
            <a:pPr>
              <a:buFontTx/>
              <a:buNone/>
            </a:pPr>
            <a:r>
              <a:rPr lang="cs-CZ" altLang="cs-CZ" sz="1800" b="1"/>
              <a:t>	</a:t>
            </a:r>
            <a:endParaRPr lang="cs-CZ" altLang="cs-CZ"/>
          </a:p>
        </p:txBody>
      </p:sp>
      <p:pic>
        <p:nvPicPr>
          <p:cNvPr id="12298" name="Obrázek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4788" y="1649413"/>
            <a:ext cx="6618287" cy="42179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8A0D6BBF-8FF4-4868-B344-9FD12E29D3C2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12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 eaLnBrk="1" hangingPunct="1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</a:rPr>
              <a:t/>
            </a:r>
            <a:br>
              <a:rPr lang="cs-CZ" sz="1400" smtClean="0">
                <a:solidFill>
                  <a:srgbClr val="02283F"/>
                </a:solidFill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  <p:pic>
        <p:nvPicPr>
          <p:cNvPr id="1331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20" name="Rectangle 8"/>
          <p:cNvSpPr>
            <a:spLocks noChangeArrowheads="1"/>
          </p:cNvSpPr>
          <p:nvPr/>
        </p:nvSpPr>
        <p:spPr bwMode="auto">
          <a:xfrm>
            <a:off x="1692275" y="1125538"/>
            <a:ext cx="6908800" cy="523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accent2"/>
                </a:solidFill>
              </a:rPr>
              <a:t>Nářadí k utahování šroubů a matic</a:t>
            </a:r>
          </a:p>
        </p:txBody>
      </p:sp>
      <p:sp>
        <p:nvSpPr>
          <p:cNvPr id="13321" name="Zástupný symbol pro obsah 2"/>
          <p:cNvSpPr>
            <a:spLocks/>
          </p:cNvSpPr>
          <p:nvPr/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>
              <a:buFontTx/>
              <a:buNone/>
            </a:pPr>
            <a:endParaRPr lang="cs-CZ" altLang="cs-CZ" sz="1800" b="1"/>
          </a:p>
          <a:p>
            <a:pPr>
              <a:buFontTx/>
              <a:buNone/>
            </a:pPr>
            <a:r>
              <a:rPr lang="cs-CZ" altLang="cs-CZ" sz="1800" b="1"/>
              <a:t>	</a:t>
            </a:r>
            <a:endParaRPr lang="cs-CZ" altLang="cs-CZ"/>
          </a:p>
        </p:txBody>
      </p:sp>
      <p:pic>
        <p:nvPicPr>
          <p:cNvPr id="13322" name="Obrázek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4788" y="1649413"/>
            <a:ext cx="6618287" cy="42179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77943325-8270-430E-948E-0605A39BC007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13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 eaLnBrk="1" hangingPunct="1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</a:rPr>
              <a:t/>
            </a:r>
            <a:br>
              <a:rPr lang="cs-CZ" sz="1400" smtClean="0">
                <a:solidFill>
                  <a:srgbClr val="02283F"/>
                </a:solidFill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  <p:pic>
        <p:nvPicPr>
          <p:cNvPr id="1434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4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344" name="Rectangle 2"/>
          <p:cNvSpPr txBox="1">
            <a:spLocks noChangeArrowheads="1"/>
          </p:cNvSpPr>
          <p:nvPr/>
        </p:nvSpPr>
        <p:spPr bwMode="auto">
          <a:xfrm>
            <a:off x="457200" y="1028700"/>
            <a:ext cx="8229600" cy="7445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accent2"/>
                </a:solidFill>
              </a:rPr>
              <a:t>DOKONČOVACÍ  OPERACE</a:t>
            </a:r>
          </a:p>
        </p:txBody>
      </p:sp>
      <p:sp>
        <p:nvSpPr>
          <p:cNvPr id="6153" name="Rectangle 3"/>
          <p:cNvSpPr txBox="1">
            <a:spLocks noChangeArrowheads="1"/>
          </p:cNvSpPr>
          <p:nvPr/>
        </p:nvSpPr>
        <p:spPr bwMode="auto">
          <a:xfrm>
            <a:off x="384175" y="1628775"/>
            <a:ext cx="8229600" cy="4176713"/>
          </a:xfrm>
          <a:prstGeom prst="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>
            <a:lvl1pPr marL="342900" indent="-3429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buFontTx/>
              <a:buNone/>
              <a:defRPr/>
            </a:pPr>
            <a:endParaRPr lang="cs-CZ" altLang="cs-CZ" sz="2800" b="1" dirty="0" smtClean="0"/>
          </a:p>
          <a:p>
            <a:pPr algn="ctr" eaLnBrk="1" hangingPunct="1">
              <a:buFontTx/>
              <a:buNone/>
              <a:defRPr/>
            </a:pPr>
            <a:r>
              <a:rPr lang="cs-CZ" altLang="cs-CZ" sz="2800" b="1" dirty="0" smtClean="0"/>
              <a:t>součástí dokončovací operace </a:t>
            </a:r>
          </a:p>
          <a:p>
            <a:pPr algn="ctr" eaLnBrk="1" hangingPunct="1">
              <a:buFontTx/>
              <a:buNone/>
              <a:defRPr/>
            </a:pPr>
            <a:r>
              <a:rPr lang="cs-CZ" altLang="cs-CZ" sz="2800" b="1" dirty="0" smtClean="0"/>
              <a:t> je kontrola kvality výrobku </a:t>
            </a:r>
          </a:p>
          <a:p>
            <a:pPr algn="ctr" eaLnBrk="1" hangingPunct="1">
              <a:buFontTx/>
              <a:buNone/>
              <a:defRPr/>
            </a:pPr>
            <a:endParaRPr lang="cs-CZ" altLang="cs-CZ" sz="2800" b="1" dirty="0" smtClean="0"/>
          </a:p>
          <a:p>
            <a:pPr algn="ctr" eaLnBrk="1" hangingPunct="1">
              <a:buFontTx/>
              <a:buNone/>
              <a:defRPr/>
            </a:pPr>
            <a:r>
              <a:rPr lang="cs-CZ" altLang="cs-CZ" sz="2800" b="1" dirty="0" smtClean="0"/>
              <a:t>kontrola</a:t>
            </a:r>
          </a:p>
          <a:p>
            <a:pPr algn="ctr" eaLnBrk="1" hangingPunct="1">
              <a:buFontTx/>
              <a:buNone/>
              <a:defRPr/>
            </a:pPr>
            <a:r>
              <a:rPr lang="cs-CZ" altLang="cs-CZ" sz="2800" b="1" dirty="0" smtClean="0"/>
              <a:t>funkčnosti provedených spojů a kombinací,</a:t>
            </a:r>
          </a:p>
          <a:p>
            <a:pPr algn="ctr" eaLnBrk="1" hangingPunct="1">
              <a:buFontTx/>
              <a:buNone/>
              <a:defRPr/>
            </a:pPr>
            <a:endParaRPr lang="cs-CZ" altLang="cs-CZ" sz="2800" b="1" dirty="0" smtClean="0"/>
          </a:p>
          <a:p>
            <a:pPr algn="ctr" eaLnBrk="1" hangingPunct="1">
              <a:buFontTx/>
              <a:buNone/>
              <a:defRPr/>
            </a:pPr>
            <a:r>
              <a:rPr lang="cs-CZ" altLang="cs-CZ" sz="2800" b="1" dirty="0" smtClean="0"/>
              <a:t>konečná povrchová úprava </a:t>
            </a:r>
          </a:p>
          <a:p>
            <a:pPr algn="ctr" eaLnBrk="1" hangingPunct="1">
              <a:buFontTx/>
              <a:buNone/>
              <a:defRPr/>
            </a:pPr>
            <a:endParaRPr lang="cs-CZ" altLang="cs-CZ" sz="2800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111E5B7F-F357-4A2E-8E8D-7F76BECA92C8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14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 eaLnBrk="1" hangingPunct="1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</a:rPr>
              <a:t/>
            </a:r>
            <a:br>
              <a:rPr lang="cs-CZ" sz="1400" smtClean="0">
                <a:solidFill>
                  <a:srgbClr val="02283F"/>
                </a:solidFill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  <p:pic>
        <p:nvPicPr>
          <p:cNvPr id="1536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67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368" name="Rectangle 8"/>
          <p:cNvSpPr>
            <a:spLocks noChangeArrowheads="1"/>
          </p:cNvSpPr>
          <p:nvPr/>
        </p:nvSpPr>
        <p:spPr bwMode="auto">
          <a:xfrm>
            <a:off x="3084513" y="1052513"/>
            <a:ext cx="2974975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accent2"/>
                </a:solidFill>
              </a:rPr>
              <a:t>Kontrolní otázky</a:t>
            </a:r>
          </a:p>
        </p:txBody>
      </p:sp>
      <p:sp>
        <p:nvSpPr>
          <p:cNvPr id="15369" name="Zástupný symbol pro obsah 2"/>
          <p:cNvSpPr txBox="1">
            <a:spLocks/>
          </p:cNvSpPr>
          <p:nvPr/>
        </p:nvSpPr>
        <p:spPr bwMode="auto">
          <a:xfrm>
            <a:off x="395288" y="1700213"/>
            <a:ext cx="8229600" cy="4249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>
              <a:buFontTx/>
              <a:buNone/>
            </a:pPr>
            <a:endParaRPr lang="cs-CZ" altLang="cs-CZ" sz="1800" b="1"/>
          </a:p>
          <a:p>
            <a:pPr>
              <a:buFontTx/>
              <a:buNone/>
            </a:pPr>
            <a:r>
              <a:rPr lang="cs-CZ" altLang="cs-CZ" sz="1800" b="1"/>
              <a:t> </a:t>
            </a:r>
          </a:p>
          <a:p>
            <a:pPr>
              <a:buFontTx/>
              <a:buNone/>
            </a:pPr>
            <a:r>
              <a:rPr lang="cs-CZ" altLang="cs-CZ" sz="1800" b="1"/>
              <a:t>  </a:t>
            </a:r>
            <a:r>
              <a:rPr lang="cs-CZ" altLang="cs-CZ" sz="2000" b="1"/>
              <a:t>1. Co je to montáž a demontáž?</a:t>
            </a:r>
          </a:p>
          <a:p>
            <a:pPr>
              <a:buFontTx/>
              <a:buNone/>
            </a:pPr>
            <a:r>
              <a:rPr lang="cs-CZ" altLang="cs-CZ" sz="2000" b="1"/>
              <a:t>  </a:t>
            </a:r>
          </a:p>
          <a:p>
            <a:pPr>
              <a:buFontTx/>
              <a:buNone/>
            </a:pPr>
            <a:r>
              <a:rPr lang="cs-CZ" altLang="cs-CZ" sz="2000" b="1"/>
              <a:t> 2. Co zahrnuje přípravná operace montáže?</a:t>
            </a:r>
          </a:p>
          <a:p>
            <a:pPr>
              <a:buFontTx/>
              <a:buNone/>
            </a:pPr>
            <a:endParaRPr lang="cs-CZ" altLang="cs-CZ" sz="2000" b="1"/>
          </a:p>
          <a:p>
            <a:pPr>
              <a:buFontTx/>
              <a:buNone/>
            </a:pPr>
            <a:r>
              <a:rPr lang="cs-CZ" altLang="cs-CZ" sz="2000" b="1"/>
              <a:t>  3.  Jaká znáš šroubová spojení jednotlivých částí?</a:t>
            </a:r>
          </a:p>
          <a:p>
            <a:pPr>
              <a:buFontTx/>
              <a:buNone/>
            </a:pPr>
            <a:r>
              <a:rPr lang="cs-CZ" altLang="cs-CZ" sz="2000" b="1"/>
              <a:t> </a:t>
            </a:r>
          </a:p>
          <a:p>
            <a:pPr>
              <a:buFontTx/>
              <a:buNone/>
            </a:pPr>
            <a:r>
              <a:rPr lang="cs-CZ" altLang="cs-CZ" sz="2000" b="1"/>
              <a:t>  4.  Co se provádí v závěrečné časti montáže?</a:t>
            </a:r>
            <a:endParaRPr lang="cs-CZ" altLang="cs-CZ" sz="1800" b="1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3EFEC0E0-94E2-4A11-9D43-2B4D8B8EC834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15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 eaLnBrk="1" hangingPunct="1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</a:rPr>
              <a:t/>
            </a:r>
            <a:br>
              <a:rPr lang="cs-CZ" sz="1400" smtClean="0">
                <a:solidFill>
                  <a:srgbClr val="02283F"/>
                </a:solidFill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  <p:pic>
        <p:nvPicPr>
          <p:cNvPr id="16390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391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392" name="Rectangle 8"/>
          <p:cNvSpPr>
            <a:spLocks noChangeArrowheads="1"/>
          </p:cNvSpPr>
          <p:nvPr/>
        </p:nvSpPr>
        <p:spPr bwMode="auto">
          <a:xfrm>
            <a:off x="3084513" y="1052513"/>
            <a:ext cx="2974975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accent2"/>
                </a:solidFill>
              </a:rPr>
              <a:t>Kontrolní otázky</a:t>
            </a:r>
          </a:p>
        </p:txBody>
      </p:sp>
      <p:sp>
        <p:nvSpPr>
          <p:cNvPr id="16393" name="Zástupný symbol pro obsah 2"/>
          <p:cNvSpPr txBox="1">
            <a:spLocks/>
          </p:cNvSpPr>
          <p:nvPr/>
        </p:nvSpPr>
        <p:spPr bwMode="auto">
          <a:xfrm>
            <a:off x="395288" y="1700213"/>
            <a:ext cx="8229600" cy="4249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>
              <a:buFontTx/>
              <a:buNone/>
            </a:pPr>
            <a:endParaRPr lang="cs-CZ" altLang="cs-CZ" sz="1800" b="1"/>
          </a:p>
          <a:p>
            <a:pPr>
              <a:buFontTx/>
              <a:buNone/>
            </a:pPr>
            <a:r>
              <a:rPr lang="cs-CZ" altLang="cs-CZ" sz="1800" b="1"/>
              <a:t> </a:t>
            </a:r>
          </a:p>
          <a:p>
            <a:pPr>
              <a:buFontTx/>
              <a:buNone/>
            </a:pPr>
            <a:r>
              <a:rPr lang="cs-CZ" altLang="cs-CZ" sz="1800" b="1"/>
              <a:t>  </a:t>
            </a:r>
            <a:r>
              <a:rPr lang="cs-CZ" altLang="cs-CZ" sz="2000" b="1"/>
              <a:t>1. Co je to montáž a demontáž?</a:t>
            </a:r>
          </a:p>
          <a:p>
            <a:pPr>
              <a:buFontTx/>
              <a:buNone/>
            </a:pPr>
            <a:r>
              <a:rPr lang="cs-CZ" altLang="cs-CZ" sz="2000" b="1"/>
              <a:t>  </a:t>
            </a:r>
          </a:p>
          <a:p>
            <a:pPr>
              <a:buFontTx/>
              <a:buNone/>
            </a:pPr>
            <a:r>
              <a:rPr lang="cs-CZ" altLang="cs-CZ" sz="2000" b="1"/>
              <a:t> 2. Co zahrnuje přípravná operace montáže?</a:t>
            </a:r>
          </a:p>
          <a:p>
            <a:pPr>
              <a:buFontTx/>
              <a:buNone/>
            </a:pPr>
            <a:endParaRPr lang="cs-CZ" altLang="cs-CZ" sz="2000" b="1"/>
          </a:p>
          <a:p>
            <a:pPr>
              <a:buFontTx/>
              <a:buNone/>
            </a:pPr>
            <a:r>
              <a:rPr lang="cs-CZ" altLang="cs-CZ" sz="2000" b="1"/>
              <a:t>  3.  Jaká znáš šroubová spojení jednotlivých částí?</a:t>
            </a:r>
          </a:p>
          <a:p>
            <a:pPr>
              <a:buFontTx/>
              <a:buNone/>
            </a:pPr>
            <a:r>
              <a:rPr lang="cs-CZ" altLang="cs-CZ" sz="2000" b="1"/>
              <a:t> </a:t>
            </a:r>
          </a:p>
          <a:p>
            <a:pPr>
              <a:buFontTx/>
              <a:buNone/>
            </a:pPr>
            <a:r>
              <a:rPr lang="cs-CZ" altLang="cs-CZ" sz="2000" b="1"/>
              <a:t>  4.  Co se provádí v závěrečné časti montáže?</a:t>
            </a:r>
            <a:endParaRPr lang="cs-CZ" altLang="cs-CZ" sz="1800" b="1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412" name="Zástupný symbol pro číslo snímku 14"/>
          <p:cNvSpPr txBox="1">
            <a:spLocks noGrp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4F21F66B-6495-4EA8-B2E8-592145C5655C}" type="slidenum">
              <a:rPr lang="cs-CZ" altLang="cs-CZ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16</a:t>
            </a:fld>
            <a:endParaRPr lang="cs-CZ" altLang="cs-CZ" sz="1200">
              <a:solidFill>
                <a:srgbClr val="898989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</a:rPr>
              <a:t/>
            </a:r>
            <a:br>
              <a:rPr lang="cs-CZ" sz="1400" smtClean="0">
                <a:solidFill>
                  <a:srgbClr val="02283F"/>
                </a:solidFill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  <p:pic>
        <p:nvPicPr>
          <p:cNvPr id="17414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15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416" name="Rectangle 8"/>
          <p:cNvSpPr>
            <a:spLocks noChangeArrowheads="1"/>
          </p:cNvSpPr>
          <p:nvPr/>
        </p:nvSpPr>
        <p:spPr bwMode="auto">
          <a:xfrm>
            <a:off x="2843213" y="1125538"/>
            <a:ext cx="3071812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rgbClr val="7030A0"/>
                </a:solidFill>
              </a:rPr>
              <a:t>Použitá literatura</a:t>
            </a:r>
          </a:p>
        </p:txBody>
      </p:sp>
      <p:sp>
        <p:nvSpPr>
          <p:cNvPr id="17417" name="Zástupný symbol pro obsah 2"/>
          <p:cNvSpPr>
            <a:spLocks/>
          </p:cNvSpPr>
          <p:nvPr/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endParaRPr lang="cs-CZ" altLang="cs-CZ" sz="2800" b="1"/>
          </a:p>
          <a:p>
            <a:pPr eaLnBrk="1" hangingPunct="1">
              <a:buFontTx/>
              <a:buNone/>
            </a:pPr>
            <a:r>
              <a:rPr lang="cs-CZ" altLang="cs-CZ" sz="2400" b="1"/>
              <a:t>	</a:t>
            </a:r>
            <a:endParaRPr lang="cs-CZ" altLang="cs-CZ"/>
          </a:p>
        </p:txBody>
      </p:sp>
      <p:sp>
        <p:nvSpPr>
          <p:cNvPr id="17418" name="Obdélník 1"/>
          <p:cNvSpPr>
            <a:spLocks noChangeArrowheads="1"/>
          </p:cNvSpPr>
          <p:nvPr/>
        </p:nvSpPr>
        <p:spPr bwMode="auto">
          <a:xfrm>
            <a:off x="530225" y="2492375"/>
            <a:ext cx="8156575" cy="3140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 b="1" i="1"/>
              <a:t>      1)Zámečnické práce a údržba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 b="1" i="1"/>
              <a:t>     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 b="1" i="1"/>
              <a:t>      Technologie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cs-CZ" altLang="cs-CZ" sz="1800" i="1"/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 i="1"/>
              <a:t>      2. díl učebnice pro odborná učiliště</a:t>
            </a:r>
            <a:endParaRPr lang="cs-CZ" altLang="cs-CZ" sz="1800"/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/>
              <a:t>      Vydalo  Nakladatelství  PARTA, s.r.o.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/>
              <a:t>      Praha 2007,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/>
              <a:t>     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 b="1"/>
              <a:t>      ISBN 978-80-7320-105-0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 b="1"/>
              <a:t>      Autoři: </a:t>
            </a:r>
            <a:r>
              <a:rPr lang="cs-CZ" altLang="cs-CZ" sz="1800" i="1"/>
              <a:t>Fialová Dana Ing., Gradek Vladislav Ing.,</a:t>
            </a:r>
            <a:r>
              <a:rPr lang="cs-CZ" altLang="cs-CZ" sz="1800"/>
              <a:t>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/>
              <a:t>      Použité obrázky: 121, 125, 127, 128, 129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261</TotalTime>
  <Words>474</Words>
  <Application>Microsoft Office PowerPoint</Application>
  <PresentationFormat>Předvádění na obrazovce (4:3)</PresentationFormat>
  <Paragraphs>163</Paragraphs>
  <Slides>16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21" baseType="lpstr">
      <vt:lpstr>Arial</vt:lpstr>
      <vt:lpstr>Calibri</vt:lpstr>
      <vt:lpstr>Times New Roman</vt:lpstr>
      <vt:lpstr>Book Antiqua</vt:lpstr>
      <vt:lpstr>Výchozí návrh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Zdenek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Labem, Čelakovského 5, příspěvková organizace Páteřní škola Ústeckého kraje</dc:title>
  <dc:creator>Lubomír Hrstka</dc:creator>
  <cp:lastModifiedBy>Karel Filas, Ing.</cp:lastModifiedBy>
  <cp:revision>36</cp:revision>
  <cp:lastPrinted>2014-02-26T08:07:40Z</cp:lastPrinted>
  <dcterms:created xsi:type="dcterms:W3CDTF">2013-02-24T09:50:29Z</dcterms:created>
  <dcterms:modified xsi:type="dcterms:W3CDTF">2014-03-28T21:39:07Z</dcterms:modified>
</cp:coreProperties>
</file>