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67" r:id="rId2"/>
    <p:sldId id="268" r:id="rId3"/>
    <p:sldId id="352" r:id="rId4"/>
    <p:sldId id="360" r:id="rId5"/>
    <p:sldId id="361" r:id="rId6"/>
    <p:sldId id="356" r:id="rId7"/>
    <p:sldId id="363" r:id="rId8"/>
    <p:sldId id="362" r:id="rId9"/>
    <p:sldId id="274" r:id="rId10"/>
    <p:sldId id="364" r:id="rId11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  <a:srgbClr val="663300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595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1638577"/>
              </p:ext>
            </p:extLst>
          </p:nvPr>
        </p:nvGraphicFramePr>
        <p:xfrm>
          <a:off x="750888" y="2060575"/>
          <a:ext cx="7614514" cy="36863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36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Můstkový usměrňovač, řízené usměrňovače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Usměrňovač, dioda, proud, napětí, zvlnění, zátěž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Elektronika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a 3. ročník, žáci 17 – 18 let,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obory elektro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87400" y="990748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2400" b="1" dirty="0"/>
              <a:t>Můstkový usměrňovač, řízené usměrňovače</a:t>
            </a:r>
            <a:endParaRPr lang="cs-CZ" altLang="cs-CZ" sz="2400" b="1" dirty="0" smtClean="0">
              <a:latin typeface="+mj-lt"/>
            </a:endParaRPr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VY_32_INOVACE_36_729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1029972"/>
            <a:ext cx="7772400" cy="961789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61031" y="2609975"/>
            <a:ext cx="8337550" cy="1862438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53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Můstkový usměrňovač,</a:t>
            </a:r>
          </a:p>
          <a:p>
            <a:pPr eaLnBrk="1" hangingPunct="1">
              <a:defRPr/>
            </a:pPr>
            <a:r>
              <a:rPr lang="cs-CZ" altLang="cs-CZ" sz="53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řízené usměrňovače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37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2221" y="1409385"/>
            <a:ext cx="6939557" cy="4712854"/>
          </a:xfrm>
        </p:spPr>
        <p:txBody>
          <a:bodyPr/>
          <a:lstStyle/>
          <a:p>
            <a:pPr marL="0" indent="0" algn="just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Můstkový usměrňovač se nazývá také </a:t>
            </a:r>
            <a:r>
              <a:rPr lang="cs-CZ" sz="2200" dirty="0" err="1">
                <a:latin typeface="Calibri" panose="020F0502020204030204" pitchFamily="34" charset="0"/>
              </a:rPr>
              <a:t>Graetzův</a:t>
            </a:r>
            <a:r>
              <a:rPr lang="cs-CZ" sz="2200" dirty="0">
                <a:latin typeface="Calibri" panose="020F0502020204030204" pitchFamily="34" charset="0"/>
              </a:rPr>
              <a:t> </a:t>
            </a:r>
            <a:r>
              <a:rPr lang="cs-CZ" sz="2200" dirty="0" smtClean="0">
                <a:latin typeface="Calibri" panose="020F0502020204030204" pitchFamily="34" charset="0"/>
              </a:rPr>
              <a:t>můstek nebo </a:t>
            </a:r>
            <a:r>
              <a:rPr lang="cs-CZ" sz="2200" dirty="0" err="1" smtClean="0">
                <a:latin typeface="Calibri" panose="020F0502020204030204" pitchFamily="34" charset="0"/>
              </a:rPr>
              <a:t>Graetzův</a:t>
            </a:r>
            <a:r>
              <a:rPr lang="cs-CZ" sz="2200" dirty="0" smtClean="0">
                <a:latin typeface="Calibri" panose="020F0502020204030204" pitchFamily="34" charset="0"/>
              </a:rPr>
              <a:t> usměrňovač. </a:t>
            </a:r>
          </a:p>
          <a:p>
            <a:pPr marL="0" indent="0" algn="just">
              <a:buNone/>
            </a:pPr>
            <a:r>
              <a:rPr lang="cs-CZ" sz="2200" dirty="0">
                <a:latin typeface="Calibri" panose="020F0502020204030204" pitchFamily="34" charset="0"/>
              </a:rPr>
              <a:t>Průběh </a:t>
            </a:r>
            <a:r>
              <a:rPr lang="cs-CZ" sz="2200" dirty="0" smtClean="0">
                <a:latin typeface="Calibri" panose="020F0502020204030204" pitchFamily="34" charset="0"/>
              </a:rPr>
              <a:t>a velikost usměrněného napětí </a:t>
            </a:r>
            <a:r>
              <a:rPr lang="cs-CZ" sz="2200" i="1" dirty="0" smtClean="0">
                <a:latin typeface="Calibri" panose="020F0502020204030204" pitchFamily="34" charset="0"/>
              </a:rPr>
              <a:t>U</a:t>
            </a:r>
            <a:r>
              <a:rPr lang="cs-CZ" sz="2200" i="1" baseline="-25000" dirty="0" smtClean="0">
                <a:latin typeface="Calibri" panose="020F0502020204030204" pitchFamily="34" charset="0"/>
              </a:rPr>
              <a:t>2 </a:t>
            </a:r>
            <a:r>
              <a:rPr lang="cs-CZ" sz="2200" dirty="0" smtClean="0">
                <a:latin typeface="Calibri" panose="020F0502020204030204" pitchFamily="34" charset="0"/>
              </a:rPr>
              <a:t>a </a:t>
            </a:r>
            <a:r>
              <a:rPr lang="cs-CZ" sz="2200" dirty="0">
                <a:latin typeface="Calibri" panose="020F0502020204030204" pitchFamily="34" charset="0"/>
              </a:rPr>
              <a:t>velikost proudu </a:t>
            </a:r>
            <a:r>
              <a:rPr lang="cs-CZ" sz="2200" dirty="0" smtClean="0">
                <a:latin typeface="Calibri" panose="020F0502020204030204" pitchFamily="34" charset="0"/>
              </a:rPr>
              <a:t>procházejícího diodami </a:t>
            </a:r>
            <a:r>
              <a:rPr lang="cs-CZ" sz="2200" i="1" dirty="0">
                <a:latin typeface="Calibri" panose="020F0502020204030204" pitchFamily="34" charset="0"/>
              </a:rPr>
              <a:t>I</a:t>
            </a:r>
            <a:r>
              <a:rPr lang="cs-CZ" sz="2200" i="1" baseline="-25000" dirty="0">
                <a:latin typeface="Calibri" panose="020F0502020204030204" pitchFamily="34" charset="0"/>
              </a:rPr>
              <a:t>F</a:t>
            </a:r>
            <a:r>
              <a:rPr lang="cs-CZ" sz="2200" dirty="0">
                <a:latin typeface="Calibri" panose="020F0502020204030204" pitchFamily="34" charset="0"/>
              </a:rPr>
              <a:t> </a:t>
            </a:r>
            <a:r>
              <a:rPr lang="cs-CZ" sz="2200" dirty="0" smtClean="0">
                <a:latin typeface="Calibri" panose="020F0502020204030204" pitchFamily="34" charset="0"/>
              </a:rPr>
              <a:t>jsou </a:t>
            </a:r>
            <a:r>
              <a:rPr lang="cs-CZ" sz="2200" dirty="0">
                <a:latin typeface="Calibri" panose="020F0502020204030204" pitchFamily="34" charset="0"/>
              </a:rPr>
              <a:t>stejné, jako u </a:t>
            </a:r>
            <a:r>
              <a:rPr lang="cs-CZ" sz="2200" dirty="0" smtClean="0">
                <a:latin typeface="Calibri" panose="020F0502020204030204" pitchFamily="34" charset="0"/>
              </a:rPr>
              <a:t>dvoucestného </a:t>
            </a:r>
            <a:r>
              <a:rPr lang="cs-CZ" sz="2200" dirty="0">
                <a:latin typeface="Calibri" panose="020F0502020204030204" pitchFamily="34" charset="0"/>
              </a:rPr>
              <a:t>usměrňovače. </a:t>
            </a:r>
            <a:endParaRPr lang="cs-CZ" sz="22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800" dirty="0" smtClean="0">
                <a:latin typeface="Calibri" panose="020F0502020204030204" pitchFamily="34" charset="0"/>
              </a:rPr>
              <a:t>      </a:t>
            </a:r>
            <a:endParaRPr lang="cs-CZ" sz="8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200" b="1" i="1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		</a:t>
            </a:r>
            <a:r>
              <a:rPr lang="cs-CZ" sz="22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lang="cs-CZ" sz="2200" b="1" i="1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20</a:t>
            </a:r>
            <a:r>
              <a:rPr lang="cs-CZ" sz="22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= 0,9 </a:t>
            </a:r>
            <a:r>
              <a:rPr lang="cs-CZ" sz="22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lang="cs-CZ" sz="2200" b="1" i="1" baseline="-25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</a:t>
            </a:r>
            <a:r>
              <a:rPr lang="cs-CZ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		</a:t>
            </a:r>
          </a:p>
          <a:p>
            <a:pPr marL="0" indent="0" algn="just">
              <a:buNone/>
            </a:pPr>
            <a:endParaRPr lang="cs-CZ" sz="22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Napěťové namáhání diod je stejné jako u jednocestného usměrňovače.</a:t>
            </a:r>
          </a:p>
          <a:p>
            <a:pPr marL="0" indent="0" algn="ctr">
              <a:buNone/>
            </a:pPr>
            <a:r>
              <a:rPr lang="cs-CZ" sz="2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lang="cs-CZ" sz="2200" b="1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cs-CZ" sz="2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1,4 </a:t>
            </a:r>
            <a:r>
              <a:rPr lang="cs-CZ" sz="22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lang="cs-CZ" sz="2200" b="1" i="1" baseline="-25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</a:t>
            </a:r>
            <a:endParaRPr lang="cs-CZ" sz="2200" dirty="0" smtClean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Můstkový usměrňovač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271" y="3212617"/>
            <a:ext cx="912139" cy="731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0767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36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36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48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nodeType="withEffect">
                                  <p:stCondLst>
                                    <p:cond delay="59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3575" y="1418437"/>
            <a:ext cx="4354718" cy="4955203"/>
          </a:xfrm>
        </p:spPr>
        <p:txBody>
          <a:bodyPr/>
          <a:lstStyle/>
          <a:p>
            <a:pPr marL="0" indent="0">
              <a:buNone/>
            </a:pPr>
            <a:r>
              <a:rPr lang="cs-CZ" sz="2200" i="1" u="sng" dirty="0" smtClean="0">
                <a:latin typeface="Calibri" panose="020F0502020204030204" pitchFamily="34" charset="0"/>
              </a:rPr>
              <a:t>Funkce</a:t>
            </a:r>
            <a:r>
              <a:rPr lang="cs-CZ" sz="2200" i="1" dirty="0" smtClean="0">
                <a:latin typeface="Calibri" panose="020F0502020204030204" pitchFamily="34" charset="0"/>
              </a:rPr>
              <a:t>:</a:t>
            </a:r>
            <a:endParaRPr lang="cs-CZ" sz="2200" dirty="0" smtClean="0">
              <a:latin typeface="Calibri" panose="020F0502020204030204" pitchFamily="34" charset="0"/>
            </a:endParaRPr>
          </a:p>
          <a:p>
            <a:pPr marL="400050" lvl="1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Při kladné půlvlně usměrňovaného střídavého napětí </a:t>
            </a:r>
            <a:r>
              <a:rPr lang="cs-CZ" sz="2000" i="1" dirty="0">
                <a:latin typeface="Calibri" panose="020F0502020204030204" pitchFamily="34" charset="0"/>
              </a:rPr>
              <a:t>U</a:t>
            </a:r>
            <a:r>
              <a:rPr lang="cs-CZ" sz="2000" i="1" baseline="-25000" dirty="0">
                <a:latin typeface="Calibri" panose="020F0502020204030204" pitchFamily="34" charset="0"/>
              </a:rPr>
              <a:t>1 </a:t>
            </a:r>
            <a:r>
              <a:rPr lang="cs-CZ" sz="2000" dirty="0" smtClean="0">
                <a:latin typeface="Calibri" panose="020F0502020204030204" pitchFamily="34" charset="0"/>
              </a:rPr>
              <a:t>(obr. 2):</a:t>
            </a:r>
          </a:p>
          <a:p>
            <a:pPr algn="just"/>
            <a:r>
              <a:rPr lang="cs-CZ" sz="1900" dirty="0" smtClean="0">
                <a:latin typeface="Calibri" panose="020F0502020204030204" pitchFamily="34" charset="0"/>
              </a:rPr>
              <a:t>diody </a:t>
            </a:r>
            <a:r>
              <a:rPr lang="cs-CZ" sz="1900" i="1" dirty="0">
                <a:latin typeface="Calibri" panose="020F0502020204030204" pitchFamily="34" charset="0"/>
              </a:rPr>
              <a:t>D</a:t>
            </a:r>
            <a:r>
              <a:rPr lang="cs-CZ" sz="1900" i="1" baseline="-25000" dirty="0">
                <a:latin typeface="Calibri" panose="020F0502020204030204" pitchFamily="34" charset="0"/>
              </a:rPr>
              <a:t>1</a:t>
            </a:r>
            <a:r>
              <a:rPr lang="cs-CZ" sz="1900" dirty="0">
                <a:latin typeface="Calibri" panose="020F0502020204030204" pitchFamily="34" charset="0"/>
              </a:rPr>
              <a:t> a </a:t>
            </a:r>
            <a:r>
              <a:rPr lang="cs-CZ" sz="1900" i="1" dirty="0" smtClean="0">
                <a:latin typeface="Calibri" panose="020F0502020204030204" pitchFamily="34" charset="0"/>
              </a:rPr>
              <a:t>D</a:t>
            </a:r>
            <a:r>
              <a:rPr lang="cs-CZ" sz="1900" i="1" baseline="-25000" dirty="0" smtClean="0">
                <a:latin typeface="Calibri" panose="020F0502020204030204" pitchFamily="34" charset="0"/>
              </a:rPr>
              <a:t>3 </a:t>
            </a:r>
            <a:r>
              <a:rPr lang="cs-CZ" sz="1900" dirty="0" smtClean="0">
                <a:latin typeface="Calibri" panose="020F0502020204030204" pitchFamily="34" charset="0"/>
              </a:rPr>
              <a:t>jsou polarizovány </a:t>
            </a:r>
            <a:r>
              <a:rPr lang="cs-CZ" sz="1900" dirty="0">
                <a:latin typeface="Calibri" panose="020F0502020204030204" pitchFamily="34" charset="0"/>
              </a:rPr>
              <a:t>v propustném směru </a:t>
            </a:r>
            <a:endParaRPr lang="cs-CZ" sz="1900" dirty="0" smtClean="0">
              <a:latin typeface="Calibri" panose="020F0502020204030204" pitchFamily="34" charset="0"/>
            </a:endParaRPr>
          </a:p>
          <a:p>
            <a:pPr algn="just"/>
            <a:r>
              <a:rPr lang="cs-CZ" sz="1900" dirty="0" smtClean="0">
                <a:latin typeface="Calibri" panose="020F0502020204030204" pitchFamily="34" charset="0"/>
              </a:rPr>
              <a:t>diody </a:t>
            </a:r>
            <a:r>
              <a:rPr lang="cs-CZ" sz="1900" i="1" dirty="0" smtClean="0">
                <a:latin typeface="Calibri" panose="020F0502020204030204" pitchFamily="34" charset="0"/>
              </a:rPr>
              <a:t>D</a:t>
            </a:r>
            <a:r>
              <a:rPr lang="cs-CZ" sz="1900" i="1" baseline="-25000" dirty="0" smtClean="0">
                <a:latin typeface="Calibri" panose="020F0502020204030204" pitchFamily="34" charset="0"/>
              </a:rPr>
              <a:t>2</a:t>
            </a:r>
            <a:r>
              <a:rPr lang="cs-CZ" sz="1900" i="1" dirty="0" smtClean="0">
                <a:latin typeface="Calibri" panose="020F0502020204030204" pitchFamily="34" charset="0"/>
              </a:rPr>
              <a:t> </a:t>
            </a:r>
            <a:r>
              <a:rPr lang="cs-CZ" sz="1900" dirty="0" smtClean="0">
                <a:latin typeface="Calibri" panose="020F0502020204030204" pitchFamily="34" charset="0"/>
              </a:rPr>
              <a:t>a</a:t>
            </a:r>
            <a:r>
              <a:rPr lang="cs-CZ" sz="1900" i="1" dirty="0" smtClean="0">
                <a:latin typeface="Calibri" panose="020F0502020204030204" pitchFamily="34" charset="0"/>
              </a:rPr>
              <a:t> </a:t>
            </a:r>
            <a:r>
              <a:rPr lang="cs-CZ" sz="1900" i="1" dirty="0">
                <a:latin typeface="Calibri" panose="020F0502020204030204" pitchFamily="34" charset="0"/>
              </a:rPr>
              <a:t>D</a:t>
            </a:r>
            <a:r>
              <a:rPr lang="cs-CZ" sz="1900" i="1" baseline="-25000" dirty="0">
                <a:latin typeface="Calibri" panose="020F0502020204030204" pitchFamily="34" charset="0"/>
              </a:rPr>
              <a:t>4</a:t>
            </a:r>
            <a:r>
              <a:rPr lang="cs-CZ" sz="1900" dirty="0">
                <a:latin typeface="Calibri" panose="020F0502020204030204" pitchFamily="34" charset="0"/>
              </a:rPr>
              <a:t> </a:t>
            </a:r>
            <a:r>
              <a:rPr lang="cs-CZ" sz="1900" dirty="0" smtClean="0">
                <a:latin typeface="Calibri" panose="020F0502020204030204" pitchFamily="34" charset="0"/>
              </a:rPr>
              <a:t>jsou polarizovány </a:t>
            </a:r>
            <a:r>
              <a:rPr lang="cs-CZ" sz="1900" dirty="0">
                <a:latin typeface="Calibri" panose="020F0502020204030204" pitchFamily="34" charset="0"/>
              </a:rPr>
              <a:t>v závěrném směru </a:t>
            </a:r>
            <a:r>
              <a:rPr lang="cs-CZ" sz="1900" dirty="0" smtClean="0">
                <a:latin typeface="Calibri" panose="020F0502020204030204" pitchFamily="34" charset="0"/>
              </a:rPr>
              <a:t>(uzavřeny), nevedou. </a:t>
            </a:r>
          </a:p>
          <a:p>
            <a:pPr algn="just"/>
            <a:r>
              <a:rPr lang="cs-CZ" sz="1900" dirty="0" smtClean="0">
                <a:latin typeface="Calibri" panose="020F0502020204030204" pitchFamily="34" charset="0"/>
              </a:rPr>
              <a:t>proud </a:t>
            </a:r>
            <a:r>
              <a:rPr lang="cs-CZ" sz="1900" dirty="0">
                <a:latin typeface="Calibri" panose="020F0502020204030204" pitchFamily="34" charset="0"/>
              </a:rPr>
              <a:t>protéká do zátěže přes </a:t>
            </a:r>
            <a:r>
              <a:rPr lang="cs-CZ" sz="1900" i="1" dirty="0">
                <a:latin typeface="Calibri" panose="020F0502020204030204" pitchFamily="34" charset="0"/>
              </a:rPr>
              <a:t>D</a:t>
            </a:r>
            <a:r>
              <a:rPr lang="cs-CZ" sz="1900" i="1" baseline="-25000" dirty="0">
                <a:latin typeface="Calibri" panose="020F0502020204030204" pitchFamily="34" charset="0"/>
              </a:rPr>
              <a:t>1  </a:t>
            </a:r>
            <a:r>
              <a:rPr lang="cs-CZ" sz="1900" dirty="0">
                <a:latin typeface="Calibri" panose="020F0502020204030204" pitchFamily="34" charset="0"/>
              </a:rPr>
              <a:t>a </a:t>
            </a:r>
            <a:r>
              <a:rPr lang="cs-CZ" sz="1900" i="1" dirty="0" smtClean="0">
                <a:latin typeface="Calibri" panose="020F0502020204030204" pitchFamily="34" charset="0"/>
              </a:rPr>
              <a:t>D</a:t>
            </a:r>
            <a:r>
              <a:rPr lang="cs-CZ" sz="1900" i="1" baseline="-25000" dirty="0" smtClean="0">
                <a:latin typeface="Calibri" panose="020F0502020204030204" pitchFamily="34" charset="0"/>
              </a:rPr>
              <a:t>3</a:t>
            </a:r>
            <a:r>
              <a:rPr lang="cs-CZ" sz="1900" dirty="0" smtClean="0">
                <a:latin typeface="Calibri" panose="020F0502020204030204" pitchFamily="34" charset="0"/>
              </a:rPr>
              <a:t> </a:t>
            </a:r>
          </a:p>
          <a:p>
            <a:pPr marL="0" indent="0" algn="just">
              <a:buNone/>
            </a:pPr>
            <a:endParaRPr lang="cs-CZ" sz="1900" dirty="0" smtClean="0">
              <a:latin typeface="Calibri" panose="020F0502020204030204" pitchFamily="34" charset="0"/>
            </a:endParaRPr>
          </a:p>
          <a:p>
            <a:pPr marL="400050" lvl="1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Při </a:t>
            </a:r>
            <a:r>
              <a:rPr lang="cs-CZ" sz="2000" dirty="0">
                <a:latin typeface="Calibri" panose="020F0502020204030204" pitchFamily="34" charset="0"/>
              </a:rPr>
              <a:t>záporné </a:t>
            </a:r>
            <a:r>
              <a:rPr lang="cs-CZ" sz="2000" dirty="0" smtClean="0">
                <a:latin typeface="Calibri" panose="020F0502020204030204" pitchFamily="34" charset="0"/>
              </a:rPr>
              <a:t>půlvlně napětí </a:t>
            </a:r>
            <a:r>
              <a:rPr lang="cs-CZ" sz="2000" i="1" dirty="0" smtClean="0">
                <a:latin typeface="Calibri" panose="020F0502020204030204" pitchFamily="34" charset="0"/>
              </a:rPr>
              <a:t>U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1 </a:t>
            </a:r>
            <a:r>
              <a:rPr lang="cs-CZ" sz="2000" dirty="0" smtClean="0">
                <a:latin typeface="Calibri" panose="020F0502020204030204" pitchFamily="34" charset="0"/>
              </a:rPr>
              <a:t>je </a:t>
            </a:r>
            <a:r>
              <a:rPr lang="cs-CZ" sz="2000" dirty="0">
                <a:latin typeface="Calibri" panose="020F0502020204030204" pitchFamily="34" charset="0"/>
              </a:rPr>
              <a:t>tomu </a:t>
            </a:r>
            <a:r>
              <a:rPr lang="cs-CZ" sz="2000" dirty="0" smtClean="0">
                <a:latin typeface="Calibri" panose="020F0502020204030204" pitchFamily="34" charset="0"/>
              </a:rPr>
              <a:t>naopak (</a:t>
            </a:r>
            <a:r>
              <a:rPr lang="cs-CZ" sz="2000" dirty="0">
                <a:latin typeface="Calibri" panose="020F0502020204030204" pitchFamily="34" charset="0"/>
              </a:rPr>
              <a:t>obr. 3) :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algn="just"/>
            <a:r>
              <a:rPr lang="cs-CZ" sz="1900" dirty="0" smtClean="0">
                <a:latin typeface="Calibri" panose="020F0502020204030204" pitchFamily="34" charset="0"/>
              </a:rPr>
              <a:t>proud protéká do zátěže přes </a:t>
            </a:r>
            <a:r>
              <a:rPr lang="cs-CZ" sz="1900" i="1" dirty="0" smtClean="0">
                <a:latin typeface="Calibri" panose="020F0502020204030204" pitchFamily="34" charset="0"/>
              </a:rPr>
              <a:t>D</a:t>
            </a:r>
            <a:r>
              <a:rPr lang="cs-CZ" sz="1900" i="1" baseline="-25000" dirty="0" smtClean="0">
                <a:latin typeface="Calibri" panose="020F0502020204030204" pitchFamily="34" charset="0"/>
              </a:rPr>
              <a:t>4</a:t>
            </a:r>
            <a:r>
              <a:rPr lang="cs-CZ" sz="1900" i="1" dirty="0" smtClean="0">
                <a:latin typeface="Calibri" panose="020F0502020204030204" pitchFamily="34" charset="0"/>
              </a:rPr>
              <a:t> </a:t>
            </a:r>
            <a:r>
              <a:rPr lang="cs-CZ" sz="1900" dirty="0" smtClean="0">
                <a:latin typeface="Calibri" panose="020F0502020204030204" pitchFamily="34" charset="0"/>
              </a:rPr>
              <a:t>a</a:t>
            </a:r>
            <a:r>
              <a:rPr lang="cs-CZ" sz="1900" i="1" dirty="0" smtClean="0">
                <a:latin typeface="Calibri" panose="020F0502020204030204" pitchFamily="34" charset="0"/>
              </a:rPr>
              <a:t> </a:t>
            </a:r>
            <a:r>
              <a:rPr lang="cs-CZ" sz="1900" i="1" dirty="0">
                <a:latin typeface="Calibri" panose="020F0502020204030204" pitchFamily="34" charset="0"/>
              </a:rPr>
              <a:t>D</a:t>
            </a:r>
            <a:r>
              <a:rPr lang="cs-CZ" sz="1900" i="1" baseline="-25000" dirty="0">
                <a:latin typeface="Calibri" panose="020F0502020204030204" pitchFamily="34" charset="0"/>
              </a:rPr>
              <a:t>2 </a:t>
            </a:r>
            <a:endParaRPr lang="cs-CZ" sz="1900" i="1" baseline="-25000" dirty="0" smtClean="0">
              <a:latin typeface="Calibri" panose="020F0502020204030204" pitchFamily="34" charset="0"/>
            </a:endParaRPr>
          </a:p>
          <a:p>
            <a:pPr algn="just"/>
            <a:r>
              <a:rPr lang="cs-CZ" sz="1900" dirty="0" smtClean="0">
                <a:latin typeface="Calibri" panose="020F0502020204030204" pitchFamily="34" charset="0"/>
              </a:rPr>
              <a:t>diody </a:t>
            </a:r>
            <a:r>
              <a:rPr lang="cs-CZ" sz="1900" i="1" dirty="0">
                <a:latin typeface="Calibri" panose="020F0502020204030204" pitchFamily="34" charset="0"/>
              </a:rPr>
              <a:t>D</a:t>
            </a:r>
            <a:r>
              <a:rPr lang="cs-CZ" sz="1900" i="1" baseline="-25000" dirty="0">
                <a:latin typeface="Calibri" panose="020F0502020204030204" pitchFamily="34" charset="0"/>
              </a:rPr>
              <a:t>1  </a:t>
            </a:r>
            <a:r>
              <a:rPr lang="cs-CZ" sz="1900" dirty="0">
                <a:latin typeface="Calibri" panose="020F0502020204030204" pitchFamily="34" charset="0"/>
              </a:rPr>
              <a:t>a </a:t>
            </a:r>
            <a:r>
              <a:rPr lang="cs-CZ" sz="1900" i="1" dirty="0">
                <a:latin typeface="Calibri" panose="020F0502020204030204" pitchFamily="34" charset="0"/>
              </a:rPr>
              <a:t>D</a:t>
            </a:r>
            <a:r>
              <a:rPr lang="cs-CZ" sz="1900" i="1" baseline="-25000" dirty="0">
                <a:latin typeface="Calibri" panose="020F0502020204030204" pitchFamily="34" charset="0"/>
              </a:rPr>
              <a:t>3  </a:t>
            </a:r>
            <a:r>
              <a:rPr lang="cs-CZ" sz="1900" dirty="0">
                <a:latin typeface="Calibri" panose="020F0502020204030204" pitchFamily="34" charset="0"/>
              </a:rPr>
              <a:t>jsou </a:t>
            </a:r>
            <a:r>
              <a:rPr lang="cs-CZ" sz="1900" dirty="0" smtClean="0">
                <a:latin typeface="Calibri" panose="020F0502020204030204" pitchFamily="34" charset="0"/>
              </a:rPr>
              <a:t>uzavřeny</a:t>
            </a:r>
          </a:p>
          <a:p>
            <a:pPr algn="just"/>
            <a:r>
              <a:rPr lang="cs-CZ" sz="1900" dirty="0" smtClean="0">
                <a:latin typeface="Calibri" panose="020F0502020204030204" pitchFamily="34" charset="0"/>
              </a:rPr>
              <a:t>směr </a:t>
            </a:r>
            <a:r>
              <a:rPr lang="cs-CZ" sz="1900" dirty="0">
                <a:latin typeface="Calibri" panose="020F0502020204030204" pitchFamily="34" charset="0"/>
              </a:rPr>
              <a:t>proudu zátěží je </a:t>
            </a:r>
            <a:r>
              <a:rPr lang="cs-CZ" sz="1900" dirty="0" smtClean="0">
                <a:latin typeface="Calibri" panose="020F0502020204030204" pitchFamily="34" charset="0"/>
              </a:rPr>
              <a:t>stejný</a:t>
            </a:r>
            <a:endParaRPr lang="cs-CZ" sz="19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Můstkový usměrňovač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2" name="Picture 2" descr="07 - Usměrňovač můstkový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1790" y="1412339"/>
            <a:ext cx="2335794" cy="4969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9997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41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31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1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7691" y="5254987"/>
            <a:ext cx="6640717" cy="1035051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Maximální napětí na diodách v závěrném směru je oproti </a:t>
            </a:r>
            <a:r>
              <a:rPr lang="cs-CZ" sz="2000" dirty="0" smtClean="0">
                <a:latin typeface="Calibri" panose="020F0502020204030204" pitchFamily="34" charset="0"/>
              </a:rPr>
              <a:t>dvoucestnému usměrňovači </a:t>
            </a:r>
            <a:r>
              <a:rPr lang="cs-CZ" sz="2000" dirty="0">
                <a:latin typeface="Calibri" panose="020F0502020204030204" pitchFamily="34" charset="0"/>
              </a:rPr>
              <a:t>poloviční </a:t>
            </a:r>
            <a:r>
              <a:rPr lang="cs-CZ" sz="2000" dirty="0" smtClean="0">
                <a:latin typeface="Calibri" panose="020F0502020204030204" pitchFamily="34" charset="0"/>
              </a:rPr>
              <a:t>– dvě </a:t>
            </a:r>
            <a:r>
              <a:rPr lang="cs-CZ" sz="2000" dirty="0">
                <a:latin typeface="Calibri" panose="020F0502020204030204" pitchFamily="34" charset="0"/>
              </a:rPr>
              <a:t>diody </a:t>
            </a:r>
            <a:r>
              <a:rPr lang="cs-CZ" sz="2000" dirty="0" smtClean="0">
                <a:latin typeface="Calibri" panose="020F0502020204030204" pitchFamily="34" charset="0"/>
              </a:rPr>
              <a:t>jsou zapojeny </a:t>
            </a:r>
            <a:r>
              <a:rPr lang="cs-CZ" sz="2000" dirty="0">
                <a:latin typeface="Calibri" panose="020F0502020204030204" pitchFamily="34" charset="0"/>
              </a:rPr>
              <a:t>do série </a:t>
            </a:r>
            <a:r>
              <a:rPr lang="cs-CZ" sz="2000" dirty="0" smtClean="0">
                <a:latin typeface="Calibri" panose="020F0502020204030204" pitchFamily="34" charset="0"/>
              </a:rPr>
              <a:t>a závěrné </a:t>
            </a:r>
            <a:r>
              <a:rPr lang="cs-CZ" sz="2000" dirty="0">
                <a:latin typeface="Calibri" panose="020F0502020204030204" pitchFamily="34" charset="0"/>
              </a:rPr>
              <a:t>napětí je na nich </a:t>
            </a:r>
            <a:r>
              <a:rPr lang="cs-CZ" sz="2000" dirty="0" smtClean="0">
                <a:latin typeface="Calibri" panose="020F0502020204030204" pitchFamily="34" charset="0"/>
              </a:rPr>
              <a:t>rozděleno. 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Můstkový usměrňovač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146" name="Picture 2" descr="08 - Usměrňovač můstkový - funkce + průběh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4212" y="1303699"/>
            <a:ext cx="2695575" cy="3951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5256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9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36134" y="1445599"/>
            <a:ext cx="6876183" cy="4674544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Řízené usměrňovače </a:t>
            </a:r>
            <a:r>
              <a:rPr lang="cs-CZ" sz="2000" b="1" i="1" dirty="0" smtClean="0">
                <a:latin typeface="Calibri" panose="020F0502020204030204" pitchFamily="34" charset="0"/>
              </a:rPr>
              <a:t>přeměňují </a:t>
            </a:r>
            <a:r>
              <a:rPr lang="cs-CZ" sz="2000" b="1" i="1" dirty="0">
                <a:latin typeface="Calibri" panose="020F0502020204030204" pitchFamily="34" charset="0"/>
              </a:rPr>
              <a:t>střídavý proud na stejnosměrný </a:t>
            </a:r>
            <a:r>
              <a:rPr lang="cs-CZ" sz="2000" dirty="0">
                <a:latin typeface="Calibri" panose="020F0502020204030204" pitchFamily="34" charset="0"/>
              </a:rPr>
              <a:t>a zároveň </a:t>
            </a:r>
            <a:r>
              <a:rPr lang="cs-CZ" sz="2000" b="1" i="1" dirty="0">
                <a:latin typeface="Calibri" panose="020F0502020204030204" pitchFamily="34" charset="0"/>
              </a:rPr>
              <a:t>řídí jeho velikost</a:t>
            </a:r>
            <a:r>
              <a:rPr lang="cs-CZ" sz="2000" dirty="0">
                <a:latin typeface="Calibri" panose="020F050202020403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Získáme </a:t>
            </a:r>
            <a:r>
              <a:rPr lang="cs-CZ" sz="2000" dirty="0">
                <a:latin typeface="Calibri" panose="020F0502020204030204" pitchFamily="34" charset="0"/>
              </a:rPr>
              <a:t>je záměnou diod za </a:t>
            </a:r>
            <a:r>
              <a:rPr lang="cs-CZ" sz="2000" dirty="0" smtClean="0">
                <a:latin typeface="Calibri" panose="020F0502020204030204" pitchFamily="34" charset="0"/>
              </a:rPr>
              <a:t>tyristory, které ve správném okamžiku uvedeme do vodivého stavu, krátkým proudovým impulsem do řídící elektrody . 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V </a:t>
            </a:r>
            <a:r>
              <a:rPr lang="cs-CZ" sz="2000" dirty="0">
                <a:latin typeface="Calibri" panose="020F0502020204030204" pitchFamily="34" charset="0"/>
              </a:rPr>
              <a:t>můstkovém zapojení stačí použít dva tyristory – v každé větvi jeden</a:t>
            </a:r>
            <a:r>
              <a:rPr lang="cs-CZ" sz="2000" dirty="0" smtClean="0">
                <a:latin typeface="Calibri" panose="020F050202020403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cs-CZ" sz="2000" i="1" u="sng" dirty="0" smtClean="0">
                <a:latin typeface="Calibri" panose="020F0502020204030204" pitchFamily="34" charset="0"/>
              </a:rPr>
              <a:t>Funkce tyristoru</a:t>
            </a:r>
            <a:r>
              <a:rPr lang="cs-CZ" sz="2000" dirty="0" smtClean="0">
                <a:latin typeface="Calibri" panose="020F0502020204030204" pitchFamily="34" charset="0"/>
              </a:rPr>
              <a:t>: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Tyristor nevede proud ani v propustném ani v závěrném směru. Jakmile přivedeme na řídící elektrodu krátký napěťový impuls, tyristor se otevře (vede elektrický proud) a zůstane otevřený i když impuls zanikne. Povede proud po celý zbytek půlperiody (anoda je proti katodě kladná). Jakmile napětí klesne na nulu tyristor se sám uzavře. </a:t>
            </a:r>
            <a:endParaRPr lang="cs-CZ" sz="2000" b="1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Řízené usměrňovače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659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1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31534" y="1373171"/>
            <a:ext cx="6876183" cy="2320643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Řídící </a:t>
            </a:r>
            <a:r>
              <a:rPr lang="cs-CZ" sz="2000" dirty="0" smtClean="0">
                <a:latin typeface="Calibri" panose="020F0502020204030204" pitchFamily="34" charset="0"/>
              </a:rPr>
              <a:t>impuls se vytváří v řídícím obvodu. Impuls </a:t>
            </a:r>
            <a:r>
              <a:rPr lang="cs-CZ" sz="2000" dirty="0">
                <a:latin typeface="Calibri" panose="020F0502020204030204" pitchFamily="34" charset="0"/>
              </a:rPr>
              <a:t>lze odvozovat od usměrňovaného střídavého napětí a časově posouvat pomocí článku </a:t>
            </a:r>
            <a:r>
              <a:rPr lang="cs-CZ" sz="2000" dirty="0" smtClean="0">
                <a:latin typeface="Calibri" panose="020F0502020204030204" pitchFamily="34" charset="0"/>
              </a:rPr>
              <a:t>RC, ve kterém je jedna součástka, nejčastěji rezistor, proměnná. 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Jedná </a:t>
            </a:r>
            <a:r>
              <a:rPr lang="cs-CZ" sz="2000" dirty="0">
                <a:latin typeface="Calibri" panose="020F0502020204030204" pitchFamily="34" charset="0"/>
              </a:rPr>
              <a:t>se o tzv. </a:t>
            </a:r>
            <a:r>
              <a:rPr lang="cs-CZ" sz="2000" b="1" i="1" dirty="0">
                <a:latin typeface="Calibri" panose="020F0502020204030204" pitchFamily="34" charset="0"/>
              </a:rPr>
              <a:t>fázové řízení tyristoru</a:t>
            </a:r>
            <a:r>
              <a:rPr lang="cs-CZ" sz="2000" dirty="0">
                <a:latin typeface="Calibri" panose="020F0502020204030204" pitchFamily="34" charset="0"/>
              </a:rPr>
              <a:t>. 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Střední </a:t>
            </a:r>
            <a:r>
              <a:rPr lang="cs-CZ" sz="2000" dirty="0">
                <a:latin typeface="Calibri" panose="020F0502020204030204" pitchFamily="34" charset="0"/>
              </a:rPr>
              <a:t>hodnotu usměrněného proudu lze takto měnit od maxima až po nulu.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Řízené usměrňovače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2" name="Picture 2" descr="Řízený usměrňovač - princi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316" y="3708965"/>
            <a:ext cx="3005749" cy="198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 bwMode="auto">
          <a:xfrm>
            <a:off x="1131534" y="3708965"/>
            <a:ext cx="3766392" cy="2302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just">
              <a:buFontTx/>
              <a:buNone/>
            </a:pPr>
            <a:r>
              <a:rPr lang="cs-CZ" sz="2000" kern="0" dirty="0" smtClean="0">
                <a:latin typeface="Calibri" panose="020F0502020204030204" pitchFamily="34" charset="0"/>
              </a:rPr>
              <a:t>Energetické ztráty jsou u tohoto usměrňovače minimální, protože na tyristoru nevzniká téměř žádný úbytek napětí - ve vodivém stavu má téměř nulový odpor.</a:t>
            </a:r>
          </a:p>
          <a:p>
            <a:pPr marL="0" indent="0" algn="just">
              <a:buFontTx/>
              <a:buNone/>
            </a:pPr>
            <a:r>
              <a:rPr lang="cs-CZ" sz="2000" kern="0" dirty="0" smtClean="0">
                <a:latin typeface="Calibri" panose="020F0502020204030204" pitchFamily="34" charset="0"/>
              </a:rPr>
              <a:t>Pomocí dvou tyristorů lze vytvořit </a:t>
            </a:r>
            <a:r>
              <a:rPr lang="cs-CZ" sz="2000" kern="0" dirty="0" err="1" smtClean="0">
                <a:latin typeface="Calibri" panose="020F0502020204030204" pitchFamily="34" charset="0"/>
              </a:rPr>
              <a:t>dvoupulzní</a:t>
            </a:r>
            <a:r>
              <a:rPr lang="cs-CZ" sz="2000" kern="0" dirty="0" smtClean="0">
                <a:latin typeface="Calibri" panose="020F0502020204030204" pitchFamily="34" charset="0"/>
              </a:rPr>
              <a:t> řízený usměrňovač. </a:t>
            </a:r>
            <a:endParaRPr lang="cs-CZ" sz="2000" b="1" kern="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597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9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1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1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1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1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1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1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1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35860" y="2306310"/>
            <a:ext cx="3684758" cy="3578738"/>
          </a:xfrm>
        </p:spPr>
        <p:txBody>
          <a:bodyPr/>
          <a:lstStyle/>
          <a:p>
            <a:pPr marL="0" indent="0" algn="r">
              <a:buNone/>
            </a:pPr>
            <a:r>
              <a:rPr lang="cs-CZ" sz="1800" b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střídavé usměrňované napětí</a:t>
            </a:r>
          </a:p>
          <a:p>
            <a:pPr marL="0" indent="0" algn="r">
              <a:buNone/>
            </a:pPr>
            <a:endParaRPr lang="cs-CZ" sz="1800" b="1" dirty="0" smtClean="0">
              <a:solidFill>
                <a:srgbClr val="C00000"/>
              </a:solidFill>
              <a:latin typeface="Calibri" panose="020F0502020204030204" pitchFamily="34" charset="0"/>
            </a:endParaRPr>
          </a:p>
          <a:p>
            <a:pPr marL="0" indent="0" algn="r">
              <a:buNone/>
            </a:pPr>
            <a:r>
              <a:rPr lang="cs-CZ" sz="800" b="1" dirty="0">
                <a:solidFill>
                  <a:srgbClr val="C00000"/>
                </a:solidFill>
                <a:latin typeface="Calibri" panose="020F0502020204030204" pitchFamily="34" charset="0"/>
              </a:rPr>
              <a:t> </a:t>
            </a:r>
            <a:r>
              <a:rPr lang="cs-CZ" sz="800" b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     </a:t>
            </a:r>
            <a:endParaRPr lang="cs-CZ" sz="800" b="1" dirty="0">
              <a:solidFill>
                <a:srgbClr val="C00000"/>
              </a:solidFill>
              <a:latin typeface="Calibri" panose="020F0502020204030204" pitchFamily="34" charset="0"/>
            </a:endParaRPr>
          </a:p>
          <a:p>
            <a:pPr marL="0" indent="0" algn="r">
              <a:buNone/>
            </a:pPr>
            <a:endParaRPr lang="cs-CZ" sz="1800" b="1" dirty="0" smtClean="0">
              <a:solidFill>
                <a:srgbClr val="C00000"/>
              </a:solidFill>
              <a:latin typeface="Calibri" panose="020F0502020204030204" pitchFamily="34" charset="0"/>
            </a:endParaRPr>
          </a:p>
          <a:p>
            <a:pPr marL="0" indent="0" algn="r">
              <a:buNone/>
            </a:pPr>
            <a:r>
              <a:rPr lang="cs-CZ" sz="1800" b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proudový impuls do řídící elektrody</a:t>
            </a:r>
          </a:p>
          <a:p>
            <a:pPr marL="0" indent="0" algn="r">
              <a:buNone/>
            </a:pPr>
            <a:endParaRPr lang="cs-CZ" sz="1800" b="1" dirty="0" smtClean="0">
              <a:solidFill>
                <a:srgbClr val="C00000"/>
              </a:solidFill>
              <a:latin typeface="Calibri" panose="020F0502020204030204" pitchFamily="34" charset="0"/>
            </a:endParaRPr>
          </a:p>
          <a:p>
            <a:pPr marL="0" indent="0" algn="r">
              <a:buNone/>
            </a:pPr>
            <a:r>
              <a:rPr lang="cs-CZ" sz="800" b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      </a:t>
            </a:r>
            <a:endParaRPr lang="cs-CZ" sz="800" b="1" dirty="0">
              <a:solidFill>
                <a:srgbClr val="C00000"/>
              </a:solidFill>
              <a:latin typeface="Calibri" panose="020F0502020204030204" pitchFamily="34" charset="0"/>
            </a:endParaRPr>
          </a:p>
          <a:p>
            <a:pPr marL="0" indent="0" algn="r">
              <a:buNone/>
            </a:pPr>
            <a:r>
              <a:rPr lang="cs-CZ" sz="1800" b="1" dirty="0">
                <a:solidFill>
                  <a:srgbClr val="C00000"/>
                </a:solidFill>
                <a:latin typeface="Calibri" panose="020F0502020204030204" pitchFamily="34" charset="0"/>
              </a:rPr>
              <a:t>n</a:t>
            </a:r>
            <a:r>
              <a:rPr lang="cs-CZ" sz="1800" b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apětí na tyristoru</a:t>
            </a:r>
          </a:p>
          <a:p>
            <a:pPr marL="0" indent="0" algn="r">
              <a:buNone/>
            </a:pPr>
            <a:r>
              <a:rPr lang="cs-CZ" sz="800" b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   </a:t>
            </a:r>
            <a:endParaRPr lang="cs-CZ" sz="800" b="1" dirty="0">
              <a:solidFill>
                <a:srgbClr val="C00000"/>
              </a:solidFill>
              <a:latin typeface="Calibri" panose="020F0502020204030204" pitchFamily="34" charset="0"/>
            </a:endParaRPr>
          </a:p>
          <a:p>
            <a:pPr marL="0" indent="0" algn="r">
              <a:buNone/>
            </a:pPr>
            <a:endParaRPr lang="cs-CZ" sz="1800" b="1" dirty="0" smtClean="0">
              <a:solidFill>
                <a:srgbClr val="C00000"/>
              </a:solidFill>
              <a:latin typeface="Calibri" panose="020F0502020204030204" pitchFamily="34" charset="0"/>
            </a:endParaRPr>
          </a:p>
          <a:p>
            <a:pPr marL="0" indent="0" algn="r">
              <a:buNone/>
            </a:pPr>
            <a:endParaRPr lang="cs-CZ" sz="1800" b="1" dirty="0" smtClean="0">
              <a:solidFill>
                <a:srgbClr val="C00000"/>
              </a:solidFill>
              <a:latin typeface="Calibri" panose="020F0502020204030204" pitchFamily="34" charset="0"/>
            </a:endParaRPr>
          </a:p>
          <a:p>
            <a:pPr marL="0" indent="0" algn="r">
              <a:buNone/>
            </a:pPr>
            <a:r>
              <a:rPr lang="cs-CZ" sz="1800" b="1" dirty="0">
                <a:solidFill>
                  <a:srgbClr val="C00000"/>
                </a:solidFill>
                <a:latin typeface="Calibri" panose="020F0502020204030204" pitchFamily="34" charset="0"/>
              </a:rPr>
              <a:t>p</a:t>
            </a:r>
            <a:r>
              <a:rPr lang="cs-CZ" sz="1800" b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roud tekoucí do zátěže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Řízené usměrňovače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580" y="1738266"/>
            <a:ext cx="2829147" cy="4533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 bwMode="auto">
          <a:xfrm>
            <a:off x="1103851" y="1306842"/>
            <a:ext cx="6936295" cy="437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buFontTx/>
              <a:buNone/>
            </a:pPr>
            <a:r>
              <a:rPr lang="cs-CZ" sz="2000" b="1" i="1" u="sng" kern="0" dirty="0" smtClean="0">
                <a:latin typeface="Calibri" panose="020F0502020204030204" pitchFamily="34" charset="0"/>
              </a:rPr>
              <a:t>Časové průběhy napětí a proudu</a:t>
            </a:r>
          </a:p>
        </p:txBody>
      </p:sp>
    </p:spTree>
    <p:extLst>
      <p:ext uri="{BB962C8B-B14F-4D97-AF65-F5344CB8AC3E}">
        <p14:creationId xmlns:p14="http://schemas.microsoft.com/office/powerpoint/2010/main" val="903370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9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23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3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6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7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3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8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6635" y="803622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21774" y="1656784"/>
            <a:ext cx="6781902" cy="3512745"/>
          </a:xfrm>
        </p:spPr>
        <p:txBody>
          <a:bodyPr/>
          <a:lstStyle/>
          <a:p>
            <a:pPr lvl="0"/>
            <a:r>
              <a:rPr lang="cs-CZ" sz="28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Nakresli zapojení můstkového usměrňovače a vysvětli jeho činnost!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Jak jsou namáhány napěťově a proudově použité diody v těchto zapojeních?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Co to je řízený usměrňovač a jak ho získáme?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Vysvětli funkci tyristoru!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Co to je fázové řízení tyristoru?</a:t>
            </a: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41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51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62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72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49" y="1500022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1068309" y="2112856"/>
            <a:ext cx="7007381" cy="37394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defRPr/>
            </a:pPr>
            <a:r>
              <a:rPr lang="cs-CZ" altLang="cs-CZ" sz="2400" b="1" dirty="0">
                <a:latin typeface="Calibri" panose="020F0502020204030204" pitchFamily="34" charset="0"/>
              </a:rPr>
              <a:t>Text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vlastní </a:t>
            </a:r>
          </a:p>
          <a:p>
            <a:pPr algn="l">
              <a:lnSpc>
                <a:spcPct val="150000"/>
              </a:lnSpc>
              <a:defRPr/>
            </a:pPr>
            <a:r>
              <a:rPr lang="cs-CZ" altLang="cs-CZ" sz="2400" b="1" dirty="0" smtClean="0">
                <a:latin typeface="Calibri" panose="020F0502020204030204" pitchFamily="34" charset="0"/>
              </a:rPr>
              <a:t>Obrázky z knih</a:t>
            </a:r>
            <a:r>
              <a:rPr lang="cs-CZ" altLang="cs-CZ" sz="2400" dirty="0" smtClean="0">
                <a:latin typeface="Calibri" panose="020F0502020204030204" pitchFamily="34" charset="0"/>
              </a:rPr>
              <a:t>: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cs-CZ" sz="2200" dirty="0">
                <a:latin typeface="Calibri" panose="020F0502020204030204" pitchFamily="34" charset="0"/>
              </a:rPr>
              <a:t>KESL, Jan. </a:t>
            </a:r>
            <a:r>
              <a:rPr lang="cs-CZ" sz="2200" i="1" dirty="0">
                <a:latin typeface="Calibri" panose="020F0502020204030204" pitchFamily="34" charset="0"/>
              </a:rPr>
              <a:t>Elektronika I</a:t>
            </a:r>
            <a:r>
              <a:rPr lang="cs-CZ" sz="2200" dirty="0">
                <a:latin typeface="Calibri" panose="020F0502020204030204" pitchFamily="34" charset="0"/>
              </a:rPr>
              <a:t>. Praha: BEN, </a:t>
            </a:r>
            <a:r>
              <a:rPr lang="cs-CZ" sz="2200" dirty="0" smtClean="0">
                <a:latin typeface="Calibri" panose="020F0502020204030204" pitchFamily="34" charset="0"/>
              </a:rPr>
              <a:t>2004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cs-CZ" sz="2200" dirty="0">
                <a:latin typeface="Calibri" panose="020F0502020204030204" pitchFamily="34" charset="0"/>
              </a:rPr>
              <a:t>ING. UHLÍŘ, CSC, Jan; DOC. ING. KŘEČAN, Zdeněk. </a:t>
            </a:r>
            <a:r>
              <a:rPr lang="cs-CZ" sz="2200" i="1" dirty="0">
                <a:latin typeface="Calibri" panose="020F0502020204030204" pitchFamily="34" charset="0"/>
              </a:rPr>
              <a:t>Elektronika pro 2. a 3. ročník SOU</a:t>
            </a:r>
            <a:r>
              <a:rPr lang="cs-CZ" sz="2200" dirty="0">
                <a:latin typeface="Calibri" panose="020F0502020204030204" pitchFamily="34" charset="0"/>
              </a:rPr>
              <a:t>. Praha: SNTL, </a:t>
            </a:r>
            <a:r>
              <a:rPr lang="cs-CZ" sz="2200" dirty="0" smtClean="0">
                <a:latin typeface="Calibri" panose="020F0502020204030204" pitchFamily="34" charset="0"/>
              </a:rPr>
              <a:t>1985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cs-CZ" sz="2200" dirty="0">
                <a:latin typeface="Calibri" panose="020F0502020204030204" pitchFamily="34" charset="0"/>
              </a:rPr>
              <a:t>BAUMANN, Dieter a kol. </a:t>
            </a:r>
            <a:r>
              <a:rPr lang="cs-CZ" sz="2200" i="1" dirty="0" err="1">
                <a:latin typeface="Calibri" panose="020F0502020204030204" pitchFamily="34" charset="0"/>
              </a:rPr>
              <a:t>Grundkenntnisse</a:t>
            </a:r>
            <a:r>
              <a:rPr lang="cs-CZ" sz="2200" i="1" dirty="0">
                <a:latin typeface="Calibri" panose="020F0502020204030204" pitchFamily="34" charset="0"/>
              </a:rPr>
              <a:t> Elektrotechnik</a:t>
            </a:r>
            <a:r>
              <a:rPr lang="cs-CZ" sz="2200" dirty="0">
                <a:latin typeface="Calibri" panose="020F0502020204030204" pitchFamily="34" charset="0"/>
              </a:rPr>
              <a:t>. Hamburg: </a:t>
            </a:r>
            <a:r>
              <a:rPr lang="cs-CZ" sz="2200" dirty="0" err="1">
                <a:latin typeface="Calibri" panose="020F0502020204030204" pitchFamily="34" charset="0"/>
              </a:rPr>
              <a:t>Handwerk</a:t>
            </a:r>
            <a:r>
              <a:rPr lang="cs-CZ" sz="2200" dirty="0">
                <a:latin typeface="Calibri" panose="020F0502020204030204" pitchFamily="34" charset="0"/>
              </a:rPr>
              <a:t> </a:t>
            </a:r>
            <a:r>
              <a:rPr lang="cs-CZ" sz="2200" dirty="0" err="1">
                <a:latin typeface="Calibri" panose="020F0502020204030204" pitchFamily="34" charset="0"/>
              </a:rPr>
              <a:t>und</a:t>
            </a:r>
            <a:r>
              <a:rPr lang="cs-CZ" sz="2200" dirty="0">
                <a:latin typeface="Calibri" panose="020F0502020204030204" pitchFamily="34" charset="0"/>
              </a:rPr>
              <a:t> Technik, </a:t>
            </a:r>
            <a:r>
              <a:rPr lang="cs-CZ" sz="2200" dirty="0" smtClean="0">
                <a:latin typeface="Calibri" panose="020F0502020204030204" pitchFamily="34" charset="0"/>
              </a:rPr>
              <a:t>1990</a:t>
            </a:r>
            <a:endParaRPr lang="cs-CZ" sz="22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9404559"/>
      </p:ext>
    </p:extLst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44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11873</TotalTime>
  <Words>616</Words>
  <Application>Microsoft Office PowerPoint</Application>
  <PresentationFormat>Předvádění na obrazovce (4:3)</PresentationFormat>
  <Paragraphs>103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STŘEDNÍ ŠKOLA STAVEBNÍ A TECHNICKÁ Ústí nad Labem, Čelakovského 5, příspěvková organizace Páteřní škola Ústeckého kraje</vt:lpstr>
      <vt:lpstr>ELEKTRONIKA</vt:lpstr>
      <vt:lpstr>Můstkový usměrňovač</vt:lpstr>
      <vt:lpstr>Můstkový usměrňovač</vt:lpstr>
      <vt:lpstr>Můstkový usměrňovač</vt:lpstr>
      <vt:lpstr>Řízené usměrňovače</vt:lpstr>
      <vt:lpstr>Řízené usměrňovače</vt:lpstr>
      <vt:lpstr>Řízené usměrňovače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Josef Sýkora, Ing.</cp:lastModifiedBy>
  <cp:revision>466</cp:revision>
  <dcterms:created xsi:type="dcterms:W3CDTF">2006-12-09T22:12:50Z</dcterms:created>
  <dcterms:modified xsi:type="dcterms:W3CDTF">2014-03-27T15:10:48Z</dcterms:modified>
</cp:coreProperties>
</file>