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76" r:id="rId2"/>
    <p:sldId id="277" r:id="rId3"/>
    <p:sldId id="278" r:id="rId4"/>
    <p:sldId id="279" r:id="rId5"/>
    <p:sldId id="286" r:id="rId6"/>
    <p:sldId id="28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661" autoAdjust="0"/>
    <p:restoredTop sz="94660"/>
  </p:normalViewPr>
  <p:slideViewPr>
    <p:cSldViewPr>
      <p:cViewPr>
        <p:scale>
          <a:sx n="90" d="100"/>
          <a:sy n="90" d="100"/>
        </p:scale>
        <p:origin x="-1254" y="-3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C09D9F-674B-47DA-B26E-88A5A0299D05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417C2-79CE-4834-8C39-CFA8B4E077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0417C2-79CE-4834-8C39-CFA8B4E0778B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0417C2-79CE-4834-8C39-CFA8B4E0778B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0417C2-79CE-4834-8C39-CFA8B4E0778B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0417C2-79CE-4834-8C39-CFA8B4E0778B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0417C2-79CE-4834-8C39-CFA8B4E0778B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0417C2-79CE-4834-8C39-CFA8B4E0778B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0417C2-79CE-4834-8C39-CFA8B4E0778B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				        písemnosti při porušení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Reklamace – osnova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23. </a:t>
            </a:r>
            <a:r>
              <a:rPr lang="cs-CZ" smtClean="0"/>
              <a:t>11. </a:t>
            </a:r>
            <a:r>
              <a:rPr lang="cs-CZ" dirty="0" smtClean="0"/>
              <a:t>2012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69668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REKLAMACE - OSNOVA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568952" cy="482453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dirty="0"/>
              <a:t>Klíčová slova:	</a:t>
            </a:r>
            <a:r>
              <a:rPr lang="cs-CZ" dirty="0"/>
              <a:t>Druhy písemností při </a:t>
            </a:r>
            <a:r>
              <a:rPr lang="cs-CZ" dirty="0" smtClean="0"/>
              <a:t>porušení </a:t>
            </a:r>
            <a:r>
              <a:rPr lang="cs-CZ" dirty="0"/>
              <a:t>kupních 				smluv, </a:t>
            </a:r>
            <a:r>
              <a:rPr lang="cs-CZ" dirty="0" smtClean="0"/>
              <a:t>reklamace, </a:t>
            </a:r>
            <a:r>
              <a:rPr lang="cs-CZ" dirty="0"/>
              <a:t>kupující, </a:t>
            </a:r>
            <a:r>
              <a:rPr lang="cs-CZ" dirty="0" smtClean="0"/>
              <a:t>prodávající</a:t>
            </a:r>
            <a:r>
              <a:rPr lang="cs-CZ" dirty="0"/>
              <a:t>, </a:t>
            </a:r>
            <a:r>
              <a:rPr lang="cs-CZ" dirty="0" smtClean="0"/>
              <a:t>				inzerát</a:t>
            </a:r>
            <a:r>
              <a:rPr lang="cs-CZ" dirty="0"/>
              <a:t>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b="1" dirty="0"/>
              <a:t>Anotace: 		</a:t>
            </a:r>
            <a:r>
              <a:rPr lang="cs-CZ" dirty="0"/>
              <a:t>Vzdělávací materiál obsahuje základní 				</a:t>
            </a:r>
            <a:r>
              <a:rPr lang="cs-CZ" dirty="0" smtClean="0"/>
              <a:t>pojmy. </a:t>
            </a:r>
            <a:r>
              <a:rPr lang="cs-CZ" dirty="0"/>
              <a:t>Materiál je </a:t>
            </a:r>
            <a:r>
              <a:rPr lang="cs-CZ" dirty="0" smtClean="0"/>
              <a:t>reklamace připraven 				formou </a:t>
            </a:r>
            <a:r>
              <a:rPr lang="cs-CZ" dirty="0"/>
              <a:t>prezentace – zápis do </a:t>
            </a:r>
            <a:r>
              <a:rPr lang="cs-CZ" dirty="0" smtClean="0"/>
              <a:t>sešitu</a:t>
            </a:r>
            <a:r>
              <a:rPr lang="cs-CZ" dirty="0"/>
              <a:t>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b="1" dirty="0"/>
              <a:t>Metodické pokyny: 	</a:t>
            </a:r>
            <a:r>
              <a:rPr lang="cs-CZ" dirty="0"/>
              <a:t>Snímky prezentace najíždějí po kliknutí 		        		myši a žáci si přes projekci provedou 	              		        	zápis do sešitu.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047360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REKLAMACE 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dirty="0" smtClean="0"/>
              <a:t>   URGENCE</a:t>
            </a:r>
            <a:endParaRPr lang="cs-CZ" sz="2400" dirty="0"/>
          </a:p>
          <a:p>
            <a:r>
              <a:rPr lang="cs-CZ" sz="2400" dirty="0" smtClean="0"/>
              <a:t>   </a:t>
            </a:r>
            <a:r>
              <a:rPr lang="cs-CZ" sz="2400" b="1" dirty="0" smtClean="0">
                <a:solidFill>
                  <a:srgbClr val="FF0000"/>
                </a:solidFill>
              </a:rPr>
              <a:t>REKLAMACE</a:t>
            </a:r>
            <a:endParaRPr lang="cs-CZ" sz="2400" b="1" dirty="0">
              <a:solidFill>
                <a:srgbClr val="FF0000"/>
              </a:solidFill>
            </a:endParaRPr>
          </a:p>
          <a:p>
            <a:r>
              <a:rPr lang="cs-CZ" sz="2400" dirty="0" smtClean="0"/>
              <a:t>   UPOMÍNKY</a:t>
            </a:r>
            <a:endParaRPr lang="cs-CZ" sz="2400" dirty="0"/>
          </a:p>
          <a:p>
            <a:pPr lvl="1"/>
            <a:r>
              <a:rPr lang="cs-CZ" sz="2400" dirty="0" smtClean="0"/>
              <a:t>    První </a:t>
            </a:r>
            <a:r>
              <a:rPr lang="cs-CZ" sz="2400" dirty="0"/>
              <a:t>upomínka</a:t>
            </a:r>
          </a:p>
          <a:p>
            <a:pPr lvl="1"/>
            <a:r>
              <a:rPr lang="cs-CZ" sz="2400" dirty="0" smtClean="0"/>
              <a:t>    Druhá </a:t>
            </a:r>
            <a:r>
              <a:rPr lang="cs-CZ" sz="2400" dirty="0"/>
              <a:t>upomínka</a:t>
            </a:r>
          </a:p>
          <a:p>
            <a:pPr lvl="1"/>
            <a:r>
              <a:rPr lang="cs-CZ" sz="2400" dirty="0" smtClean="0"/>
              <a:t>    Pokus </a:t>
            </a:r>
            <a:r>
              <a:rPr lang="cs-CZ" sz="2400" dirty="0"/>
              <a:t>o </a:t>
            </a:r>
            <a:r>
              <a:rPr lang="cs-CZ" sz="2400" dirty="0" smtClean="0"/>
              <a:t>smír	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" descr="C:\Users\sarka.schuplerova\AppData\Local\Microsoft\Windows\Temporary Internet Files\Content.IE5\MVKSZD5S\MC90043382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2494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50316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REKLAMACE 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08720"/>
            <a:ext cx="8928992" cy="4896544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None/>
            </a:pPr>
            <a:r>
              <a:rPr lang="cs-CZ" sz="2600" b="1" dirty="0" smtClean="0">
                <a:solidFill>
                  <a:srgbClr val="FFC000"/>
                </a:solidFill>
              </a:rPr>
              <a:t>Prodávající </a:t>
            </a:r>
            <a:r>
              <a:rPr lang="cs-CZ" sz="2600" b="1" dirty="0">
                <a:solidFill>
                  <a:srgbClr val="FFC000"/>
                </a:solidFill>
              </a:rPr>
              <a:t>je povinen </a:t>
            </a:r>
            <a:r>
              <a:rPr lang="cs-CZ" sz="2400" dirty="0"/>
              <a:t>dodat zboží v množství, jakost </a:t>
            </a:r>
            <a:r>
              <a:rPr lang="cs-CZ" sz="2400" dirty="0" smtClean="0"/>
              <a:t>a </a:t>
            </a:r>
            <a:r>
              <a:rPr lang="cs-CZ" sz="2400" dirty="0"/>
              <a:t>provedení, jež určuje kupní smlouva (objednávka</a:t>
            </a:r>
            <a:r>
              <a:rPr lang="cs-CZ" sz="2400" dirty="0" smtClean="0"/>
              <a:t>).</a:t>
            </a:r>
          </a:p>
          <a:p>
            <a:pPr>
              <a:buFont typeface="Wingdings" pitchFamily="2" charset="2"/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Pokud </a:t>
            </a:r>
            <a:r>
              <a:rPr lang="cs-CZ" sz="2400" dirty="0">
                <a:solidFill>
                  <a:srgbClr val="FF0000"/>
                </a:solidFill>
              </a:rPr>
              <a:t>nedodrží tyto podmínky, má kupující právo </a:t>
            </a:r>
            <a:r>
              <a:rPr lang="cs-CZ" sz="2400" dirty="0" smtClean="0">
                <a:solidFill>
                  <a:srgbClr val="FF0000"/>
                </a:solidFill>
              </a:rPr>
              <a:t>na reklamaci (výtku).</a:t>
            </a:r>
          </a:p>
          <a:p>
            <a:pPr>
              <a:buFont typeface="Wingdings" pitchFamily="2" charset="2"/>
              <a:buNone/>
            </a:pPr>
            <a:r>
              <a:rPr lang="cs-CZ" sz="2600" b="1" dirty="0" smtClean="0">
                <a:solidFill>
                  <a:srgbClr val="FFC000"/>
                </a:solidFill>
              </a:rPr>
              <a:t>Kupující </a:t>
            </a:r>
            <a:r>
              <a:rPr lang="cs-CZ" sz="2600" b="1" dirty="0">
                <a:solidFill>
                  <a:srgbClr val="FFC000"/>
                </a:solidFill>
              </a:rPr>
              <a:t>musí zkontrolovat zboží:</a:t>
            </a:r>
          </a:p>
          <a:p>
            <a:pPr lvl="1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   množství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  <a:p>
            <a:pPr lvl="1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   druh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  <a:p>
            <a:pPr lvl="1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   jakost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  <a:p>
            <a:pPr lvl="1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   provedení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  <a:p>
            <a:pPr lvl="1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   neporušenost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obalu</a:t>
            </a:r>
          </a:p>
          <a:p>
            <a:pPr lvl="1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   kontroluje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fakturu zda souhlasí s objednávkou (ceny, početní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    	chyby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apod.)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081052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021288"/>
            <a:ext cx="8424936" cy="836712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REKLAMACE 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908720"/>
            <a:ext cx="8568952" cy="5184576"/>
          </a:xfrm>
        </p:spPr>
        <p:txBody>
          <a:bodyPr>
            <a:normAutofit/>
          </a:bodyPr>
          <a:lstStyle/>
          <a:p>
            <a:pPr marL="609600" indent="-609600">
              <a:buFont typeface="Wingdings" pitchFamily="2" charset="2"/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OSNOVA</a:t>
            </a:r>
            <a:endParaRPr lang="cs-CZ" sz="3200" b="1" dirty="0">
              <a:solidFill>
                <a:srgbClr val="FFC000"/>
              </a:solidFill>
            </a:endParaRPr>
          </a:p>
          <a:p>
            <a:pPr>
              <a:lnSpc>
                <a:spcPct val="80000"/>
              </a:lnSpc>
              <a:buClr>
                <a:srgbClr val="C00000"/>
              </a:buClr>
            </a:pPr>
            <a:r>
              <a:rPr lang="cs-CZ" sz="2400" dirty="0" smtClean="0"/>
              <a:t>  popis </a:t>
            </a:r>
            <a:r>
              <a:rPr lang="cs-CZ" sz="2400" dirty="0"/>
              <a:t>zjištěné závady podle zápisu o </a:t>
            </a:r>
            <a:r>
              <a:rPr lang="cs-CZ" sz="2400" dirty="0" smtClean="0"/>
              <a:t>vadách</a:t>
            </a:r>
            <a:endParaRPr lang="cs-CZ" sz="2400" dirty="0"/>
          </a:p>
          <a:p>
            <a:pPr>
              <a:lnSpc>
                <a:spcPct val="80000"/>
              </a:lnSpc>
              <a:buClr>
                <a:srgbClr val="C00000"/>
              </a:buClr>
            </a:pPr>
            <a:r>
              <a:rPr lang="cs-CZ" sz="2400" dirty="0" smtClean="0"/>
              <a:t>  odvolání </a:t>
            </a:r>
            <a:r>
              <a:rPr lang="cs-CZ" sz="2400" dirty="0"/>
              <a:t>na doklady týkající se reklamované zásilky </a:t>
            </a:r>
            <a:r>
              <a:rPr lang="cs-CZ" sz="2400" dirty="0" smtClean="0"/>
              <a:t>  (</a:t>
            </a:r>
            <a:r>
              <a:rPr lang="cs-CZ" sz="2400" dirty="0"/>
              <a:t>kupní </a:t>
            </a:r>
            <a:r>
              <a:rPr lang="cs-CZ" sz="2400" dirty="0" err="1" smtClean="0"/>
              <a:t>smlouva,dodací</a:t>
            </a:r>
            <a:r>
              <a:rPr lang="cs-CZ" sz="2400" dirty="0" smtClean="0"/>
              <a:t> </a:t>
            </a:r>
            <a:r>
              <a:rPr lang="cs-CZ" sz="2400" dirty="0" err="1" smtClean="0"/>
              <a:t>list,přepravní</a:t>
            </a:r>
            <a:r>
              <a:rPr lang="cs-CZ" sz="2400" dirty="0" smtClean="0"/>
              <a:t> </a:t>
            </a:r>
            <a:r>
              <a:rPr lang="cs-CZ" sz="2400" dirty="0" err="1" smtClean="0"/>
              <a:t>doklad,faktura,apod</a:t>
            </a:r>
            <a:r>
              <a:rPr lang="cs-CZ" sz="2400" dirty="0" smtClean="0"/>
              <a:t>.)</a:t>
            </a:r>
            <a:endParaRPr lang="cs-CZ" sz="2400" dirty="0"/>
          </a:p>
          <a:p>
            <a:pPr>
              <a:lnSpc>
                <a:spcPct val="80000"/>
              </a:lnSpc>
              <a:buClr>
                <a:srgbClr val="C00000"/>
              </a:buClr>
            </a:pPr>
            <a:r>
              <a:rPr lang="cs-CZ" sz="2400" dirty="0" smtClean="0"/>
              <a:t>  návrh </a:t>
            </a:r>
            <a:r>
              <a:rPr lang="cs-CZ" sz="2400" dirty="0"/>
              <a:t>řešení reklamace podle druhu závady, např. dodání </a:t>
            </a:r>
            <a:r>
              <a:rPr lang="cs-CZ" sz="2400" dirty="0" smtClean="0"/>
              <a:t>    náhradního </a:t>
            </a:r>
            <a:r>
              <a:rPr lang="cs-CZ" sz="2400" dirty="0"/>
              <a:t>zboží za vadné, dodání chybějícího </a:t>
            </a:r>
            <a:r>
              <a:rPr lang="cs-CZ" sz="2400" dirty="0" smtClean="0"/>
              <a:t>množství</a:t>
            </a:r>
            <a:r>
              <a:rPr lang="cs-CZ" sz="2400" dirty="0"/>
              <a:t>, odstranění vad opravou, je-li to možné, </a:t>
            </a:r>
            <a:r>
              <a:rPr lang="cs-CZ" sz="2400" dirty="0" smtClean="0"/>
              <a:t>slevu </a:t>
            </a:r>
            <a:r>
              <a:rPr lang="cs-CZ" sz="2400" dirty="0"/>
              <a:t>z ceny, odstoupení od kupní smlouvy, byla-li </a:t>
            </a:r>
            <a:r>
              <a:rPr lang="cs-CZ" sz="2400" dirty="0" smtClean="0"/>
              <a:t>porušena </a:t>
            </a:r>
            <a:r>
              <a:rPr lang="cs-CZ" sz="2400" dirty="0"/>
              <a:t>podstatným způsobem </a:t>
            </a:r>
            <a:r>
              <a:rPr lang="cs-CZ" sz="2400" dirty="0" smtClean="0"/>
              <a:t>(</a:t>
            </a:r>
            <a:r>
              <a:rPr lang="cs-CZ" sz="2400" dirty="0"/>
              <a:t>což je </a:t>
            </a:r>
            <a:r>
              <a:rPr lang="cs-CZ" sz="2400" dirty="0" smtClean="0"/>
              <a:t>většinou vymezeno                                 v </a:t>
            </a:r>
            <a:r>
              <a:rPr lang="cs-CZ" sz="2400" dirty="0"/>
              <a:t>kupní smlouvě</a:t>
            </a:r>
            <a:r>
              <a:rPr lang="cs-CZ" sz="2400" dirty="0" smtClean="0"/>
              <a:t>)</a:t>
            </a:r>
            <a:endParaRPr lang="cs-CZ" sz="2400" dirty="0"/>
          </a:p>
          <a:p>
            <a:pPr marL="609600" indent="-609600">
              <a:buClr>
                <a:schemeClr val="hlink"/>
              </a:buClr>
              <a:buSzPct val="80000"/>
              <a:buFont typeface="Wingdings" pitchFamily="2" charset="2"/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POZOR:</a:t>
            </a:r>
          </a:p>
          <a:p>
            <a:pPr marL="609600" indent="-609600">
              <a:buClr>
                <a:schemeClr val="hlink"/>
              </a:buClr>
              <a:buSzPct val="80000"/>
              <a:buFont typeface="Wingdings" pitchFamily="2" charset="2"/>
              <a:buNone/>
            </a:pPr>
            <a:r>
              <a:rPr lang="cs-CZ" sz="2400" dirty="0" smtClean="0"/>
              <a:t>Úvod a závěr = </a:t>
            </a:r>
            <a:r>
              <a:rPr lang="cs-CZ" sz="2400" dirty="0" smtClean="0">
                <a:solidFill>
                  <a:srgbClr val="FF0000"/>
                </a:solidFill>
              </a:rPr>
              <a:t>zdvořilostní fráze</a:t>
            </a:r>
          </a:p>
          <a:p>
            <a:pPr marL="609600" indent="-609600">
              <a:buClr>
                <a:schemeClr val="hlink"/>
              </a:buClr>
              <a:buSzPct val="80000"/>
              <a:buFont typeface="Wingdings" pitchFamily="2" charset="2"/>
              <a:buNone/>
            </a:pPr>
            <a:r>
              <a:rPr lang="cs-CZ" sz="2400" dirty="0" smtClean="0"/>
              <a:t>Posílat vždy </a:t>
            </a:r>
            <a:r>
              <a:rPr lang="cs-CZ" sz="2400" dirty="0" smtClean="0">
                <a:solidFill>
                  <a:srgbClr val="FF0000"/>
                </a:solidFill>
              </a:rPr>
              <a:t>doporučeně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717032"/>
            <a:ext cx="2155922" cy="2193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89438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REKLAMACE 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908720"/>
            <a:ext cx="8568952" cy="489654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cs-CZ" sz="2400" b="1" dirty="0">
                <a:solidFill>
                  <a:srgbClr val="FFC000"/>
                </a:solidFill>
              </a:rPr>
              <a:t>Na písemnou </a:t>
            </a:r>
            <a:r>
              <a:rPr lang="cs-CZ" sz="2400" b="1" dirty="0" smtClean="0">
                <a:solidFill>
                  <a:srgbClr val="FFC000"/>
                </a:solidFill>
              </a:rPr>
              <a:t>reklamaci by </a:t>
            </a:r>
            <a:r>
              <a:rPr lang="cs-CZ" sz="2400" b="1" dirty="0">
                <a:solidFill>
                  <a:srgbClr val="FFC000"/>
                </a:solidFill>
              </a:rPr>
              <a:t>měl prodávající neprodleně </a:t>
            </a:r>
            <a:r>
              <a:rPr lang="cs-CZ" sz="2400" b="1" dirty="0" smtClean="0">
                <a:solidFill>
                  <a:srgbClr val="FFC000"/>
                </a:solidFill>
              </a:rPr>
              <a:t>reagovat =</a:t>
            </a:r>
            <a:r>
              <a:rPr lang="cs-CZ" sz="2400" dirty="0" smtClean="0">
                <a:solidFill>
                  <a:schemeClr val="hlink"/>
                </a:solidFill>
              </a:rPr>
              <a:t> </a:t>
            </a:r>
            <a:r>
              <a:rPr lang="cs-CZ" sz="2400" dirty="0">
                <a:solidFill>
                  <a:srgbClr val="FF0000"/>
                </a:solidFill>
              </a:rPr>
              <a:t>doporučeným dopisem</a:t>
            </a:r>
            <a:r>
              <a:rPr lang="cs-CZ" sz="2400" dirty="0"/>
              <a:t>, ve kterém je nutné uvést</a:t>
            </a:r>
            <a:r>
              <a:rPr lang="cs-CZ" sz="2400" dirty="0" smtClean="0"/>
              <a:t>:</a:t>
            </a:r>
          </a:p>
          <a:p>
            <a:pPr>
              <a:buFont typeface="Wingdings" pitchFamily="2" charset="2"/>
              <a:buNone/>
            </a:pPr>
            <a:endParaRPr lang="cs-CZ" sz="2400" dirty="0" smtClean="0"/>
          </a:p>
          <a:p>
            <a:pPr>
              <a:lnSpc>
                <a:spcPct val="90000"/>
              </a:lnSpc>
              <a:buClr>
                <a:srgbClr val="C00000"/>
              </a:buClr>
            </a:pPr>
            <a:r>
              <a:rPr lang="cs-CZ" sz="2400" dirty="0" smtClean="0"/>
              <a:t> omluvu </a:t>
            </a:r>
            <a:r>
              <a:rPr lang="cs-CZ" sz="2400" dirty="0"/>
              <a:t>za vady v </a:t>
            </a:r>
            <a:r>
              <a:rPr lang="cs-CZ" sz="2400" dirty="0" smtClean="0"/>
              <a:t>dodávce</a:t>
            </a:r>
            <a:endParaRPr lang="cs-CZ" sz="2400" dirty="0"/>
          </a:p>
          <a:p>
            <a:pPr>
              <a:lnSpc>
                <a:spcPct val="90000"/>
              </a:lnSpc>
              <a:buClr>
                <a:srgbClr val="C00000"/>
              </a:buClr>
            </a:pPr>
            <a:r>
              <a:rPr lang="cs-CZ" sz="2400" dirty="0" smtClean="0"/>
              <a:t> odvolání </a:t>
            </a:r>
            <a:r>
              <a:rPr lang="cs-CZ" sz="2400" dirty="0"/>
              <a:t>na kupní smlouvu, dodací list, nákladní list </a:t>
            </a:r>
            <a:r>
              <a:rPr lang="cs-CZ" sz="2400" dirty="0" smtClean="0"/>
              <a:t>apod.</a:t>
            </a:r>
            <a:endParaRPr lang="cs-CZ" sz="2400" dirty="0"/>
          </a:p>
          <a:p>
            <a:pPr>
              <a:lnSpc>
                <a:spcPct val="90000"/>
              </a:lnSpc>
              <a:buClr>
                <a:srgbClr val="C00000"/>
              </a:buClr>
            </a:pPr>
            <a:r>
              <a:rPr lang="cs-CZ" sz="2400" dirty="0" smtClean="0"/>
              <a:t> zdůvodnění </a:t>
            </a:r>
            <a:r>
              <a:rPr lang="cs-CZ" sz="2400" dirty="0"/>
              <a:t>vady v </a:t>
            </a:r>
            <a:r>
              <a:rPr lang="cs-CZ" sz="2400" dirty="0" smtClean="0"/>
              <a:t>dodávce</a:t>
            </a:r>
            <a:endParaRPr lang="cs-CZ" sz="2400" dirty="0"/>
          </a:p>
          <a:p>
            <a:pPr>
              <a:lnSpc>
                <a:spcPct val="90000"/>
              </a:lnSpc>
              <a:buClr>
                <a:srgbClr val="C00000"/>
              </a:buClr>
            </a:pPr>
            <a:r>
              <a:rPr lang="cs-CZ" sz="2400" dirty="0" smtClean="0"/>
              <a:t> stanovisko </a:t>
            </a:r>
            <a:r>
              <a:rPr lang="cs-CZ" sz="2400" dirty="0"/>
              <a:t>k navrženému řešení </a:t>
            </a:r>
            <a:r>
              <a:rPr lang="cs-CZ" sz="2400" dirty="0" smtClean="0"/>
              <a:t>reklamace</a:t>
            </a:r>
            <a:endParaRPr lang="cs-CZ" sz="2400" dirty="0"/>
          </a:p>
          <a:p>
            <a:pPr>
              <a:lnSpc>
                <a:spcPct val="90000"/>
              </a:lnSpc>
              <a:buClr>
                <a:srgbClr val="C00000"/>
              </a:buClr>
            </a:pPr>
            <a:r>
              <a:rPr lang="cs-CZ" sz="2400" dirty="0" smtClean="0"/>
              <a:t> ujištění </a:t>
            </a:r>
            <a:r>
              <a:rPr lang="cs-CZ" sz="2400" dirty="0"/>
              <a:t>o bezvadném plnění dalších </a:t>
            </a:r>
            <a:r>
              <a:rPr lang="cs-CZ" sz="2400" dirty="0" smtClean="0"/>
              <a:t>dodávek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Users\sarka.schuplerova\AppData\Local\Microsoft\Windows\Temporary Internet Files\Content.IE5\4TN3ZWE5\MC90043381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14908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93479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136904" cy="519123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 - časopis pro písemnou a elektronickou komunikaci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1472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489</TotalTime>
  <Words>474</Words>
  <Application>Microsoft Office PowerPoint</Application>
  <PresentationFormat>Předvádění na obrazovce (4:3)</PresentationFormat>
  <Paragraphs>69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průvodní list</vt:lpstr>
      <vt:lpstr>REKLAMACE - OSNOVA</vt:lpstr>
      <vt:lpstr>REKLAMACE - OSNOVA</vt:lpstr>
      <vt:lpstr>REKLAMACE - OSNOVA</vt:lpstr>
      <vt:lpstr>REKLAMACE - OSNOVA</vt:lpstr>
      <vt:lpstr>REKLAMACE - OSNOVA</vt:lpstr>
      <vt:lpstr>POUŽITÉ 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stepan.bartos</cp:lastModifiedBy>
  <cp:revision>53</cp:revision>
  <dcterms:created xsi:type="dcterms:W3CDTF">2012-08-06T07:07:34Z</dcterms:created>
  <dcterms:modified xsi:type="dcterms:W3CDTF">2013-06-19T10:05:54Z</dcterms:modified>
</cp:coreProperties>
</file>