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56" r:id="rId2"/>
    <p:sldId id="257" r:id="rId3"/>
    <p:sldId id="262" r:id="rId4"/>
    <p:sldId id="259" r:id="rId5"/>
    <p:sldId id="260" r:id="rId6"/>
    <p:sldId id="263" r:id="rId7"/>
    <p:sldId id="264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77" autoAdjust="0"/>
    <p:restoredTop sz="94660"/>
  </p:normalViewPr>
  <p:slideViewPr>
    <p:cSldViewPr>
      <p:cViewPr>
        <p:scale>
          <a:sx n="50" d="100"/>
          <a:sy n="50" d="100"/>
        </p:scale>
        <p:origin x="-1200" y="-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BAE69-5ECF-4CA6-AD2D-96B475AFE11A}" type="datetimeFigureOut">
              <a:rPr lang="cs-CZ" smtClean="0"/>
              <a:t>4.4.2014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79D42-1D74-4689-9B38-207BE9F069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4597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79D42-1D74-4689-9B38-207BE9F069A5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79D42-1D74-4689-9B38-207BE9F069A5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79D42-1D74-4689-9B38-207BE9F069A5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79D42-1D74-4689-9B38-207BE9F069A5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79D42-1D74-4689-9B38-207BE9F069A5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79D42-1D74-4689-9B38-207BE9F069A5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79D42-1D74-4689-9B38-207BE9F069A5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B79D42-1D74-4689-9B38-207BE9F069A5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F3DB723-BB38-4D9D-9EB2-803592565F9B}" type="datetimeFigureOut">
              <a:rPr lang="cs-CZ" smtClean="0"/>
              <a:pPr/>
              <a:t>4.4.2014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BB0D61F-16F9-46A2-971C-3E43EB3BA7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348880"/>
            <a:ext cx="8568952" cy="4509120"/>
          </a:xfrm>
        </p:spPr>
        <p:txBody>
          <a:bodyPr>
            <a:normAutofit/>
          </a:bodyPr>
          <a:lstStyle/>
          <a:p>
            <a:r>
              <a:rPr lang="cs-CZ" b="1" dirty="0" smtClean="0"/>
              <a:t>Šablona: </a:t>
            </a:r>
            <a:r>
              <a:rPr lang="cs-CZ" dirty="0" smtClean="0"/>
              <a:t>III/2 Inovace a zkvalitnění výuky prostřednictvím ICT</a:t>
            </a:r>
          </a:p>
          <a:p>
            <a:r>
              <a:rPr lang="cs-CZ" b="1" dirty="0" smtClean="0"/>
              <a:t>Vzdělávací materiál: </a:t>
            </a:r>
            <a:r>
              <a:rPr lang="cs-CZ" dirty="0" smtClean="0"/>
              <a:t>Prezentace – zápis pro žáky</a:t>
            </a:r>
          </a:p>
          <a:p>
            <a:r>
              <a:rPr lang="cs-CZ" b="1" dirty="0" smtClean="0"/>
              <a:t>Určen pro: </a:t>
            </a:r>
            <a:r>
              <a:rPr lang="cs-CZ" dirty="0" smtClean="0"/>
              <a:t>2. ročník oboru Ekonomika a podnikání</a:t>
            </a:r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Obchodní korespondence – Obchodní písemnosti při porušení kupní smlouvy</a:t>
            </a:r>
          </a:p>
          <a:p>
            <a:r>
              <a:rPr lang="cs-CZ" b="1" dirty="0" smtClean="0"/>
              <a:t>Název učebního materiálu: </a:t>
            </a:r>
            <a:r>
              <a:rPr lang="cs-CZ" dirty="0" smtClean="0"/>
              <a:t>Reklamace - stylizace – ZŽ</a:t>
            </a:r>
          </a:p>
          <a:p>
            <a:endParaRPr lang="cs-CZ" dirty="0" smtClean="0"/>
          </a:p>
          <a:p>
            <a:pPr algn="r"/>
            <a:r>
              <a:rPr lang="cs-CZ" b="1" dirty="0" smtClean="0"/>
              <a:t>Jméno autora: </a:t>
            </a:r>
            <a:r>
              <a:rPr lang="cs-CZ" dirty="0" smtClean="0"/>
              <a:t>Ing. Šárka </a:t>
            </a:r>
            <a:r>
              <a:rPr lang="cs-CZ" dirty="0" err="1" smtClean="0"/>
              <a:t>Schuplerová</a:t>
            </a:r>
            <a:endParaRPr lang="cs-CZ" dirty="0" smtClean="0"/>
          </a:p>
          <a:p>
            <a:pPr algn="r"/>
            <a:r>
              <a:rPr lang="cs-CZ" b="1" dirty="0" smtClean="0"/>
              <a:t>Datum vytvoření: </a:t>
            </a:r>
            <a:r>
              <a:rPr lang="cs-CZ" dirty="0" smtClean="0"/>
              <a:t>24. </a:t>
            </a:r>
            <a:r>
              <a:rPr lang="cs-CZ" smtClean="0"/>
              <a:t>11. </a:t>
            </a:r>
            <a:r>
              <a:rPr lang="cs-CZ" dirty="0" smtClean="0"/>
              <a:t>2012</a:t>
            </a:r>
          </a:p>
          <a:p>
            <a:pPr algn="r"/>
            <a:r>
              <a:rPr lang="cs-CZ" b="1" dirty="0" err="1" smtClean="0"/>
              <a:t>Reg.č</a:t>
            </a:r>
            <a:r>
              <a:rPr lang="cs-CZ" b="1" dirty="0" smtClean="0"/>
              <a:t>. projektu: CZ.1.07/1.5.00/34.0627</a:t>
            </a:r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980729"/>
            <a:ext cx="8424935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cap="all" dirty="0" smtClean="0"/>
              <a:t>průvodní list</a:t>
            </a:r>
            <a:endParaRPr lang="cs-CZ" sz="3200" cap="all" dirty="0"/>
          </a:p>
        </p:txBody>
      </p:sp>
      <p:pic>
        <p:nvPicPr>
          <p:cNvPr id="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6205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73870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REKLAMACE- </a:t>
            </a:r>
            <a:r>
              <a:rPr lang="cs-CZ" sz="4000" dirty="0"/>
              <a:t>STYLIZACE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784976" cy="482453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b="1" dirty="0" smtClean="0"/>
              <a:t>Klíčová slova:	</a:t>
            </a:r>
            <a:r>
              <a:rPr lang="cs-CZ" dirty="0" smtClean="0"/>
              <a:t>Druhy písemností při porušení kupní 	smlouvy, 			reklamace, kupující, prodávající, stylizace v 			jednotlivých částech písemnosti. Obměny 				stylizace reklamace.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Anotace: 		</a:t>
            </a:r>
            <a:r>
              <a:rPr lang="cs-CZ" dirty="0" smtClean="0"/>
              <a:t>Vzdělávací materiál obsahuje základní pojmy  			a stylizaci reklamace. Materiál je připraven 			formou prezentace – zápis do sešitu.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Metodické pokyny: 	</a:t>
            </a:r>
            <a:r>
              <a:rPr lang="cs-CZ" dirty="0" smtClean="0"/>
              <a:t>Snímky prezentace najíždějí po kliknutí 		        		myši a žáci si přes projekci provedou 	              		        	zápis do sešitu.</a:t>
            </a:r>
            <a:endParaRPr lang="cs-CZ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785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05264"/>
            <a:ext cx="8424936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REKLAMACE - </a:t>
            </a:r>
            <a:r>
              <a:rPr lang="cs-CZ" sz="4000" dirty="0" smtClean="0"/>
              <a:t>STYLIZACE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488832" cy="4896544"/>
          </a:xfrm>
        </p:spPr>
        <p:txBody>
          <a:bodyPr>
            <a:normAutofit/>
          </a:bodyPr>
          <a:lstStyle/>
          <a:p>
            <a:pPr marL="45720" indent="0">
              <a:lnSpc>
                <a:spcPct val="80000"/>
              </a:lnSpc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cs-CZ" sz="4000" b="1" dirty="0" smtClean="0">
                <a:solidFill>
                  <a:srgbClr val="FFC000"/>
                </a:solidFill>
              </a:rPr>
              <a:t>Patří sem:</a:t>
            </a:r>
          </a:p>
          <a:p>
            <a:endParaRPr lang="cs-CZ" sz="2400" dirty="0" smtClean="0"/>
          </a:p>
          <a:p>
            <a:r>
              <a:rPr lang="cs-CZ" sz="2400" dirty="0" smtClean="0"/>
              <a:t>   URGENCE</a:t>
            </a:r>
            <a:endParaRPr lang="cs-CZ" sz="2400" dirty="0"/>
          </a:p>
          <a:p>
            <a:r>
              <a:rPr lang="cs-CZ" sz="2400" dirty="0" smtClean="0"/>
              <a:t>   </a:t>
            </a:r>
            <a:r>
              <a:rPr lang="cs-CZ" sz="2400" b="1" dirty="0" smtClean="0">
                <a:solidFill>
                  <a:srgbClr val="FF0000"/>
                </a:solidFill>
              </a:rPr>
              <a:t>REKLAMACE</a:t>
            </a:r>
            <a:endParaRPr lang="cs-CZ" sz="2400" b="1" dirty="0">
              <a:solidFill>
                <a:srgbClr val="FF0000"/>
              </a:solidFill>
            </a:endParaRPr>
          </a:p>
          <a:p>
            <a:r>
              <a:rPr lang="cs-CZ" sz="2400" dirty="0" smtClean="0"/>
              <a:t>   UPOMÍNKY</a:t>
            </a:r>
            <a:endParaRPr lang="cs-CZ" sz="2400" dirty="0"/>
          </a:p>
          <a:p>
            <a:pPr lvl="1"/>
            <a:r>
              <a:rPr lang="cs-CZ" sz="2400" dirty="0" smtClean="0"/>
              <a:t>    První </a:t>
            </a:r>
            <a:r>
              <a:rPr lang="cs-CZ" sz="2400" dirty="0"/>
              <a:t>upomínka</a:t>
            </a:r>
          </a:p>
          <a:p>
            <a:pPr lvl="1"/>
            <a:r>
              <a:rPr lang="cs-CZ" sz="2400" dirty="0" smtClean="0"/>
              <a:t>    Druhá </a:t>
            </a:r>
            <a:r>
              <a:rPr lang="cs-CZ" sz="2400" dirty="0"/>
              <a:t>upomínka</a:t>
            </a:r>
          </a:p>
          <a:p>
            <a:pPr lvl="1"/>
            <a:r>
              <a:rPr lang="cs-CZ" sz="2400" dirty="0" smtClean="0"/>
              <a:t>    Pokus </a:t>
            </a:r>
            <a:r>
              <a:rPr lang="cs-CZ" sz="2400" dirty="0"/>
              <a:t>o </a:t>
            </a:r>
            <a:r>
              <a:rPr lang="cs-CZ" sz="2400" dirty="0" smtClean="0"/>
              <a:t>smír	</a:t>
            </a:r>
            <a:endParaRPr lang="cs-CZ" sz="2400" dirty="0"/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C:\Users\sarka.schuplerova\AppData\Local\Microsoft\Windows\Temporary Internet Files\Content.IE5\MVKSZD5S\MC90043382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2494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061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021288"/>
            <a:ext cx="8424936" cy="836712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REKLAMACE </a:t>
            </a:r>
            <a:r>
              <a:rPr lang="cs-CZ" sz="4000" dirty="0"/>
              <a:t>- STYLIZACE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496944" cy="555127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Budete-li psát reklamaci obchodnímu partnerovi, se kterým jste neměli </a:t>
            </a:r>
            <a:r>
              <a:rPr lang="cs-CZ" dirty="0" smtClean="0">
                <a:solidFill>
                  <a:srgbClr val="FF0000"/>
                </a:solidFill>
              </a:rPr>
              <a:t>doposud žádné problémy</a:t>
            </a:r>
            <a:r>
              <a:rPr lang="cs-CZ" dirty="0" smtClean="0"/>
              <a:t>, použijte úvodních a závěrečných frází z urgence. </a:t>
            </a:r>
          </a:p>
          <a:p>
            <a:pPr marL="45720" indent="0" algn="ctr">
              <a:buNone/>
            </a:pPr>
            <a:r>
              <a:rPr lang="cs-CZ" sz="2800" b="1" dirty="0" smtClean="0">
                <a:solidFill>
                  <a:srgbClr val="FFC000"/>
                </a:solidFill>
              </a:rPr>
              <a:t>Úvodní zdvořilostní fráze: </a:t>
            </a:r>
          </a:p>
          <a:p>
            <a:pPr marL="45720" indent="0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Dosud jsme byli vždy spokojeni s Vaší přesností v plnění uzavřených kupních smluv. Nemile nás tedy ...</a:t>
            </a:r>
          </a:p>
          <a:p>
            <a:r>
              <a:rPr lang="cs-CZ" dirty="0" smtClean="0"/>
              <a:t> Zatím jsme neměli žádné připomínky k Vašim dodávkám, a proto nás nemile překvapilo, že ani po telefonické urgenci nám dosud nedošla zásilka ...</a:t>
            </a:r>
          </a:p>
          <a:p>
            <a:r>
              <a:rPr lang="cs-CZ" dirty="0"/>
              <a:t> </a:t>
            </a:r>
            <a:r>
              <a:rPr lang="cs-CZ" dirty="0" smtClean="0"/>
              <a:t>Vždy jsme si cenili včasnosti Vašich dodávek. Jsme tedy překvapeni, že jste dosud neodeslali ...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449" y="4797152"/>
            <a:ext cx="1795882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6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021288"/>
            <a:ext cx="8424936" cy="836712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/>
              <a:t>REKLAMACE - STYLIZACE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496944" cy="555127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2800" b="1" dirty="0" smtClean="0">
                <a:solidFill>
                  <a:srgbClr val="FFC000"/>
                </a:solidFill>
              </a:rPr>
              <a:t>Závěrečná fráze: </a:t>
            </a:r>
          </a:p>
          <a:p>
            <a:pPr marL="45720" indent="0">
              <a:buNone/>
            </a:pPr>
            <a:endParaRPr lang="cs-CZ" dirty="0">
              <a:solidFill>
                <a:srgbClr val="FFC000"/>
              </a:solidFill>
            </a:endParaRPr>
          </a:p>
          <a:p>
            <a:pPr marL="45720" indent="0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Věříme, že uděláte vše pro to, aby se naše dosud dobré obchodní vztahy nenarušily.</a:t>
            </a:r>
          </a:p>
          <a:p>
            <a:pPr marL="45720" indent="0"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dirty="0">
                <a:solidFill>
                  <a:srgbClr val="FFC000"/>
                </a:solidFill>
              </a:rPr>
              <a:t> </a:t>
            </a:r>
            <a:r>
              <a:rPr lang="cs-CZ" dirty="0" smtClean="0"/>
              <a:t>Věříme, že nový termín dodržíte a že naše dobrá spolupráce bude dále pokračovat.</a:t>
            </a:r>
          </a:p>
          <a:p>
            <a:r>
              <a:rPr lang="cs-CZ" dirty="0"/>
              <a:t> </a:t>
            </a:r>
            <a:r>
              <a:rPr lang="cs-CZ" dirty="0" smtClean="0"/>
              <a:t>Domníváme se, že k tomuto prodlení došlo jen pouhým nedopatřením a že další dodávky budete expedovat ve sjednaném termínu.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Program Files\Microsoft Office\MEDIA\CAGCAT10\j0195384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449" y="4797152"/>
            <a:ext cx="1795882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70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021288"/>
            <a:ext cx="8424936" cy="836712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REKLAMACE </a:t>
            </a:r>
            <a:r>
              <a:rPr lang="cs-CZ" sz="4000" dirty="0"/>
              <a:t>- STYLIZACE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496944" cy="555127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Při </a:t>
            </a:r>
            <a:r>
              <a:rPr lang="cs-CZ" dirty="0" smtClean="0">
                <a:solidFill>
                  <a:srgbClr val="FF0000"/>
                </a:solidFill>
              </a:rPr>
              <a:t>opakovaném porušování kupní smlouvy </a:t>
            </a:r>
            <a:r>
              <a:rPr lang="cs-CZ" dirty="0" smtClean="0"/>
              <a:t>jsou úvodní a závěrečné fráze mnohem stručnější.</a:t>
            </a:r>
          </a:p>
          <a:p>
            <a:pPr marL="45720" indent="0">
              <a:buNone/>
            </a:pPr>
            <a:endParaRPr lang="cs-CZ" dirty="0" smtClean="0"/>
          </a:p>
          <a:p>
            <a:pPr marL="45720" indent="0" algn="ctr">
              <a:buNone/>
            </a:pPr>
            <a:r>
              <a:rPr lang="cs-CZ" sz="2800" b="1" dirty="0" smtClean="0">
                <a:solidFill>
                  <a:srgbClr val="FFC000"/>
                </a:solidFill>
              </a:rPr>
              <a:t>Úvodní zdvořilostní fráze: </a:t>
            </a:r>
          </a:p>
          <a:p>
            <a:pPr marL="45720" indent="0" algn="ctr">
              <a:buNone/>
            </a:pPr>
            <a:endParaRPr lang="cs-CZ" sz="2800" b="1" dirty="0" smtClean="0">
              <a:solidFill>
                <a:srgbClr val="FFC000"/>
              </a:solidFill>
            </a:endParaRPr>
          </a:p>
          <a:p>
            <a:pPr marL="45720" indent="0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S politováním musíme konstatovat, že...</a:t>
            </a:r>
          </a:p>
          <a:p>
            <a:r>
              <a:rPr lang="cs-CZ" dirty="0" smtClean="0"/>
              <a:t> Jsme bohužel nuceni konstatovat, že ...</a:t>
            </a:r>
          </a:p>
          <a:p>
            <a:r>
              <a:rPr lang="cs-CZ" dirty="0"/>
              <a:t> </a:t>
            </a:r>
            <a:r>
              <a:rPr lang="cs-CZ" dirty="0" smtClean="0"/>
              <a:t>S politováním konstatujeme, že ...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861048"/>
            <a:ext cx="2514600" cy="216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18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6021288"/>
            <a:ext cx="8424936" cy="836712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REKLAMACE </a:t>
            </a:r>
            <a:r>
              <a:rPr lang="cs-CZ" sz="4000" dirty="0"/>
              <a:t>- STYLIZACE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974072"/>
            <a:ext cx="8496944" cy="555127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dirty="0" smtClean="0"/>
          </a:p>
          <a:p>
            <a:pPr marL="45720" indent="0" algn="ctr">
              <a:buNone/>
            </a:pPr>
            <a:r>
              <a:rPr lang="cs-CZ" sz="2800" b="1" dirty="0" smtClean="0">
                <a:solidFill>
                  <a:srgbClr val="FFC000"/>
                </a:solidFill>
              </a:rPr>
              <a:t>Závěrečná zdvořilostní fráze: </a:t>
            </a:r>
          </a:p>
          <a:p>
            <a:pPr marL="45720" indent="0" algn="ctr">
              <a:buNone/>
            </a:pPr>
            <a:endParaRPr lang="cs-CZ" sz="2800" b="1" dirty="0" smtClean="0">
              <a:solidFill>
                <a:srgbClr val="FFC000"/>
              </a:solidFill>
            </a:endParaRPr>
          </a:p>
          <a:p>
            <a:pPr marL="45720" indent="0" algn="ctr">
              <a:buNone/>
            </a:pPr>
            <a:endParaRPr lang="cs-CZ" sz="2800" b="1" dirty="0" smtClean="0">
              <a:solidFill>
                <a:srgbClr val="FFC000"/>
              </a:solidFill>
            </a:endParaRPr>
          </a:p>
          <a:p>
            <a:pPr marL="45720" indent="0">
              <a:buNone/>
            </a:pP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Čekáme na Vaše vysvětlení.</a:t>
            </a:r>
          </a:p>
          <a:p>
            <a:pPr marL="45720" indent="0">
              <a:buNone/>
            </a:pPr>
            <a:endParaRPr lang="cs-CZ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cs-CZ" dirty="0" smtClean="0"/>
              <a:t> Čekáme, že nám celou situaci vysvětlíte.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dirty="0" smtClean="0"/>
              <a:t> Očekáváme, že nám celou záležitost obratem vysvětlíte</a:t>
            </a:r>
          </a:p>
        </p:txBody>
      </p:sp>
      <p:pic>
        <p:nvPicPr>
          <p:cNvPr id="6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Program Files\Microsoft Office\MEDIA\CAGCAT10\j0300520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741" y="2348880"/>
            <a:ext cx="2514600" cy="2162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715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877272"/>
            <a:ext cx="8424936" cy="980728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dirty="0" smtClean="0"/>
              <a:t>POUŽITÉ 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548680"/>
            <a:ext cx="8136904" cy="519123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Fleischmannová, E., Jonáš, I., Kuldová, O.: Písemná a elektronická  komunikace pro střední školy a veřejnost 2. Praha: Fortuna, 2005. 151 s. ISBN 80-7168-924-6</a:t>
            </a:r>
          </a:p>
          <a:p>
            <a:r>
              <a:rPr lang="cs-CZ" dirty="0" smtClean="0"/>
              <a:t>Fleischmannová, E., Kuldová, O., Šedý, R.: Obchodní korespondence pro střední školy. Praha: Fortuna, 2000. 119 s. ISBN 80-7168-718-9</a:t>
            </a:r>
          </a:p>
          <a:p>
            <a:r>
              <a:rPr lang="cs-CZ" dirty="0" smtClean="0"/>
              <a:t>Kuldová, O., Fleischmannová, E.: Metodická příručka k technice administrativy a obchodní korespondenci. Praha: Fortuna, 1998. 112 s. ISBN 80-7168-574-7</a:t>
            </a:r>
          </a:p>
          <a:p>
            <a:r>
              <a:rPr lang="cs-CZ" dirty="0" smtClean="0"/>
              <a:t>Slavíčková, M., Valešová, I.: Obchodní dopisy nejen u státní zkoušky. Praha, NÚOV – STÚ 2008. 26 s. + CD ROM</a:t>
            </a:r>
          </a:p>
          <a:p>
            <a:r>
              <a:rPr lang="cs-CZ" dirty="0" smtClean="0"/>
              <a:t>Štiková, S.: Obchodní korespondence I. a II., Plzeň 2001</a:t>
            </a:r>
          </a:p>
          <a:p>
            <a:r>
              <a:rPr lang="cs-CZ" dirty="0" smtClean="0"/>
              <a:t>Kolektiv autorů. Výklad k ČSN 01 6910. Praha, NÚOV – STÚ 2008 na CD ROM.</a:t>
            </a:r>
          </a:p>
          <a:p>
            <a:r>
              <a:rPr lang="cs-CZ" dirty="0" smtClean="0"/>
              <a:t>Kolektiv autorů. Pojmy z oblasti PEK. Praha, NÚOV – STÚ 2008 na CD ROM.</a:t>
            </a:r>
          </a:p>
          <a:p>
            <a:r>
              <a:rPr lang="cs-CZ" dirty="0" err="1" smtClean="0"/>
              <a:t>Gafronová</a:t>
            </a:r>
            <a:r>
              <a:rPr lang="cs-CZ" dirty="0" smtClean="0"/>
              <a:t>, J., Bečka J.V.: Stylizace obchodních dopisů, SPN, 1993. ISBN 80-04-26379-8</a:t>
            </a:r>
          </a:p>
          <a:p>
            <a:r>
              <a:rPr lang="cs-CZ" dirty="0" smtClean="0"/>
              <a:t>Rozhledy - časopis pro písemnou a elektronickou </a:t>
            </a:r>
            <a:r>
              <a:rPr lang="cs-CZ" dirty="0" smtClean="0"/>
              <a:t>komunikaci</a:t>
            </a:r>
          </a:p>
          <a:p>
            <a:r>
              <a:rPr lang="cs-CZ" smtClean="0"/>
              <a:t>www.office.microsoft.com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8898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480</TotalTime>
  <Words>526</Words>
  <Application>Microsoft Office PowerPoint</Application>
  <PresentationFormat>Předvádění na obrazovce (4:3)</PresentationFormat>
  <Paragraphs>76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průvodní list</vt:lpstr>
      <vt:lpstr>REKLAMACE- STYLIZACE</vt:lpstr>
      <vt:lpstr>REKLAMACE - STYLIZACE</vt:lpstr>
      <vt:lpstr>REKLAMACE - STYLIZACE</vt:lpstr>
      <vt:lpstr>REKLAMACE - STYLIZACE</vt:lpstr>
      <vt:lpstr>REKLAMACE - STYLIZACE</vt:lpstr>
      <vt:lpstr>REKLAMACE - STYLIZACE</vt:lpstr>
      <vt:lpstr>POUŽITÉ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 Schuplerová</dc:creator>
  <cp:lastModifiedBy>jitka</cp:lastModifiedBy>
  <cp:revision>50</cp:revision>
  <dcterms:created xsi:type="dcterms:W3CDTF">2012-08-06T07:07:34Z</dcterms:created>
  <dcterms:modified xsi:type="dcterms:W3CDTF">2014-04-04T16:31:56Z</dcterms:modified>
</cp:coreProperties>
</file>