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68" r:id="rId3"/>
    <p:sldId id="353" r:id="rId4"/>
    <p:sldId id="355" r:id="rId5"/>
    <p:sldId id="356" r:id="rId6"/>
    <p:sldId id="357" r:id="rId7"/>
    <p:sldId id="358" r:id="rId8"/>
    <p:sldId id="359" r:id="rId9"/>
    <p:sldId id="360" r:id="rId10"/>
    <p:sldId id="361" r:id="rId11"/>
    <p:sldId id="362" r:id="rId12"/>
    <p:sldId id="274" r:id="rId13"/>
    <p:sldId id="294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3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4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5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6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8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9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10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9446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012824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Filtry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Usměrňovač, dioda, kondenzátor, proud, napětí, zvlnění, filtr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90748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 smtClean="0">
                <a:latin typeface="+mj-lt"/>
              </a:rPr>
              <a:t>Filtry</a:t>
            </a:r>
            <a:endParaRPr lang="cs-CZ" altLang="cs-CZ" sz="24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VY_32_INOVACE_36_730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120153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Filtry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634" y="1285530"/>
            <a:ext cx="6948732" cy="478375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u="sng" dirty="0">
                <a:latin typeface="Calibri" panose="020F0502020204030204" pitchFamily="34" charset="0"/>
              </a:rPr>
              <a:t>FILTRY</a:t>
            </a:r>
            <a:endParaRPr lang="cs-CZ" sz="22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Filtry se používají v síťových zdrojích, kde </a:t>
            </a:r>
            <a:r>
              <a:rPr lang="cs-CZ" sz="2200" b="1" i="1" dirty="0" smtClean="0">
                <a:latin typeface="Calibri" panose="020F0502020204030204" pitchFamily="34" charset="0"/>
              </a:rPr>
              <a:t>odstraňují </a:t>
            </a:r>
            <a:r>
              <a:rPr lang="cs-CZ" sz="2200" b="1" i="1" dirty="0">
                <a:latin typeface="Calibri" panose="020F0502020204030204" pitchFamily="34" charset="0"/>
              </a:rPr>
              <a:t>zvlnění </a:t>
            </a:r>
            <a:r>
              <a:rPr lang="cs-CZ" sz="2200" dirty="0">
                <a:latin typeface="Calibri" panose="020F0502020204030204" pitchFamily="34" charset="0"/>
              </a:rPr>
              <a:t>napětí za usměrňovačem, nebo ho zmenší na přijatelnou hodnotu</a:t>
            </a:r>
            <a:r>
              <a:rPr lang="cs-CZ" sz="22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endParaRPr lang="cs-CZ" sz="22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2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i="1" u="sng" dirty="0" smtClean="0">
                <a:latin typeface="Calibri" panose="020F0502020204030204" pitchFamily="34" charset="0"/>
              </a:rPr>
              <a:t>Činitel </a:t>
            </a:r>
            <a:r>
              <a:rPr lang="cs-CZ" sz="2200" i="1" u="sng" dirty="0">
                <a:latin typeface="Calibri" panose="020F0502020204030204" pitchFamily="34" charset="0"/>
              </a:rPr>
              <a:t>filtrace F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>
                <a:latin typeface="Calibri" panose="020F0502020204030204" pitchFamily="34" charset="0"/>
              </a:rPr>
              <a:t>Udává schopnost filtru potlačit zvlnění. </a:t>
            </a:r>
          </a:p>
          <a:p>
            <a:pPr marL="0" indent="0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  </a:t>
            </a: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Má </a:t>
            </a:r>
            <a:r>
              <a:rPr lang="cs-CZ" sz="2200" dirty="0">
                <a:latin typeface="Calibri" panose="020F0502020204030204" pitchFamily="34" charset="0"/>
              </a:rPr>
              <a:t>být </a:t>
            </a:r>
            <a:r>
              <a:rPr lang="cs-CZ" sz="2200" i="1" dirty="0">
                <a:latin typeface="Calibri" panose="020F0502020204030204" pitchFamily="34" charset="0"/>
              </a:rPr>
              <a:t>co největší</a:t>
            </a:r>
            <a:r>
              <a:rPr lang="cs-CZ" sz="2200" dirty="0">
                <a:latin typeface="Calibri" panose="020F0502020204030204" pitchFamily="34" charset="0"/>
              </a:rPr>
              <a:t>. </a:t>
            </a:r>
          </a:p>
          <a:p>
            <a:pPr marL="0" indent="0" algn="just">
              <a:buNone/>
            </a:pP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 descr="001 - Filtr - blokové schém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742" y="2806899"/>
            <a:ext cx="3350898" cy="1708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656" y="5007363"/>
            <a:ext cx="1225578" cy="83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62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3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1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1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1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1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1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1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1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1307368"/>
            <a:ext cx="6755517" cy="4708421"/>
          </a:xfrm>
        </p:spPr>
        <p:txBody>
          <a:bodyPr/>
          <a:lstStyle/>
          <a:p>
            <a:pPr marL="0" indent="0">
              <a:buNone/>
            </a:pPr>
            <a:r>
              <a:rPr lang="cs-CZ" sz="2200" i="1" u="sng" dirty="0" smtClean="0">
                <a:latin typeface="Calibri" panose="020F0502020204030204" pitchFamily="34" charset="0"/>
              </a:rPr>
              <a:t>Činitel </a:t>
            </a:r>
            <a:r>
              <a:rPr lang="cs-CZ" sz="2200" i="1" u="sng" dirty="0">
                <a:latin typeface="Calibri" panose="020F0502020204030204" pitchFamily="34" charset="0"/>
              </a:rPr>
              <a:t>zvlnění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>
                <a:latin typeface="Calibri" panose="020F0502020204030204" pitchFamily="34" charset="0"/>
              </a:rPr>
              <a:t>Udává velikost zvlnění stejnosměrného proudu (informaci o „kvalitě“ napětí).</a:t>
            </a:r>
          </a:p>
          <a:p>
            <a:pPr marL="0" indent="0" algn="just">
              <a:buNone/>
            </a:pPr>
            <a:endParaRPr lang="cs-CZ" sz="22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2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i="1" dirty="0" smtClean="0">
                <a:latin typeface="Calibri" panose="020F0502020204030204" pitchFamily="34" charset="0"/>
              </a:rPr>
              <a:t>     </a:t>
            </a:r>
            <a:endParaRPr lang="cs-CZ" sz="8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i="1" dirty="0" smtClean="0">
                <a:latin typeface="Calibri" panose="020F0502020204030204" pitchFamily="34" charset="0"/>
              </a:rPr>
              <a:t>Čím </a:t>
            </a:r>
            <a:r>
              <a:rPr lang="cs-CZ" sz="2200" i="1" dirty="0">
                <a:latin typeface="Calibri" panose="020F0502020204030204" pitchFamily="34" charset="0"/>
              </a:rPr>
              <a:t>je </a:t>
            </a:r>
            <a:r>
              <a:rPr lang="cs-CZ" sz="2200" b="1" i="1" dirty="0">
                <a:latin typeface="Calibri" panose="020F0502020204030204" pitchFamily="34" charset="0"/>
              </a:rPr>
              <a:t>menší, </a:t>
            </a:r>
            <a:r>
              <a:rPr lang="cs-CZ" sz="2200" b="1" i="1" dirty="0" smtClean="0">
                <a:latin typeface="Calibri" panose="020F0502020204030204" pitchFamily="34" charset="0"/>
              </a:rPr>
              <a:t>tím </a:t>
            </a:r>
            <a:r>
              <a:rPr lang="cs-CZ" sz="2200" b="1" i="1" dirty="0">
                <a:latin typeface="Calibri" panose="020F0502020204030204" pitchFamily="34" charset="0"/>
              </a:rPr>
              <a:t>je napětí </a:t>
            </a:r>
            <a:r>
              <a:rPr lang="cs-CZ" sz="2200" b="1" i="1" dirty="0" err="1" smtClean="0">
                <a:latin typeface="Calibri" panose="020F0502020204030204" pitchFamily="34" charset="0"/>
              </a:rPr>
              <a:t>vyhlazenější</a:t>
            </a:r>
            <a:r>
              <a:rPr lang="cs-CZ" sz="2200" dirty="0" smtClean="0">
                <a:latin typeface="Calibri" panose="020F0502020204030204" pitchFamily="34" charset="0"/>
              </a:rPr>
              <a:t>, kvalitnější.</a:t>
            </a: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</a:t>
            </a:r>
            <a:endParaRPr lang="cs-CZ" sz="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915" y="4033587"/>
            <a:ext cx="6852302" cy="1944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3464712"/>
              </p:ext>
            </p:extLst>
          </p:nvPr>
        </p:nvGraphicFramePr>
        <p:xfrm>
          <a:off x="4138863" y="2300436"/>
          <a:ext cx="2735263" cy="922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Rovnice" r:id="rId5" imgW="1282700" imgH="431800" progId="Equation.3">
                  <p:embed/>
                </p:oleObj>
              </mc:Choice>
              <mc:Fallback>
                <p:oleObj name="Rovnice" r:id="rId5" imgW="1282700" imgH="4318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8863" y="2300436"/>
                        <a:ext cx="2735263" cy="922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7639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3496" y="1769094"/>
            <a:ext cx="6637007" cy="470842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Vhodný </a:t>
            </a:r>
            <a:r>
              <a:rPr lang="cs-CZ" sz="2400" dirty="0">
                <a:latin typeface="Calibri" panose="020F0502020204030204" pitchFamily="34" charset="0"/>
              </a:rPr>
              <a:t>filtr </a:t>
            </a:r>
            <a:r>
              <a:rPr lang="cs-CZ" sz="2400" b="1" i="1" dirty="0">
                <a:latin typeface="Calibri" panose="020F0502020204030204" pitchFamily="34" charset="0"/>
              </a:rPr>
              <a:t>volíme podle velikosti odebíraného proudu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a podle toho, jak chceme napětí vyhladit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Schopnost </a:t>
            </a:r>
            <a:r>
              <a:rPr lang="cs-CZ" sz="2400" dirty="0">
                <a:latin typeface="Calibri" panose="020F0502020204030204" pitchFamily="34" charset="0"/>
              </a:rPr>
              <a:t>filtru potlačit </a:t>
            </a:r>
            <a:r>
              <a:rPr lang="cs-CZ" sz="2400" dirty="0" smtClean="0">
                <a:latin typeface="Calibri" panose="020F0502020204030204" pitchFamily="34" charset="0"/>
              </a:rPr>
              <a:t>zvlnění, jeho kvalitu, udává</a:t>
            </a:r>
          </a:p>
          <a:p>
            <a:pPr marL="0" indent="0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činitel filtrace</a:t>
            </a:r>
          </a:p>
          <a:p>
            <a:pPr marL="0" indent="0">
              <a:buNone/>
            </a:pPr>
            <a:endParaRPr lang="cs-CZ" sz="2400" i="1" u="sng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Má </a:t>
            </a:r>
            <a:r>
              <a:rPr lang="cs-CZ" sz="2400" dirty="0">
                <a:latin typeface="Calibri" panose="020F0502020204030204" pitchFamily="34" charset="0"/>
              </a:rPr>
              <a:t>být </a:t>
            </a:r>
            <a:r>
              <a:rPr lang="cs-CZ" sz="2400" b="1" i="1" dirty="0">
                <a:latin typeface="Calibri" panose="020F0502020204030204" pitchFamily="34" charset="0"/>
              </a:rPr>
              <a:t>co největší</a:t>
            </a:r>
            <a:r>
              <a:rPr lang="cs-CZ" sz="2400" dirty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049" y="3336542"/>
            <a:ext cx="1443902" cy="973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942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9487" y="1307369"/>
            <a:ext cx="7179739" cy="4206192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PASIVNÍ FILTRY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Skládají se z pasivních součástek (C, RC, RL, LC).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Velikost </a:t>
            </a:r>
            <a:r>
              <a:rPr lang="cs-CZ" sz="2400" dirty="0">
                <a:latin typeface="Calibri" panose="020F0502020204030204" pitchFamily="34" charset="0"/>
              </a:rPr>
              <a:t>zvlnění (činitel filtrace) a hodnota výstupního napětí jsou závislé na velikosti zátěže </a:t>
            </a:r>
            <a:r>
              <a:rPr lang="cs-CZ" sz="2400" i="1" dirty="0">
                <a:latin typeface="Calibri" panose="020F0502020204030204" pitchFamily="34" charset="0"/>
              </a:rPr>
              <a:t>R</a:t>
            </a:r>
            <a:r>
              <a:rPr lang="cs-CZ" sz="2400" i="1" baseline="-25000" dirty="0">
                <a:latin typeface="Calibri" panose="020F0502020204030204" pitchFamily="34" charset="0"/>
              </a:rPr>
              <a:t>Z</a:t>
            </a:r>
            <a:r>
              <a:rPr lang="cs-CZ" sz="2400" dirty="0">
                <a:latin typeface="Calibri" panose="020F0502020204030204" pitchFamily="34" charset="0"/>
              </a:rPr>
              <a:t>, tzn. </a:t>
            </a:r>
            <a:r>
              <a:rPr lang="cs-CZ" sz="2400" i="1" dirty="0">
                <a:latin typeface="Calibri" panose="020F0502020204030204" pitchFamily="34" charset="0"/>
              </a:rPr>
              <a:t>na velikosti odebíraného proudu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Nejčastěji se používají: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vyhlazovací kondenzátor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nárazová tlumivka (u větších proudů - omezuje proudové nárazy na kondenzátoru)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filtry RC a LC (jednoduché nebo vícenásobné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37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9488" y="1307368"/>
            <a:ext cx="7372244" cy="4949053"/>
          </a:xfrm>
        </p:spPr>
        <p:txBody>
          <a:bodyPr/>
          <a:lstStyle/>
          <a:p>
            <a:pPr marL="57150" indent="0">
              <a:buNone/>
            </a:pPr>
            <a:endParaRPr lang="cs-CZ" sz="2400" i="1" u="sng" dirty="0">
              <a:latin typeface="Calibri" panose="020F0502020204030204" pitchFamily="34" charset="0"/>
            </a:endParaRPr>
          </a:p>
          <a:p>
            <a:pPr marL="57150" indent="0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57150" indent="0">
              <a:buNone/>
            </a:pPr>
            <a:endParaRPr lang="cs-CZ" sz="2400" i="1" u="sng" dirty="0">
              <a:latin typeface="Calibri" panose="020F0502020204030204" pitchFamily="34" charset="0"/>
            </a:endParaRPr>
          </a:p>
          <a:p>
            <a:pPr marL="57150" indent="0">
              <a:buNone/>
            </a:pPr>
            <a:r>
              <a:rPr lang="cs-CZ" sz="1800" b="1" i="1" dirty="0">
                <a:latin typeface="Calibri" panose="020F0502020204030204" pitchFamily="34" charset="0"/>
              </a:rPr>
              <a:t>	</a:t>
            </a:r>
            <a:r>
              <a:rPr lang="cs-CZ" sz="1800" b="1" i="1" dirty="0" smtClean="0">
                <a:latin typeface="Calibri" panose="020F0502020204030204" pitchFamily="34" charset="0"/>
              </a:rPr>
              <a:t>    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jednoduchý filtr RC 	       jednoduchý </a:t>
            </a:r>
            <a:r>
              <a:rPr lang="cs-CZ" sz="1800" b="1" i="1" dirty="0">
                <a:solidFill>
                  <a:srgbClr val="C00000"/>
                </a:solidFill>
                <a:latin typeface="Calibri" panose="020F0502020204030204" pitchFamily="34" charset="0"/>
              </a:rPr>
              <a:t>filtr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LC </a:t>
            </a:r>
            <a:endParaRPr lang="cs-CZ" sz="1800" b="1" i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 marL="57150" indent="0">
              <a:buNone/>
            </a:pPr>
            <a:endParaRPr lang="cs-CZ" sz="1800" b="1" i="1" dirty="0" smtClean="0">
              <a:latin typeface="Calibri" panose="020F0502020204030204" pitchFamily="34" charset="0"/>
            </a:endParaRPr>
          </a:p>
          <a:p>
            <a:pPr marL="57150" indent="0">
              <a:buNone/>
            </a:pPr>
            <a:endParaRPr lang="cs-CZ" sz="2400" i="1" u="sng" dirty="0">
              <a:latin typeface="Calibri" panose="020F0502020204030204" pitchFamily="34" charset="0"/>
            </a:endParaRPr>
          </a:p>
          <a:p>
            <a:pPr marL="57150" indent="0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57150" indent="0">
              <a:buNone/>
            </a:pP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 smtClean="0">
                <a:latin typeface="Calibri" panose="020F0502020204030204" pitchFamily="34" charset="0"/>
              </a:rPr>
              <a:t>	  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vícenásobné  filtry </a:t>
            </a:r>
            <a:r>
              <a:rPr lang="cs-CZ" sz="1800" b="1" i="1" dirty="0">
                <a:solidFill>
                  <a:srgbClr val="C00000"/>
                </a:solidFill>
                <a:latin typeface="Calibri" panose="020F0502020204030204" pitchFamily="34" charset="0"/>
              </a:rPr>
              <a:t>RC 	    </a:t>
            </a: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vícenásobný </a:t>
            </a:r>
            <a:r>
              <a:rPr lang="cs-CZ" sz="1800" b="1" i="1" dirty="0">
                <a:solidFill>
                  <a:srgbClr val="C00000"/>
                </a:solidFill>
                <a:latin typeface="Calibri" panose="020F0502020204030204" pitchFamily="34" charset="0"/>
              </a:rPr>
              <a:t>filtr LC </a:t>
            </a:r>
            <a:endParaRPr lang="cs-CZ" sz="1800" i="1" u="sng" dirty="0" smtClean="0">
              <a:latin typeface="Calibri" panose="020F0502020204030204" pitchFamily="34" charset="0"/>
            </a:endParaRPr>
          </a:p>
          <a:p>
            <a:pPr marL="57150" indent="0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Vícenásobné filtry </a:t>
            </a:r>
            <a:r>
              <a:rPr lang="cs-CZ" sz="1800" b="1" i="1" dirty="0" smtClean="0">
                <a:latin typeface="Calibri" panose="020F0502020204030204" pitchFamily="34" charset="0"/>
              </a:rPr>
              <a:t>mají velký činitel filtrace</a:t>
            </a:r>
            <a:r>
              <a:rPr lang="cs-CZ" sz="1800" dirty="0" smtClean="0">
                <a:latin typeface="Calibri" panose="020F0502020204030204" pitchFamily="34" charset="0"/>
              </a:rPr>
              <a:t>. Nevýhodou je, že proud tekoucí do zátěže prochází rezistorem nebo cívkou a na nich vzniká úbytek napětí. Při kolísavém odběru tak kolísá výstupní napětí.</a:t>
            </a:r>
          </a:p>
          <a:p>
            <a:pPr marL="57150" indent="0">
              <a:buNone/>
            </a:pPr>
            <a:r>
              <a:rPr lang="cs-CZ" sz="18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1800" dirty="0" smtClean="0">
                <a:latin typeface="Calibri" panose="020F0502020204030204" pitchFamily="34" charset="0"/>
              </a:rPr>
              <a:t>: </a:t>
            </a:r>
          </a:p>
          <a:p>
            <a:pPr marL="57150" indent="0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Pro </a:t>
            </a:r>
            <a:r>
              <a:rPr lang="cs-CZ" sz="1800" b="1" i="1" dirty="0" smtClean="0">
                <a:latin typeface="Calibri" panose="020F0502020204030204" pitchFamily="34" charset="0"/>
              </a:rPr>
              <a:t>zařízení s malým odběrem proudu</a:t>
            </a:r>
            <a:r>
              <a:rPr lang="cs-CZ" sz="1800" dirty="0" smtClean="0">
                <a:latin typeface="Calibri" panose="020F0502020204030204" pitchFamily="34" charset="0"/>
              </a:rPr>
              <a:t>, který se příliš nemění.</a:t>
            </a:r>
          </a:p>
          <a:p>
            <a:pPr marL="57150" indent="0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293" y="1283830"/>
            <a:ext cx="1273041" cy="1317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Filtrační člen LC - jednoduchý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416" y="1268578"/>
            <a:ext cx="1626404" cy="1333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Filtrační členy RC - vícenásobné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884" y="2977850"/>
            <a:ext cx="3533775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Filtrační člen LC - vícenásobný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070" y="2988962"/>
            <a:ext cx="197485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479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1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1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3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4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9566" y="1307368"/>
            <a:ext cx="7387036" cy="4881676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Vyhlazovací  </a:t>
            </a:r>
            <a:r>
              <a:rPr lang="cs-CZ" sz="2400" b="1" i="1" u="sng" dirty="0">
                <a:latin typeface="Calibri" panose="020F0502020204030204" pitchFamily="34" charset="0"/>
              </a:rPr>
              <a:t>kondenzátor</a:t>
            </a:r>
            <a:r>
              <a:rPr lang="cs-CZ" sz="2400" b="1" i="1" dirty="0">
                <a:latin typeface="Calibri" panose="020F0502020204030204" pitchFamily="34" charset="0"/>
              </a:rPr>
              <a:t>  </a:t>
            </a:r>
            <a:r>
              <a:rPr lang="cs-CZ" sz="2400" dirty="0">
                <a:latin typeface="Calibri" panose="020F0502020204030204" pitchFamily="34" charset="0"/>
              </a:rPr>
              <a:t>(nárazový, sběrací, </a:t>
            </a:r>
            <a:r>
              <a:rPr lang="cs-CZ" sz="2400" dirty="0" smtClean="0">
                <a:latin typeface="Calibri" panose="020F0502020204030204" pitchFamily="34" charset="0"/>
              </a:rPr>
              <a:t>filtrační)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 praxi se nejčastěji používá.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Je </a:t>
            </a:r>
            <a:r>
              <a:rPr lang="cs-CZ" sz="2000" dirty="0">
                <a:latin typeface="Calibri" panose="020F0502020204030204" pitchFamily="34" charset="0"/>
              </a:rPr>
              <a:t>to elektrolytický nebo tantalový </a:t>
            </a:r>
            <a:r>
              <a:rPr lang="cs-CZ" sz="2000" dirty="0" smtClean="0">
                <a:latin typeface="Calibri" panose="020F0502020204030204" pitchFamily="34" charset="0"/>
              </a:rPr>
              <a:t>kondenzátor s kapacitou řádově stovky až tisíce µF, </a:t>
            </a:r>
            <a:r>
              <a:rPr lang="cs-CZ" sz="2000" dirty="0">
                <a:latin typeface="Calibri" panose="020F0502020204030204" pitchFamily="34" charset="0"/>
              </a:rPr>
              <a:t>zapojený paralelně k </a:t>
            </a:r>
            <a:r>
              <a:rPr lang="cs-CZ" sz="2000" dirty="0" smtClean="0">
                <a:latin typeface="Calibri" panose="020F0502020204030204" pitchFamily="34" charset="0"/>
              </a:rPr>
              <a:t>zátěži (mezi výstupní svorky). 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Pro </a:t>
            </a:r>
            <a:r>
              <a:rPr lang="cs-CZ" sz="2000" dirty="0">
                <a:latin typeface="Calibri" panose="020F0502020204030204" pitchFamily="34" charset="0"/>
              </a:rPr>
              <a:t>výpočet potřebné </a:t>
            </a:r>
            <a:r>
              <a:rPr lang="cs-CZ" sz="2000" dirty="0" smtClean="0">
                <a:latin typeface="Calibri" panose="020F0502020204030204" pitchFamily="34" charset="0"/>
              </a:rPr>
              <a:t>kapacity, která </a:t>
            </a:r>
            <a:r>
              <a:rPr lang="cs-CZ" sz="2000" dirty="0">
                <a:latin typeface="Calibri" panose="020F0502020204030204" pitchFamily="34" charset="0"/>
              </a:rPr>
              <a:t>závisí na velikosti odebíraného </a:t>
            </a:r>
            <a:r>
              <a:rPr lang="cs-CZ" sz="2000" dirty="0" smtClean="0">
                <a:latin typeface="Calibri" panose="020F0502020204030204" pitchFamily="34" charset="0"/>
              </a:rPr>
              <a:t>proudu, platí </a:t>
            </a:r>
            <a:r>
              <a:rPr lang="cs-CZ" sz="2000" dirty="0">
                <a:latin typeface="Calibri" panose="020F0502020204030204" pitchFamily="34" charset="0"/>
              </a:rPr>
              <a:t>přibližný vztah: </a:t>
            </a:r>
            <a:r>
              <a:rPr lang="cs-CZ" sz="2000" b="1" i="1" dirty="0">
                <a:latin typeface="Calibri" panose="020F0502020204030204" pitchFamily="34" charset="0"/>
              </a:rPr>
              <a:t>10 µF na 1 </a:t>
            </a:r>
            <a:r>
              <a:rPr lang="cs-CZ" sz="2000" b="1" i="1" dirty="0" smtClean="0">
                <a:latin typeface="Calibri" panose="020F0502020204030204" pitchFamily="34" charset="0"/>
              </a:rPr>
              <a:t>mA</a:t>
            </a:r>
            <a:r>
              <a:rPr lang="cs-CZ" sz="2000" dirty="0" smtClean="0">
                <a:latin typeface="Calibri" panose="020F0502020204030204" pitchFamily="34" charset="0"/>
              </a:rPr>
              <a:t> odebíraného proudu.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Velikost </a:t>
            </a:r>
            <a:r>
              <a:rPr lang="cs-CZ" sz="2000" dirty="0" smtClean="0">
                <a:latin typeface="Calibri" panose="020F0502020204030204" pitchFamily="34" charset="0"/>
              </a:rPr>
              <a:t>výstupního napětí a velikost jeho </a:t>
            </a:r>
            <a:r>
              <a:rPr lang="cs-CZ" sz="2000" dirty="0">
                <a:latin typeface="Calibri" panose="020F0502020204030204" pitchFamily="34" charset="0"/>
              </a:rPr>
              <a:t>zvlnění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závisí na kapacitě kondenzátoru a na velikosti odebíraného proudu:</a:t>
            </a:r>
          </a:p>
          <a:p>
            <a:pPr lvl="1" algn="just"/>
            <a:r>
              <a:rPr lang="cs-CZ" sz="2000" i="1" dirty="0" smtClean="0">
                <a:latin typeface="Calibri" panose="020F0502020204030204" pitchFamily="34" charset="0"/>
              </a:rPr>
              <a:t>větší </a:t>
            </a:r>
            <a:r>
              <a:rPr lang="cs-CZ" sz="2000" i="1" dirty="0">
                <a:latin typeface="Calibri" panose="020F0502020204030204" pitchFamily="34" charset="0"/>
              </a:rPr>
              <a:t>kapacita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i="1" dirty="0">
                <a:latin typeface="Calibri" panose="020F0502020204030204" pitchFamily="34" charset="0"/>
              </a:rPr>
              <a:t>  menší zvlnění</a:t>
            </a:r>
            <a:r>
              <a:rPr lang="cs-CZ" sz="2000" dirty="0">
                <a:latin typeface="Calibri" panose="020F0502020204030204" pitchFamily="34" charset="0"/>
              </a:rPr>
              <a:t> výstupního napětí a větší výstupní napětí a naopak</a:t>
            </a:r>
          </a:p>
          <a:p>
            <a:pPr lvl="1" algn="just"/>
            <a:r>
              <a:rPr lang="cs-CZ" sz="2000" i="1" dirty="0" smtClean="0">
                <a:latin typeface="Calibri" panose="020F0502020204030204" pitchFamily="34" charset="0"/>
              </a:rPr>
              <a:t>větší </a:t>
            </a:r>
            <a:r>
              <a:rPr lang="cs-CZ" sz="2000" i="1" dirty="0">
                <a:latin typeface="Calibri" panose="020F0502020204030204" pitchFamily="34" charset="0"/>
              </a:rPr>
              <a:t>proud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i="1" dirty="0">
                <a:latin typeface="Calibri" panose="020F0502020204030204" pitchFamily="34" charset="0"/>
              </a:rPr>
              <a:t>  větší zvlnění</a:t>
            </a:r>
            <a:r>
              <a:rPr lang="cs-CZ" sz="2000" dirty="0">
                <a:latin typeface="Calibri" panose="020F0502020204030204" pitchFamily="34" charset="0"/>
              </a:rPr>
              <a:t> výstupního napětí a menší výstupní napětí a naopak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Výstupní napětí naprázdno </a:t>
            </a:r>
            <a:r>
              <a:rPr lang="cs-CZ" sz="2000" b="1" i="1" dirty="0">
                <a:latin typeface="Calibri" panose="020F0502020204030204" pitchFamily="34" charset="0"/>
              </a:rPr>
              <a:t>U</a:t>
            </a:r>
            <a:r>
              <a:rPr lang="cs-CZ" sz="2000" b="1" i="1" baseline="-25000" dirty="0">
                <a:latin typeface="Calibri" panose="020F0502020204030204" pitchFamily="34" charset="0"/>
              </a:rPr>
              <a:t>20</a:t>
            </a:r>
            <a:r>
              <a:rPr lang="cs-CZ" sz="2000" b="1" i="1" dirty="0">
                <a:latin typeface="Calibri" panose="020F0502020204030204" pitchFamily="34" charset="0"/>
              </a:rPr>
              <a:t> = </a:t>
            </a:r>
            <a:r>
              <a:rPr lang="cs-CZ" sz="2000" b="1" i="1" dirty="0" smtClean="0">
                <a:latin typeface="Calibri" panose="020F0502020204030204" pitchFamily="34" charset="0"/>
              </a:rPr>
              <a:t>U</a:t>
            </a:r>
            <a:r>
              <a:rPr lang="cs-CZ" sz="2000" b="1" i="1" baseline="-25000" dirty="0" smtClean="0">
                <a:latin typeface="Calibri" panose="020F0502020204030204" pitchFamily="34" charset="0"/>
              </a:rPr>
              <a:t>1max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= 1,4 · </a:t>
            </a:r>
            <a:r>
              <a:rPr lang="cs-CZ" sz="2000" b="1" i="1" dirty="0" smtClean="0">
                <a:latin typeface="Calibri" panose="020F0502020204030204" pitchFamily="34" charset="0"/>
              </a:rPr>
              <a:t>U</a:t>
            </a:r>
            <a:r>
              <a:rPr lang="cs-CZ" sz="2000" b="1" i="1" baseline="-25000" dirty="0" smtClean="0">
                <a:latin typeface="Calibri" panose="020F0502020204030204" pitchFamily="34" charset="0"/>
              </a:rPr>
              <a:t>1ef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(</a:t>
            </a:r>
            <a:r>
              <a:rPr lang="cs-CZ" sz="2000" dirty="0">
                <a:latin typeface="Calibri" panose="020F0502020204030204" pitchFamily="34" charset="0"/>
              </a:rPr>
              <a:t>kondenzátor se nabije na </a:t>
            </a:r>
            <a:r>
              <a:rPr lang="cs-CZ" sz="2000" dirty="0" smtClean="0">
                <a:latin typeface="Calibri" panose="020F0502020204030204" pitchFamily="34" charset="0"/>
              </a:rPr>
              <a:t>maximální hodnotu usměrňovaného napětí)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66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0497" y="1385753"/>
            <a:ext cx="7224369" cy="4939523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Vyhlazovací  </a:t>
            </a:r>
            <a:r>
              <a:rPr lang="cs-CZ" sz="2400" b="1" i="1" u="sng" dirty="0">
                <a:latin typeface="Calibri" panose="020F0502020204030204" pitchFamily="34" charset="0"/>
              </a:rPr>
              <a:t>kondenzátor</a:t>
            </a:r>
            <a:r>
              <a:rPr lang="cs-CZ" sz="2400" b="1" i="1" dirty="0">
                <a:latin typeface="Calibri" panose="020F0502020204030204" pitchFamily="34" charset="0"/>
              </a:rPr>
              <a:t>  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Maximální </a:t>
            </a:r>
            <a:r>
              <a:rPr lang="cs-CZ" sz="2000" dirty="0">
                <a:latin typeface="Calibri" panose="020F0502020204030204" pitchFamily="34" charset="0"/>
              </a:rPr>
              <a:t>použitelnou kapacitu udává výrobce usměrňovacích diod v katalogu s ohledem na proudový náraz v okamžiku připojení usměrňovače k napětí, je-li kondenzátor </a:t>
            </a:r>
            <a:r>
              <a:rPr lang="cs-CZ" sz="2000" dirty="0" smtClean="0">
                <a:latin typeface="Calibri" panose="020F0502020204030204" pitchFamily="34" charset="0"/>
              </a:rPr>
              <a:t>vybit.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  </a:t>
            </a:r>
          </a:p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Jednocestný usměrňovač s filtrem</a:t>
            </a:r>
            <a:endParaRPr lang="cs-CZ" sz="2000" b="1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Zapojení filtračního kondenzátoru	              Průběh výstupního napětí</a:t>
            </a:r>
            <a:endParaRPr lang="cs-CZ" sz="1800" b="1" i="1" dirty="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8" name="Picture 2" descr="05 - Jednocestný usměrňovač + filt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048" y="3855515"/>
            <a:ext cx="2810577" cy="1834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 descr="06 - Jednocestný usměrňovač + filtr - průběh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261" y="2992883"/>
            <a:ext cx="3234088" cy="2860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27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2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2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8482" y="1215000"/>
            <a:ext cx="7387036" cy="5267281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Vyhlazovací  </a:t>
            </a:r>
            <a:r>
              <a:rPr lang="cs-CZ" sz="2400" b="1" i="1" u="sng" dirty="0">
                <a:latin typeface="Calibri" panose="020F0502020204030204" pitchFamily="34" charset="0"/>
              </a:rPr>
              <a:t>kondenzátor</a:t>
            </a:r>
            <a:r>
              <a:rPr lang="cs-CZ" sz="2400" b="1" i="1" dirty="0">
                <a:latin typeface="Calibri" panose="020F0502020204030204" pitchFamily="34" charset="0"/>
              </a:rPr>
              <a:t>  </a:t>
            </a:r>
            <a:r>
              <a:rPr lang="cs-CZ" sz="2000" i="1" dirty="0" smtClean="0">
                <a:latin typeface="Calibri" panose="020F0502020204030204" pitchFamily="34" charset="0"/>
              </a:rPr>
              <a:t> – </a:t>
            </a:r>
            <a:r>
              <a:rPr lang="cs-CZ" sz="2000" b="1" i="1" dirty="0" smtClean="0">
                <a:latin typeface="Calibri" panose="020F0502020204030204" pitchFamily="34" charset="0"/>
              </a:rPr>
              <a:t>činnost </a:t>
            </a:r>
            <a:r>
              <a:rPr lang="cs-CZ" sz="2000" b="1" i="1" dirty="0">
                <a:latin typeface="Calibri" panose="020F0502020204030204" pitchFamily="34" charset="0"/>
              </a:rPr>
              <a:t>filtru</a:t>
            </a:r>
            <a:endParaRPr lang="cs-CZ" sz="20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anose="020F0502020204030204" pitchFamily="34" charset="0"/>
              </a:rPr>
              <a:t>Při průchodu proudu </a:t>
            </a:r>
            <a:r>
              <a:rPr lang="cs-CZ" sz="1800" dirty="0" smtClean="0">
                <a:latin typeface="Calibri" panose="020F0502020204030204" pitchFamily="34" charset="0"/>
              </a:rPr>
              <a:t>zátěží se </a:t>
            </a:r>
            <a:r>
              <a:rPr lang="cs-CZ" sz="1800" dirty="0">
                <a:latin typeface="Calibri" panose="020F0502020204030204" pitchFamily="34" charset="0"/>
              </a:rPr>
              <a:t>kondenzátor působením napětí na výstupních svorkách </a:t>
            </a:r>
            <a:r>
              <a:rPr lang="cs-CZ" sz="1800" dirty="0" smtClean="0">
                <a:latin typeface="Calibri" panose="020F0502020204030204" pitchFamily="34" charset="0"/>
              </a:rPr>
              <a:t>nabijí na maximální hodnotu </a:t>
            </a:r>
            <a:r>
              <a:rPr lang="cs-CZ" sz="1800" i="1" dirty="0" smtClean="0">
                <a:latin typeface="Calibri" panose="020F0502020204030204" pitchFamily="34" charset="0"/>
              </a:rPr>
              <a:t>U</a:t>
            </a:r>
            <a:r>
              <a:rPr lang="cs-CZ" sz="1800" i="1" baseline="-25000" dirty="0" smtClean="0">
                <a:latin typeface="Calibri" panose="020F0502020204030204" pitchFamily="34" charset="0"/>
              </a:rPr>
              <a:t>1max</a:t>
            </a:r>
            <a:r>
              <a:rPr lang="cs-CZ" sz="1800" dirty="0" smtClean="0">
                <a:latin typeface="Calibri" panose="020F0502020204030204" pitchFamily="34" charset="0"/>
              </a:rPr>
              <a:t>, </a:t>
            </a:r>
            <a:r>
              <a:rPr lang="cs-CZ" sz="1800" dirty="0">
                <a:latin typeface="Calibri" panose="020F0502020204030204" pitchFamily="34" charset="0"/>
              </a:rPr>
              <a:t>při poklesu napětí na </a:t>
            </a:r>
            <a:r>
              <a:rPr lang="cs-CZ" sz="1800" dirty="0" err="1">
                <a:latin typeface="Calibri" panose="020F0502020204030204" pitchFamily="34" charset="0"/>
              </a:rPr>
              <a:t>sekundéru</a:t>
            </a:r>
            <a:r>
              <a:rPr lang="cs-CZ" sz="1800" dirty="0">
                <a:latin typeface="Calibri" panose="020F0502020204030204" pitchFamily="34" charset="0"/>
              </a:rPr>
              <a:t> transformátoru (a tedy i na </a:t>
            </a:r>
            <a:r>
              <a:rPr lang="cs-CZ" sz="1800" dirty="0" err="1" smtClean="0">
                <a:latin typeface="Calibri" panose="020F0502020204030204" pitchFamily="34" charset="0"/>
              </a:rPr>
              <a:t>výst</a:t>
            </a:r>
            <a:r>
              <a:rPr lang="cs-CZ" sz="1800" dirty="0" smtClean="0">
                <a:latin typeface="Calibri" panose="020F0502020204030204" pitchFamily="34" charset="0"/>
              </a:rPr>
              <a:t>. svorkách</a:t>
            </a:r>
            <a:r>
              <a:rPr lang="cs-CZ" sz="1800" dirty="0">
                <a:latin typeface="Calibri" panose="020F0502020204030204" pitchFamily="34" charset="0"/>
              </a:rPr>
              <a:t>) se kondenzátor přes zátěž </a:t>
            </a:r>
            <a:r>
              <a:rPr lang="cs-CZ" sz="1800" dirty="0" smtClean="0">
                <a:latin typeface="Calibri" panose="020F0502020204030204" pitchFamily="34" charset="0"/>
              </a:rPr>
              <a:t>vybijí a napětí na něm pozvolna klesá </a:t>
            </a:r>
            <a:r>
              <a:rPr lang="cs-CZ" sz="1800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1800" dirty="0">
                <a:latin typeface="Calibri" panose="020F0502020204030204" pitchFamily="34" charset="0"/>
              </a:rPr>
              <a:t> nedojde tak k poklesu proudu na nulu - napětí tedy kolísá podstatně méně</a:t>
            </a:r>
            <a:r>
              <a:rPr lang="cs-CZ" sz="1800" dirty="0" smtClean="0">
                <a:latin typeface="Calibri" panose="020F0502020204030204" pitchFamily="34" charset="0"/>
              </a:rPr>
              <a:t>. Při následující půlvlně se kondenzátor opět dobije.</a:t>
            </a:r>
          </a:p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Dvoucestný </a:t>
            </a:r>
            <a:r>
              <a:rPr lang="cs-CZ" sz="2000" b="1" i="1" u="sng" dirty="0">
                <a:latin typeface="Calibri" panose="020F0502020204030204" pitchFamily="34" charset="0"/>
              </a:rPr>
              <a:t>usměrňovač s filtrem</a:t>
            </a: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        </a:t>
            </a:r>
          </a:p>
          <a:p>
            <a:pPr marL="0" indent="0" algn="just">
              <a:buNone/>
            </a:pPr>
            <a:r>
              <a:rPr lang="cs-CZ" sz="20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Zapojení </a:t>
            </a:r>
            <a:r>
              <a:rPr lang="cs-CZ" sz="2000" b="1" i="1" dirty="0">
                <a:solidFill>
                  <a:srgbClr val="C00000"/>
                </a:solidFill>
                <a:latin typeface="Calibri" panose="020F0502020204030204" pitchFamily="34" charset="0"/>
              </a:rPr>
              <a:t>filtračního kondenzátoru	              Průběh výstupního napětí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 descr="07 - Dvoucestný usměrňovač + filt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056" y="3739083"/>
            <a:ext cx="254952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408" y="3282395"/>
            <a:ext cx="3054601" cy="274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0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8482" y="1215000"/>
            <a:ext cx="7387036" cy="1899391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Aktivní filtr 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Dosahuje </a:t>
            </a:r>
            <a:r>
              <a:rPr lang="cs-CZ" sz="1800" dirty="0">
                <a:latin typeface="Calibri" panose="020F0502020204030204" pitchFamily="34" charset="0"/>
              </a:rPr>
              <a:t>mnohonásobně většího činitele filtrace než pasivní  filtry (až 1000). Nejčastěji se skládají z výkonového tranzistoru s velkým proudovým zesilovacím činitelem </a:t>
            </a:r>
            <a:r>
              <a:rPr lang="cs-CZ" sz="1800" i="1" dirty="0">
                <a:latin typeface="Calibri" panose="020F0502020204030204" pitchFamily="34" charset="0"/>
              </a:rPr>
              <a:t>h</a:t>
            </a:r>
            <a:r>
              <a:rPr lang="cs-CZ" sz="1800" i="1" baseline="-25000" dirty="0">
                <a:latin typeface="Calibri" panose="020F0502020204030204" pitchFamily="34" charset="0"/>
              </a:rPr>
              <a:t>21</a:t>
            </a:r>
            <a:r>
              <a:rPr lang="cs-CZ" sz="1800" baseline="-25000" dirty="0">
                <a:latin typeface="Calibri" panose="020F0502020204030204" pitchFamily="34" charset="0"/>
              </a:rPr>
              <a:t>  </a:t>
            </a:r>
            <a:r>
              <a:rPr lang="cs-CZ" sz="1800" dirty="0">
                <a:latin typeface="Calibri" panose="020F0502020204030204" pitchFamily="34" charset="0"/>
              </a:rPr>
              <a:t>a z pasivního RC filtru, eventuálně ze </a:t>
            </a:r>
            <a:r>
              <a:rPr lang="cs-CZ" sz="1800" dirty="0" err="1">
                <a:latin typeface="Calibri" panose="020F0502020204030204" pitchFamily="34" charset="0"/>
              </a:rPr>
              <a:t>Zenerovy</a:t>
            </a:r>
            <a:r>
              <a:rPr lang="cs-CZ" sz="1800" dirty="0">
                <a:latin typeface="Calibri" panose="020F0502020204030204" pitchFamily="34" charset="0"/>
              </a:rPr>
              <a:t> diody a dalších tranzistorů</a:t>
            </a:r>
            <a:r>
              <a:rPr lang="cs-CZ" sz="1800" dirty="0" smtClean="0">
                <a:latin typeface="Calibri" panose="020F0502020204030204" pitchFamily="34" charset="0"/>
              </a:rPr>
              <a:t>.</a:t>
            </a:r>
            <a:r>
              <a:rPr lang="cs-CZ" sz="1800" b="1" i="1" dirty="0">
                <a:latin typeface="Calibri" panose="020F0502020204030204" pitchFamily="34" charset="0"/>
              </a:rPr>
              <a:t> </a:t>
            </a:r>
            <a:endParaRPr lang="cs-CZ" sz="1800" b="1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Činnost </a:t>
            </a:r>
            <a:r>
              <a:rPr lang="cs-CZ" sz="2000" b="1" i="1" dirty="0">
                <a:latin typeface="Calibri" panose="020F0502020204030204" pitchFamily="34" charset="0"/>
              </a:rPr>
              <a:t>filtru</a:t>
            </a:r>
            <a:endParaRPr lang="cs-CZ" sz="2000" dirty="0"/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	</a:t>
            </a:r>
            <a:r>
              <a:rPr lang="cs-CZ" sz="2000" dirty="0" smtClean="0">
                <a:latin typeface="Calibri" panose="020F0502020204030204" pitchFamily="34" charset="0"/>
              </a:rPr>
              <a:t>					</a:t>
            </a:r>
            <a:r>
              <a:rPr lang="cs-CZ" sz="2000" b="1" i="1" dirty="0" smtClean="0">
                <a:solidFill>
                  <a:srgbClr val="C00000"/>
                </a:solidFill>
                <a:latin typeface="Calibri" panose="020F0502020204030204" pitchFamily="34" charset="0"/>
              </a:rPr>
              <a:t>Zapojení filtru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Filtry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 descr="Filtr aktiv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781" y="2860894"/>
            <a:ext cx="2992171" cy="1773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905347" y="3150606"/>
            <a:ext cx="4820969" cy="1711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FontTx/>
              <a:buNone/>
            </a:pPr>
            <a:r>
              <a:rPr lang="cs-CZ" sz="1800" kern="0" dirty="0" smtClean="0">
                <a:latin typeface="Calibri" panose="020F0502020204030204" pitchFamily="34" charset="0"/>
              </a:rPr>
              <a:t>Při kladné změně napětí </a:t>
            </a:r>
            <a:r>
              <a:rPr lang="cs-CZ" sz="1800" i="1" kern="0" dirty="0" smtClean="0">
                <a:latin typeface="Calibri" panose="020F0502020204030204" pitchFamily="34" charset="0"/>
              </a:rPr>
              <a:t>U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1</a:t>
            </a:r>
            <a:r>
              <a:rPr lang="cs-CZ" sz="1800" kern="0" dirty="0" smtClean="0">
                <a:latin typeface="Calibri" panose="020F0502020204030204" pitchFamily="34" charset="0"/>
              </a:rPr>
              <a:t> se zvětšuje nepatrně i napětí na emitoru tranzistoru, to způsobí přivření tranzistoru a zvětšení jeho vnitřního odporu (odpor mezi </a:t>
            </a:r>
            <a:r>
              <a:rPr lang="cs-CZ" sz="1800" i="1" kern="0" dirty="0" smtClean="0">
                <a:latin typeface="Calibri" panose="020F0502020204030204" pitchFamily="34" charset="0"/>
              </a:rPr>
              <a:t>C </a:t>
            </a:r>
            <a:r>
              <a:rPr lang="cs-CZ" sz="1800" kern="0" dirty="0" smtClean="0">
                <a:latin typeface="Calibri" panose="020F0502020204030204" pitchFamily="34" charset="0"/>
              </a:rPr>
              <a:t>a </a:t>
            </a:r>
            <a:r>
              <a:rPr lang="cs-CZ" sz="1800" i="1" kern="0" dirty="0" smtClean="0">
                <a:latin typeface="Calibri" panose="020F0502020204030204" pitchFamily="34" charset="0"/>
              </a:rPr>
              <a:t>E</a:t>
            </a:r>
            <a:r>
              <a:rPr lang="cs-CZ" sz="1800" kern="0" dirty="0" smtClean="0">
                <a:latin typeface="Calibri" panose="020F0502020204030204" pitchFamily="34" charset="0"/>
              </a:rPr>
              <a:t>). Průtokem odebíraného proudu se zvětší úbytek napětí na tranzistoru a </a:t>
            </a:r>
            <a:r>
              <a:rPr lang="cs-CZ" sz="1800" i="1" kern="0" dirty="0" smtClean="0">
                <a:latin typeface="Calibri" panose="020F0502020204030204" pitchFamily="34" charset="0"/>
              </a:rPr>
              <a:t>U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2</a:t>
            </a:r>
            <a:r>
              <a:rPr lang="cs-CZ" sz="1800" kern="0" dirty="0" smtClean="0">
                <a:latin typeface="Calibri" panose="020F0502020204030204" pitchFamily="34" charset="0"/>
              </a:rPr>
              <a:t> klesne na původní hodnotu.</a:t>
            </a:r>
          </a:p>
          <a:p>
            <a:pPr marL="0" indent="0" algn="just">
              <a:buFontTx/>
              <a:buNone/>
            </a:pPr>
            <a:endParaRPr lang="cs-CZ" sz="800" kern="0" dirty="0">
              <a:latin typeface="Calibri" panose="020F0502020204030204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914400" y="4959037"/>
            <a:ext cx="7713552" cy="122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FontTx/>
              <a:buNone/>
            </a:pPr>
            <a:r>
              <a:rPr lang="cs-CZ" sz="1800" kern="0" dirty="0" smtClean="0">
                <a:latin typeface="Calibri" panose="020F0502020204030204" pitchFamily="34" charset="0"/>
              </a:rPr>
              <a:t>Záporná změna způsobí zvětšení napětí </a:t>
            </a:r>
            <a:r>
              <a:rPr lang="cs-CZ" sz="1800" i="1" kern="0" dirty="0" smtClean="0">
                <a:latin typeface="Calibri" panose="020F0502020204030204" pitchFamily="34" charset="0"/>
              </a:rPr>
              <a:t>U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BE</a:t>
            </a:r>
            <a:r>
              <a:rPr lang="cs-CZ" sz="1800" i="1" kern="0" dirty="0" smtClean="0">
                <a:latin typeface="Calibri" panose="020F0502020204030204" pitchFamily="34" charset="0"/>
              </a:rPr>
              <a:t> </a:t>
            </a:r>
            <a:r>
              <a:rPr lang="cs-CZ" sz="1800" kern="0" dirty="0" smtClean="0">
                <a:latin typeface="Calibri" panose="020F0502020204030204" pitchFamily="34" charset="0"/>
              </a:rPr>
              <a:t>a větší otevření tranzistoru, čímž se zmenší jeho vnitřní odpor a tím i napětí </a:t>
            </a:r>
            <a:r>
              <a:rPr lang="cs-CZ" sz="1800" i="1" kern="0" dirty="0" smtClean="0">
                <a:latin typeface="Calibri" panose="020F0502020204030204" pitchFamily="34" charset="0"/>
              </a:rPr>
              <a:t>U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CE</a:t>
            </a:r>
            <a:r>
              <a:rPr lang="cs-CZ" sz="1800" kern="0" baseline="-25000" dirty="0" smtClean="0">
                <a:latin typeface="Calibri" panose="020F0502020204030204" pitchFamily="34" charset="0"/>
              </a:rPr>
              <a:t> </a:t>
            </a:r>
            <a:r>
              <a:rPr lang="cs-CZ" sz="1800" kern="0" dirty="0" smtClean="0">
                <a:latin typeface="Calibri" panose="020F0502020204030204" pitchFamily="34" charset="0"/>
              </a:rPr>
              <a:t>. Větší část napětí, které je na vstupu filtru se tím přenese na výstup filtru (na </a:t>
            </a:r>
            <a:r>
              <a:rPr lang="cs-CZ" sz="1800" i="1" kern="0" dirty="0" smtClean="0">
                <a:latin typeface="Calibri" panose="020F0502020204030204" pitchFamily="34" charset="0"/>
              </a:rPr>
              <a:t>R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Z</a:t>
            </a:r>
            <a:r>
              <a:rPr lang="cs-CZ" sz="1800" kern="0" dirty="0" smtClean="0">
                <a:latin typeface="Calibri" panose="020F0502020204030204" pitchFamily="34" charset="0"/>
              </a:rPr>
              <a:t>) a tím se zmenší kolísání na zátěži </a:t>
            </a:r>
            <a:r>
              <a:rPr lang="cs-CZ" sz="1800" i="1" kern="0" dirty="0" smtClean="0">
                <a:latin typeface="Calibri" panose="020F0502020204030204" pitchFamily="34" charset="0"/>
              </a:rPr>
              <a:t>R</a:t>
            </a:r>
            <a:r>
              <a:rPr lang="cs-CZ" sz="1800" i="1" kern="0" baseline="-25000" dirty="0" smtClean="0">
                <a:latin typeface="Calibri" panose="020F0502020204030204" pitchFamily="34" charset="0"/>
              </a:rPr>
              <a:t>Z</a:t>
            </a:r>
            <a:r>
              <a:rPr lang="cs-CZ" sz="1800" kern="0" dirty="0" smtClean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FontTx/>
              <a:buNone/>
            </a:pPr>
            <a:r>
              <a:rPr lang="cs-CZ" sz="1800" kern="0" dirty="0" smtClean="0">
                <a:latin typeface="Calibri" panose="020F0502020204030204" pitchFamily="34" charset="0"/>
              </a:rPr>
              <a:t>Výstupní napětí je </a:t>
            </a:r>
            <a:r>
              <a:rPr lang="cs-CZ" sz="1800" kern="0" dirty="0" err="1" smtClean="0">
                <a:latin typeface="Calibri" panose="020F0502020204030204" pitchFamily="34" charset="0"/>
              </a:rPr>
              <a:t>vyhlazenější</a:t>
            </a:r>
            <a:r>
              <a:rPr lang="cs-CZ" sz="1800" kern="0" dirty="0" smtClean="0">
                <a:latin typeface="Calibri" panose="020F0502020204030204" pitchFamily="34" charset="0"/>
              </a:rPr>
              <a:t>.</a:t>
            </a:r>
            <a:endParaRPr lang="cs-CZ" sz="1800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10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3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0003" y="1656785"/>
            <a:ext cx="6555565" cy="4028791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Co to je činitel zvlnění, jak se vypočítá a jaká by měla být jeho velikost?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>
                <a:latin typeface="Calibri" panose="020F0502020204030204" pitchFamily="34" charset="0"/>
              </a:rPr>
              <a:t> Co to je činitel </a:t>
            </a:r>
            <a:r>
              <a:rPr lang="cs-CZ" i="1" dirty="0" smtClean="0">
                <a:latin typeface="Calibri" panose="020F0502020204030204" pitchFamily="34" charset="0"/>
              </a:rPr>
              <a:t>filtrace, </a:t>
            </a:r>
            <a:r>
              <a:rPr lang="cs-CZ" i="1" dirty="0">
                <a:latin typeface="Calibri" panose="020F0502020204030204" pitchFamily="34" charset="0"/>
              </a:rPr>
              <a:t>jak se vypočítá a jaká by měla být jeho velikost?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Pasivní filtry – z čeho jsou vytvořeny, jejich výhody a nevýhody, kde se používají?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Vysvětli činnost filtračního kondenzátoru – nakresli průběh výstupního napětí! Jaká by měla být jeho kapacita?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Aktivní </a:t>
            </a:r>
            <a:r>
              <a:rPr lang="cs-CZ" i="1" dirty="0">
                <a:latin typeface="Calibri" panose="020F0502020204030204" pitchFamily="34" charset="0"/>
              </a:rPr>
              <a:t>filtry – z čeho jsou vytvořeny, jejich výhody a nevýhody, kde se používají</a:t>
            </a:r>
            <a:r>
              <a:rPr lang="cs-CZ" i="1" dirty="0" smtClean="0">
                <a:latin typeface="Calibri" panose="020F0502020204030204" pitchFamily="34" charset="0"/>
              </a:rPr>
              <a:t>?</a:t>
            </a:r>
            <a:endParaRPr lang="cs-CZ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810605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04044" y="2547750"/>
            <a:ext cx="6735911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KESL, Jan. </a:t>
            </a:r>
            <a:r>
              <a:rPr lang="cs-CZ" sz="2200" i="1" dirty="0">
                <a:latin typeface="Calibri" panose="020F0502020204030204" pitchFamily="34" charset="0"/>
              </a:rPr>
              <a:t>Elektronika I</a:t>
            </a:r>
            <a:r>
              <a:rPr lang="cs-CZ" sz="2200" dirty="0">
                <a:latin typeface="Calibri" panose="020F0502020204030204" pitchFamily="34" charset="0"/>
              </a:rPr>
              <a:t>. Praha: BEN, </a:t>
            </a:r>
            <a:r>
              <a:rPr lang="cs-CZ" sz="2200" dirty="0" smtClean="0">
                <a:latin typeface="Calibri" panose="020F0502020204030204" pitchFamily="34" charset="0"/>
              </a:rPr>
              <a:t>2004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ING.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11530</TotalTime>
  <Words>695</Words>
  <Application>Microsoft Office PowerPoint</Application>
  <PresentationFormat>Předvádění na obrazovce (4:3)</PresentationFormat>
  <Paragraphs>158</Paragraphs>
  <Slides>13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ELEKTRONIKA</vt:lpstr>
      <vt:lpstr>Filtry</vt:lpstr>
      <vt:lpstr>Filtry</vt:lpstr>
      <vt:lpstr>Filtry</vt:lpstr>
      <vt:lpstr>Filtry</vt:lpstr>
      <vt:lpstr>Filtry</vt:lpstr>
      <vt:lpstr>Filtry</vt:lpstr>
      <vt:lpstr>Filtry</vt:lpstr>
      <vt:lpstr>Filtry</vt:lpstr>
      <vt:lpstr>Filtry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460</cp:revision>
  <dcterms:created xsi:type="dcterms:W3CDTF">2006-12-09T22:12:50Z</dcterms:created>
  <dcterms:modified xsi:type="dcterms:W3CDTF">2014-03-28T22:45:52Z</dcterms:modified>
</cp:coreProperties>
</file>