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67" r:id="rId2"/>
    <p:sldId id="268" r:id="rId3"/>
    <p:sldId id="355" r:id="rId4"/>
    <p:sldId id="354" r:id="rId5"/>
    <p:sldId id="357" r:id="rId6"/>
    <p:sldId id="356" r:id="rId7"/>
    <p:sldId id="358" r:id="rId8"/>
    <p:sldId id="359" r:id="rId9"/>
    <p:sldId id="360" r:id="rId10"/>
    <p:sldId id="361" r:id="rId11"/>
    <p:sldId id="362" r:id="rId12"/>
    <p:sldId id="363" r:id="rId13"/>
    <p:sldId id="364" r:id="rId14"/>
    <p:sldId id="365" r:id="rId15"/>
    <p:sldId id="274" r:id="rId16"/>
    <p:sldId id="366" r:id="rId17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595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4223643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Stabilizátory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Zenerova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 dioda, tranzistor, proud, napětí, stabilizátor, činitel stabilizace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elektro a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Mechatronik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59971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800" b="1" dirty="0">
                <a:latin typeface="+mj-lt"/>
              </a:rPr>
              <a:t>Stabilizátory</a:t>
            </a:r>
            <a:endParaRPr lang="cs-CZ" altLang="cs-CZ" sz="28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VY_32_INOVACE_36_731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120153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Stabilizátory</a:t>
            </a:r>
            <a:endParaRPr lang="cs-CZ" altLang="cs-CZ" sz="66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66713" y="1277796"/>
            <a:ext cx="6810572" cy="5132058"/>
          </a:xfrm>
        </p:spPr>
        <p:txBody>
          <a:bodyPr/>
          <a:lstStyle/>
          <a:p>
            <a:pPr marL="0" indent="0">
              <a:buNone/>
            </a:pPr>
            <a:r>
              <a:rPr lang="cs-CZ" sz="2400" b="1" u="sng" dirty="0">
                <a:latin typeface="Calibri" panose="020F0502020204030204" pitchFamily="34" charset="0"/>
              </a:rPr>
              <a:t>STABILIZÁTORY  NAPĚTÍ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Jsou to obvody, které samočinně vyrovnávají změnu napětí na </a:t>
            </a:r>
            <a:r>
              <a:rPr lang="cs-CZ" sz="2000" dirty="0" smtClean="0">
                <a:latin typeface="Calibri" panose="020F0502020204030204" pitchFamily="34" charset="0"/>
              </a:rPr>
              <a:t>zátěži – udržují stálé výstupní napětí. </a:t>
            </a: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Ke změně dochází při změnách odebíraného proudu nebo při kolísání síťového napětí.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Stabilizátory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 descr="001 - Stabilizátor - blokové schém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619" y="2702113"/>
            <a:ext cx="3370761" cy="1679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7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3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14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522241"/>
            <a:ext cx="6772402" cy="4172390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Stabilizátor by měl mít, </a:t>
            </a:r>
            <a:r>
              <a:rPr lang="cs-CZ" sz="2000" b="1" i="1" dirty="0">
                <a:latin typeface="Calibri" panose="020F0502020204030204" pitchFamily="34" charset="0"/>
              </a:rPr>
              <a:t>co </a:t>
            </a:r>
            <a:r>
              <a:rPr lang="cs-CZ" sz="2000" b="1" i="1" dirty="0" smtClean="0">
                <a:latin typeface="Calibri" panose="020F0502020204030204" pitchFamily="34" charset="0"/>
              </a:rPr>
              <a:t>nejmenší vnitřní odpor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      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Míru </a:t>
            </a:r>
            <a:r>
              <a:rPr lang="cs-CZ" sz="2000" dirty="0">
                <a:latin typeface="Calibri" panose="020F0502020204030204" pitchFamily="34" charset="0"/>
              </a:rPr>
              <a:t>účinnosti stabilizátoru udává </a:t>
            </a:r>
            <a:r>
              <a:rPr lang="cs-CZ" sz="2000" b="1" i="1" u="sng" dirty="0">
                <a:latin typeface="Calibri" panose="020F0502020204030204" pitchFamily="34" charset="0"/>
              </a:rPr>
              <a:t>činitel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stabilizace</a:t>
            </a:r>
            <a:r>
              <a:rPr lang="cs-CZ" sz="2000" b="1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Má </a:t>
            </a:r>
            <a:r>
              <a:rPr lang="cs-CZ" sz="2000" dirty="0">
                <a:latin typeface="Calibri" panose="020F0502020204030204" pitchFamily="34" charset="0"/>
              </a:rPr>
              <a:t>být, </a:t>
            </a:r>
            <a:r>
              <a:rPr lang="cs-CZ" sz="2000" b="1" i="1" dirty="0">
                <a:latin typeface="Calibri" panose="020F0502020204030204" pitchFamily="34" charset="0"/>
              </a:rPr>
              <a:t>co </a:t>
            </a:r>
            <a:r>
              <a:rPr lang="cs-CZ" sz="2000" b="1" i="1" dirty="0" smtClean="0">
                <a:latin typeface="Calibri" panose="020F0502020204030204" pitchFamily="34" charset="0"/>
              </a:rPr>
              <a:t>největší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 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Pro jednodušší aplikace, u kterých není příliš velký požadavek na stabilitu a odebíraný proud je relativně malý (řádově desítky až stovky mA), se mohou používat </a:t>
            </a:r>
            <a:r>
              <a:rPr lang="cs-CZ" sz="2000" b="1" i="1" dirty="0" smtClean="0">
                <a:latin typeface="Calibri" panose="020F0502020204030204" pitchFamily="34" charset="0"/>
              </a:rPr>
              <a:t>parametrické stabilizátory</a:t>
            </a:r>
            <a:r>
              <a:rPr lang="cs-CZ" sz="2000" dirty="0" smtClean="0">
                <a:latin typeface="Calibri" panose="020F0502020204030204" pitchFamily="34" charset="0"/>
              </a:rPr>
              <a:t>. Tam, kde požadujeme velký činitel stabilizace, a kde je relativně větší odběr proudu, se </a:t>
            </a:r>
            <a:r>
              <a:rPr lang="cs-CZ" sz="2000" dirty="0">
                <a:latin typeface="Calibri" panose="020F0502020204030204" pitchFamily="34" charset="0"/>
              </a:rPr>
              <a:t>používají </a:t>
            </a:r>
            <a:r>
              <a:rPr lang="cs-CZ" sz="2000" b="1" i="1" dirty="0">
                <a:latin typeface="Calibri" panose="020F0502020204030204" pitchFamily="34" charset="0"/>
              </a:rPr>
              <a:t>zpětnovazební </a:t>
            </a:r>
            <a:r>
              <a:rPr lang="cs-CZ" sz="2000" b="1" i="1" dirty="0" smtClean="0">
                <a:latin typeface="Calibri" panose="020F0502020204030204" pitchFamily="34" charset="0"/>
              </a:rPr>
              <a:t>stabilizátory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>
                <a:latin typeface="Calibri" panose="020F0502020204030204" pitchFamily="34" charset="0"/>
              </a:rPr>
              <a:t>Stabilizátory</a:t>
            </a: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8448" y="1958059"/>
            <a:ext cx="1047102" cy="631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3984" y="3261683"/>
            <a:ext cx="956030" cy="6899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49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46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513186"/>
            <a:ext cx="3992987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>
                <a:latin typeface="Calibri" panose="020F0502020204030204" pitchFamily="34" charset="0"/>
              </a:rPr>
              <a:t>PARAMETRICKÉ STABILIZÁTORY</a:t>
            </a:r>
            <a:r>
              <a:rPr lang="cs-CZ" sz="2000" b="1" i="1" dirty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Ke </a:t>
            </a:r>
            <a:r>
              <a:rPr lang="cs-CZ" sz="2000" dirty="0" smtClean="0">
                <a:latin typeface="Calibri" panose="020F0502020204030204" pitchFamily="34" charset="0"/>
              </a:rPr>
              <a:t>stabilizaci napětí využívají </a:t>
            </a:r>
            <a:r>
              <a:rPr lang="cs-CZ" sz="2000" dirty="0">
                <a:latin typeface="Calibri" panose="020F0502020204030204" pitchFamily="34" charset="0"/>
              </a:rPr>
              <a:t>průběh </a:t>
            </a:r>
            <a:r>
              <a:rPr lang="cs-CZ" sz="2000" dirty="0" smtClean="0">
                <a:latin typeface="Calibri" panose="020F0502020204030204" pitchFamily="34" charset="0"/>
              </a:rPr>
              <a:t>V-A charakteristiky </a:t>
            </a:r>
            <a:r>
              <a:rPr lang="cs-CZ" sz="2000" dirty="0" err="1" smtClean="0">
                <a:latin typeface="Calibri" panose="020F0502020204030204" pitchFamily="34" charset="0"/>
              </a:rPr>
              <a:t>Zenerovy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diody </a:t>
            </a:r>
            <a:r>
              <a:rPr lang="cs-CZ" sz="2000" b="1" i="1" dirty="0">
                <a:latin typeface="Calibri" panose="020F0502020204030204" pitchFamily="34" charset="0"/>
              </a:rPr>
              <a:t>v závěrném směru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Musí </a:t>
            </a:r>
            <a:r>
              <a:rPr lang="cs-CZ" sz="2000" i="1" u="sng" dirty="0">
                <a:latin typeface="Calibri" panose="020F0502020204030204" pitchFamily="34" charset="0"/>
              </a:rPr>
              <a:t>platit</a:t>
            </a:r>
            <a:r>
              <a:rPr lang="cs-CZ" sz="2000" dirty="0">
                <a:latin typeface="Calibri" panose="020F0502020204030204" pitchFamily="34" charset="0"/>
              </a:rPr>
              <a:t>: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proud </a:t>
            </a:r>
            <a:r>
              <a:rPr lang="cs-CZ" sz="2000" i="1" dirty="0">
                <a:latin typeface="Calibri" panose="020F0502020204030204" pitchFamily="34" charset="0"/>
              </a:rPr>
              <a:t>I</a:t>
            </a:r>
            <a:r>
              <a:rPr lang="cs-CZ" sz="2000" i="1" baseline="-25000" dirty="0">
                <a:latin typeface="Calibri" panose="020F0502020204030204" pitchFamily="34" charset="0"/>
              </a:rPr>
              <a:t>D</a:t>
            </a:r>
            <a:r>
              <a:rPr lang="cs-CZ" sz="2000" dirty="0">
                <a:latin typeface="Calibri" panose="020F0502020204030204" pitchFamily="34" charset="0"/>
              </a:rPr>
              <a:t>  ≥ </a:t>
            </a:r>
            <a:r>
              <a:rPr lang="cs-CZ" sz="2000" i="1" dirty="0">
                <a:latin typeface="Calibri" panose="020F0502020204030204" pitchFamily="34" charset="0"/>
              </a:rPr>
              <a:t>2 · I</a:t>
            </a:r>
            <a:r>
              <a:rPr lang="cs-CZ" sz="2000" i="1" baseline="-25000" dirty="0">
                <a:latin typeface="Calibri" panose="020F0502020204030204" pitchFamily="34" charset="0"/>
              </a:rPr>
              <a:t>Z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cs-CZ" sz="2000" i="1" dirty="0" err="1">
                <a:latin typeface="Calibri" panose="020F0502020204030204" pitchFamily="34" charset="0"/>
              </a:rPr>
              <a:t>I</a:t>
            </a:r>
            <a:r>
              <a:rPr lang="cs-CZ" sz="2000" i="1" baseline="-25000" dirty="0" err="1">
                <a:latin typeface="Calibri" panose="020F0502020204030204" pitchFamily="34" charset="0"/>
              </a:rPr>
              <a:t>Dmin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</a:t>
            </a:r>
            <a:r>
              <a:rPr lang="cs-CZ" sz="2000" i="1" dirty="0">
                <a:latin typeface="Calibri" panose="020F0502020204030204" pitchFamily="34" charset="0"/>
              </a:rPr>
              <a:t> I</a:t>
            </a:r>
            <a:r>
              <a:rPr lang="cs-CZ" sz="2000" i="1" baseline="-25000" dirty="0">
                <a:latin typeface="Calibri" panose="020F0502020204030204" pitchFamily="34" charset="0"/>
              </a:rPr>
              <a:t>D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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 err="1">
                <a:latin typeface="Calibri" panose="020F0502020204030204" pitchFamily="34" charset="0"/>
              </a:rPr>
              <a:t>I</a:t>
            </a:r>
            <a:r>
              <a:rPr lang="cs-CZ" sz="2000" i="1" baseline="-25000" dirty="0" err="1">
                <a:latin typeface="Calibri" panose="020F0502020204030204" pitchFamily="34" charset="0"/>
              </a:rPr>
              <a:t>Dmax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při </a:t>
            </a:r>
            <a:r>
              <a:rPr lang="cs-CZ" sz="2000" i="1" dirty="0">
                <a:latin typeface="Calibri" panose="020F0502020204030204" pitchFamily="34" charset="0"/>
              </a:rPr>
              <a:t>I</a:t>
            </a:r>
            <a:r>
              <a:rPr lang="cs-CZ" sz="2000" i="1" baseline="-25000" dirty="0">
                <a:latin typeface="Calibri" panose="020F0502020204030204" pitchFamily="34" charset="0"/>
              </a:rPr>
              <a:t>D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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 err="1">
                <a:latin typeface="Calibri" panose="020F0502020204030204" pitchFamily="34" charset="0"/>
              </a:rPr>
              <a:t>I</a:t>
            </a:r>
            <a:r>
              <a:rPr lang="cs-CZ" sz="2000" i="1" baseline="-25000" dirty="0" err="1">
                <a:latin typeface="Calibri" panose="020F0502020204030204" pitchFamily="34" charset="0"/>
              </a:rPr>
              <a:t>Dmin</a:t>
            </a:r>
            <a:r>
              <a:rPr lang="cs-CZ" sz="2000" baseline="-25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by </a:t>
            </a:r>
            <a:r>
              <a:rPr lang="cs-CZ" sz="2000" dirty="0">
                <a:latin typeface="Calibri" panose="020F0502020204030204" pitchFamily="34" charset="0"/>
              </a:rPr>
              <a:t>nedocházelo ke stabilizaci</a:t>
            </a:r>
          </a:p>
          <a:p>
            <a:pPr algn="just"/>
            <a:r>
              <a:rPr lang="cs-CZ" sz="2000" dirty="0">
                <a:latin typeface="Calibri" panose="020F0502020204030204" pitchFamily="34" charset="0"/>
              </a:rPr>
              <a:t>při </a:t>
            </a:r>
            <a:r>
              <a:rPr lang="cs-CZ" sz="2000" i="1" dirty="0">
                <a:latin typeface="Calibri" panose="020F0502020204030204" pitchFamily="34" charset="0"/>
              </a:rPr>
              <a:t>I</a:t>
            </a:r>
            <a:r>
              <a:rPr lang="cs-CZ" sz="2000" i="1" baseline="-25000" dirty="0">
                <a:latin typeface="Calibri" panose="020F0502020204030204" pitchFamily="34" charset="0"/>
              </a:rPr>
              <a:t>D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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 err="1">
                <a:latin typeface="Calibri" panose="020F0502020204030204" pitchFamily="34" charset="0"/>
              </a:rPr>
              <a:t>I</a:t>
            </a:r>
            <a:r>
              <a:rPr lang="cs-CZ" sz="2000" i="1" baseline="-25000" dirty="0" err="1">
                <a:latin typeface="Calibri" panose="020F0502020204030204" pitchFamily="34" charset="0"/>
              </a:rPr>
              <a:t>Dmax</a:t>
            </a:r>
            <a:r>
              <a:rPr lang="cs-CZ" sz="2000" dirty="0">
                <a:latin typeface="Calibri" panose="020F0502020204030204" pitchFamily="34" charset="0"/>
              </a:rPr>
              <a:t> by došlo k přetížení a poškození Z</a:t>
            </a:r>
            <a:r>
              <a:rPr lang="cs-CZ" sz="2000" baseline="-25000" dirty="0">
                <a:latin typeface="Calibri" panose="020F0502020204030204" pitchFamily="34" charset="0"/>
              </a:rPr>
              <a:t>D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 descr="02 - Stabilizátor napětí parametrický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3609" y="1464081"/>
            <a:ext cx="2713425" cy="47737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89077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4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7899" y="1359276"/>
            <a:ext cx="6908202" cy="5005310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>
                <a:latin typeface="Calibri" panose="020F0502020204030204" pitchFamily="34" charset="0"/>
              </a:rPr>
              <a:t>PARAMETRICKÉ STABILIZÁTORY</a:t>
            </a:r>
            <a:r>
              <a:rPr lang="cs-CZ" sz="2000" b="1" i="1" dirty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Vstupní </a:t>
            </a:r>
            <a:r>
              <a:rPr lang="cs-CZ" sz="2000" dirty="0">
                <a:latin typeface="Calibri" panose="020F0502020204030204" pitchFamily="34" charset="0"/>
              </a:rPr>
              <a:t>napětí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musí být alespoň 2x větší, než je požadované výstupní napětí, protože celkový proud který teče do zátěže, ale také </a:t>
            </a:r>
            <a:r>
              <a:rPr lang="cs-CZ" sz="2000" dirty="0" err="1" smtClean="0">
                <a:latin typeface="Calibri" panose="020F0502020204030204" pitchFamily="34" charset="0"/>
              </a:rPr>
              <a:t>Zenerovou</a:t>
            </a:r>
            <a:r>
              <a:rPr lang="cs-CZ" sz="2000" dirty="0" smtClean="0">
                <a:latin typeface="Calibri" panose="020F0502020204030204" pitchFamily="34" charset="0"/>
              </a:rPr>
              <a:t> diodou, protéká omezovacím rezistorem 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S</a:t>
            </a:r>
            <a:r>
              <a:rPr lang="cs-CZ" sz="2000" dirty="0" smtClean="0">
                <a:latin typeface="Calibri" panose="020F0502020204030204" pitchFamily="34" charset="0"/>
              </a:rPr>
              <a:t>, na kterém vzniká velký úbytek napětí. Vnitřní odpor </a:t>
            </a:r>
            <a:r>
              <a:rPr lang="cs-CZ" sz="2000" i="1" dirty="0" err="1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>
                <a:latin typeface="Calibri" panose="020F0502020204030204" pitchFamily="34" charset="0"/>
              </a:rPr>
              <a:t>i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je desítky </a:t>
            </a:r>
            <a:r>
              <a:rPr lang="cs-CZ" sz="2000" dirty="0" smtClean="0">
                <a:latin typeface="Calibri" panose="020F0502020204030204" pitchFamily="34" charset="0"/>
                <a:sym typeface="Symbol"/>
              </a:rPr>
              <a:t>.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Princip</a:t>
            </a:r>
            <a:r>
              <a:rPr lang="cs-CZ" sz="2000" i="1" dirty="0">
                <a:latin typeface="Calibri" panose="020F0502020204030204" pitchFamily="34" charset="0"/>
              </a:rPr>
              <a:t>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Při relativně velkých změnách proudu </a:t>
            </a:r>
            <a:r>
              <a:rPr lang="cs-CZ" sz="2000" dirty="0" err="1" smtClean="0">
                <a:latin typeface="Calibri" panose="020F0502020204030204" pitchFamily="34" charset="0"/>
              </a:rPr>
              <a:t>Zenerovou</a:t>
            </a:r>
            <a:r>
              <a:rPr lang="cs-CZ" sz="2000" dirty="0" smtClean="0">
                <a:latin typeface="Calibri" panose="020F0502020204030204" pitchFamily="34" charset="0"/>
              </a:rPr>
              <a:t> diodou, které mohou být způsobeny kolísáním síťového napětí (a tedy i vstupního napětí stabilizátoru </a:t>
            </a:r>
            <a:r>
              <a:rPr lang="cs-CZ" sz="2000" i="1" dirty="0" smtClean="0">
                <a:latin typeface="Calibri" panose="020F0502020204030204" pitchFamily="34" charset="0"/>
              </a:rPr>
              <a:t>U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) nebo změnou proudu do zátěže </a:t>
            </a:r>
            <a:r>
              <a:rPr lang="cs-CZ" sz="2000" i="1" dirty="0" smtClean="0">
                <a:latin typeface="Calibri" panose="020F0502020204030204" pitchFamily="34" charset="0"/>
              </a:rPr>
              <a:t>I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Z </a:t>
            </a:r>
            <a:r>
              <a:rPr lang="cs-CZ" sz="2000" i="1" dirty="0" smtClean="0">
                <a:latin typeface="Calibri" panose="020F0502020204030204" pitchFamily="34" charset="0"/>
              </a:rPr>
              <a:t>, </a:t>
            </a:r>
            <a:r>
              <a:rPr lang="cs-CZ" sz="2000" dirty="0" smtClean="0">
                <a:latin typeface="Calibri" panose="020F0502020204030204" pitchFamily="34" charset="0"/>
              </a:rPr>
              <a:t>se napětí na diodě a tedy i na výstupních svorkách, mění jen nepatrně.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Při potřebě vyššího výstupního napětí lze </a:t>
            </a:r>
            <a:r>
              <a:rPr lang="cs-CZ" sz="2000" dirty="0">
                <a:latin typeface="Calibri" panose="020F0502020204030204" pitchFamily="34" charset="0"/>
              </a:rPr>
              <a:t>řadit do série několik </a:t>
            </a:r>
            <a:r>
              <a:rPr lang="cs-CZ" sz="2000" dirty="0" err="1">
                <a:latin typeface="Calibri" panose="020F0502020204030204" pitchFamily="34" charset="0"/>
              </a:rPr>
              <a:t>Zenerových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diod.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000" i="1" dirty="0" smtClean="0">
                <a:latin typeface="Calibri" panose="020F0502020204030204" pitchFamily="34" charset="0"/>
              </a:rPr>
              <a:t>: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endParaRPr lang="cs-CZ" sz="2000" dirty="0">
              <a:latin typeface="Calibri" panose="020F0502020204030204" pitchFamily="34" charset="0"/>
            </a:endParaRPr>
          </a:p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Pro </a:t>
            </a:r>
            <a:r>
              <a:rPr lang="cs-CZ" sz="2000" dirty="0">
                <a:latin typeface="Calibri" panose="020F0502020204030204" pitchFamily="34" charset="0"/>
              </a:rPr>
              <a:t>stabilizaci při malých odebíraných </a:t>
            </a:r>
            <a:r>
              <a:rPr lang="cs-CZ" sz="2000" dirty="0" smtClean="0">
                <a:latin typeface="Calibri" panose="020F0502020204030204" pitchFamily="34" charset="0"/>
              </a:rPr>
              <a:t>proudech.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529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34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359277"/>
            <a:ext cx="6754701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endParaRPr lang="cs-CZ" sz="2000" i="1" u="sng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Princip</a:t>
            </a:r>
            <a:r>
              <a:rPr lang="cs-CZ" sz="2000" i="1" dirty="0">
                <a:latin typeface="Calibri" panose="020F0502020204030204" pitchFamily="34" charset="0"/>
              </a:rPr>
              <a:t>: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porovnávání </a:t>
            </a:r>
            <a:r>
              <a:rPr lang="cs-CZ" sz="2000" i="1" dirty="0" smtClean="0">
                <a:latin typeface="Calibri" panose="020F0502020204030204" pitchFamily="34" charset="0"/>
              </a:rPr>
              <a:t>výstupního napětí </a:t>
            </a:r>
            <a:r>
              <a:rPr lang="cs-CZ" sz="2000" i="1" dirty="0">
                <a:latin typeface="Calibri" panose="020F0502020204030204" pitchFamily="34" charset="0"/>
              </a:rPr>
              <a:t>se stabilním tzv. referenčním napětím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mají </a:t>
            </a:r>
            <a:r>
              <a:rPr lang="cs-CZ" sz="2000" dirty="0">
                <a:latin typeface="Calibri" panose="020F0502020204030204" pitchFamily="34" charset="0"/>
              </a:rPr>
              <a:t>mnohem větší činitel stabilizace, než stabilizátory </a:t>
            </a:r>
            <a:r>
              <a:rPr lang="cs-CZ" sz="2000" dirty="0" smtClean="0">
                <a:latin typeface="Calibri" panose="020F0502020204030204" pitchFamily="34" charset="0"/>
              </a:rPr>
              <a:t>parametrické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mají malý vnitřní </a:t>
            </a:r>
            <a:r>
              <a:rPr lang="cs-CZ" sz="2000" dirty="0">
                <a:latin typeface="Calibri" panose="020F0502020204030204" pitchFamily="34" charset="0"/>
              </a:rPr>
              <a:t>odpor </a:t>
            </a:r>
            <a:r>
              <a:rPr lang="cs-CZ" sz="2000" i="1" dirty="0" err="1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>
                <a:latin typeface="Calibri" panose="020F0502020204030204" pitchFamily="34" charset="0"/>
              </a:rPr>
              <a:t>i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 smtClean="0">
                <a:latin typeface="Calibri" panose="020F0502020204030204" pitchFamily="34" charset="0"/>
              </a:rPr>
              <a:t>– zlomky </a:t>
            </a:r>
            <a:r>
              <a:rPr lang="cs-CZ" sz="2000" i="1" dirty="0" smtClean="0">
                <a:latin typeface="Calibri" panose="020F0502020204030204" pitchFamily="34" charset="0"/>
                <a:sym typeface="Symbol"/>
              </a:rPr>
              <a:t></a:t>
            </a:r>
          </a:p>
          <a:p>
            <a:pPr lvl="1" algn="just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  <a:sym typeface="Symbol"/>
              </a:rPr>
              <a:t>používají se pro větší odebírané proudy (dle parametrů použitého výkonového regulačního tranzistoru)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471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43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53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98042" y="1227721"/>
            <a:ext cx="7147915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– funkce</a:t>
            </a:r>
            <a:endParaRPr lang="cs-CZ" sz="2000" b="1" i="1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Odchylka (změna výstupního napětí) </a:t>
            </a:r>
            <a:r>
              <a:rPr lang="cs-CZ" sz="2000" dirty="0">
                <a:latin typeface="Calibri" panose="020F0502020204030204" pitchFamily="34" charset="0"/>
              </a:rPr>
              <a:t>se </a:t>
            </a:r>
            <a:r>
              <a:rPr lang="cs-CZ" sz="2000" dirty="0" smtClean="0">
                <a:latin typeface="Calibri" panose="020F0502020204030204" pitchFamily="34" charset="0"/>
              </a:rPr>
              <a:t>získá ve snímači odchylky (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3</a:t>
            </a:r>
            <a:r>
              <a:rPr lang="cs-CZ" sz="2000" dirty="0" smtClean="0">
                <a:latin typeface="Calibri" panose="020F0502020204030204" pitchFamily="34" charset="0"/>
              </a:rPr>
              <a:t> a 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4</a:t>
            </a:r>
            <a:r>
              <a:rPr lang="cs-CZ" sz="2000" dirty="0" smtClean="0">
                <a:latin typeface="Calibri" panose="020F0502020204030204" pitchFamily="34" charset="0"/>
              </a:rPr>
              <a:t>) porovnáním s napětím referenčního zdroje(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4</a:t>
            </a:r>
            <a:r>
              <a:rPr lang="cs-CZ" sz="2000" i="1" dirty="0" smtClean="0">
                <a:latin typeface="Calibri" panose="020F0502020204030204" pitchFamily="34" charset="0"/>
              </a:rPr>
              <a:t> a ZD</a:t>
            </a:r>
            <a:r>
              <a:rPr lang="cs-CZ" sz="2000" dirty="0" smtClean="0">
                <a:latin typeface="Calibri" panose="020F0502020204030204" pitchFamily="34" charset="0"/>
              </a:rPr>
              <a:t>). Zesílí se (</a:t>
            </a:r>
            <a:r>
              <a:rPr lang="cs-CZ" sz="2000" i="1" dirty="0" smtClean="0">
                <a:latin typeface="Calibri" panose="020F0502020204030204" pitchFamily="34" charset="0"/>
              </a:rPr>
              <a:t>T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dirty="0" smtClean="0">
                <a:latin typeface="Calibri" panose="020F0502020204030204" pitchFamily="34" charset="0"/>
              </a:rPr>
              <a:t>), </a:t>
            </a:r>
            <a:r>
              <a:rPr lang="cs-CZ" sz="2000" dirty="0">
                <a:latin typeface="Calibri" panose="020F0502020204030204" pitchFamily="34" charset="0"/>
              </a:rPr>
              <a:t>a takto získaným napětím se přivírá nebo otvírá </a:t>
            </a:r>
            <a:r>
              <a:rPr lang="cs-CZ" sz="2000" dirty="0" smtClean="0">
                <a:latin typeface="Calibri" panose="020F0502020204030204" pitchFamily="34" charset="0"/>
              </a:rPr>
              <a:t>výkonový </a:t>
            </a:r>
            <a:r>
              <a:rPr lang="cs-CZ" sz="2000" dirty="0">
                <a:latin typeface="Calibri" panose="020F0502020204030204" pitchFamily="34" charset="0"/>
              </a:rPr>
              <a:t>stabilizační </a:t>
            </a:r>
            <a:r>
              <a:rPr lang="cs-CZ" sz="2000" dirty="0" smtClean="0">
                <a:latin typeface="Calibri" panose="020F0502020204030204" pitchFamily="34" charset="0"/>
              </a:rPr>
              <a:t>tranzistor </a:t>
            </a:r>
            <a:r>
              <a:rPr lang="cs-CZ" sz="2000" i="1" dirty="0" smtClean="0">
                <a:latin typeface="Calibri" panose="020F0502020204030204" pitchFamily="34" charset="0"/>
              </a:rPr>
              <a:t>T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(regulační člen), který </a:t>
            </a:r>
            <a:r>
              <a:rPr lang="cs-CZ" sz="2000" dirty="0">
                <a:latin typeface="Calibri" panose="020F0502020204030204" pitchFamily="34" charset="0"/>
              </a:rPr>
              <a:t>mění svůj </a:t>
            </a:r>
            <a:r>
              <a:rPr lang="cs-CZ" sz="2000" dirty="0" smtClean="0">
                <a:latin typeface="Calibri" panose="020F0502020204030204" pitchFamily="34" charset="0"/>
              </a:rPr>
              <a:t>odpor. Tím se mění i úbytek napětí na </a:t>
            </a:r>
            <a:r>
              <a:rPr lang="cs-CZ" sz="2000" dirty="0">
                <a:latin typeface="Calibri" panose="020F0502020204030204" pitchFamily="34" charset="0"/>
              </a:rPr>
              <a:t>něm </a:t>
            </a:r>
            <a:r>
              <a:rPr lang="cs-CZ" sz="2000" dirty="0" smtClean="0">
                <a:latin typeface="Calibri" panose="020F0502020204030204" pitchFamily="34" charset="0"/>
              </a:rPr>
              <a:t>– „zadržuje“ tak část vstupního napětí, </a:t>
            </a:r>
            <a:r>
              <a:rPr lang="cs-CZ" sz="2000" dirty="0">
                <a:latin typeface="Calibri" panose="020F0502020204030204" pitchFamily="34" charset="0"/>
              </a:rPr>
              <a:t>čímž se dosahuje </a:t>
            </a:r>
            <a:r>
              <a:rPr lang="cs-CZ" sz="2000" dirty="0" smtClean="0">
                <a:latin typeface="Calibri" panose="020F0502020204030204" pitchFamily="34" charset="0"/>
              </a:rPr>
              <a:t>toho, že výstupního </a:t>
            </a:r>
            <a:r>
              <a:rPr lang="cs-CZ" sz="2000" dirty="0">
                <a:latin typeface="Calibri" panose="020F0502020204030204" pitchFamily="34" charset="0"/>
              </a:rPr>
              <a:t>napětí </a:t>
            </a:r>
            <a:r>
              <a:rPr lang="cs-CZ" sz="2000" dirty="0" smtClean="0">
                <a:latin typeface="Calibri" panose="020F0502020204030204" pitchFamily="34" charset="0"/>
              </a:rPr>
              <a:t>se nemění.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0572" y="606581"/>
            <a:ext cx="7002855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7779" y="3500630"/>
            <a:ext cx="6668442" cy="29232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0039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359277"/>
            <a:ext cx="6754701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dirty="0">
                <a:latin typeface="Calibri" panose="020F0502020204030204" pitchFamily="34" charset="0"/>
              </a:rPr>
              <a:t> – </a:t>
            </a:r>
            <a:r>
              <a:rPr lang="cs-CZ" sz="2000" dirty="0" smtClean="0">
                <a:latin typeface="Calibri" panose="020F0502020204030204" pitchFamily="34" charset="0"/>
              </a:rPr>
              <a:t>provedení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- s paralelním tranzistorem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Tranzistor mění svou vodivost (odpor) v závislosti na odchylce požadovaného napětí a tím </a:t>
            </a:r>
            <a:r>
              <a:rPr lang="cs-CZ" sz="2000" i="1" dirty="0">
                <a:latin typeface="Calibri" panose="020F0502020204030204" pitchFamily="34" charset="0"/>
              </a:rPr>
              <a:t>se mění úbytek na stabilizačním odporu </a:t>
            </a:r>
            <a:r>
              <a:rPr lang="cs-CZ" sz="2000" i="1" dirty="0" err="1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>
                <a:latin typeface="Calibri" panose="020F0502020204030204" pitchFamily="34" charset="0"/>
              </a:rPr>
              <a:t>s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a </a:t>
            </a:r>
            <a:r>
              <a:rPr lang="cs-CZ" sz="2000" dirty="0" smtClean="0">
                <a:latin typeface="Calibri" panose="020F0502020204030204" pitchFamily="34" charset="0"/>
              </a:rPr>
              <a:t>výstupní </a:t>
            </a:r>
            <a:r>
              <a:rPr lang="cs-CZ" sz="2000" dirty="0">
                <a:latin typeface="Calibri" panose="020F0502020204030204" pitchFamily="34" charset="0"/>
              </a:rPr>
              <a:t>napětí se stabilizuje. </a:t>
            </a:r>
            <a:r>
              <a:rPr lang="cs-CZ" sz="20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Má</a:t>
            </a:r>
            <a:r>
              <a:rPr lang="cs-CZ" sz="2000" b="1" dirty="0" smtClean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menší </a:t>
            </a:r>
            <a:r>
              <a:rPr lang="cs-CZ" sz="2000" b="1" i="1" dirty="0" smtClean="0">
                <a:latin typeface="Calibri" panose="020F0502020204030204" pitchFamily="34" charset="0"/>
              </a:rPr>
              <a:t>účinnost</a:t>
            </a:r>
            <a:r>
              <a:rPr lang="cs-CZ" sz="2000" dirty="0" smtClean="0">
                <a:latin typeface="Calibri" panose="020F0502020204030204" pitchFamily="34" charset="0"/>
              </a:rPr>
              <a:t> – na rezistoru i na tranzistoru vznikají velké ztráty (zahřívají se).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7394" y="3761650"/>
            <a:ext cx="5269211" cy="2299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543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3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359277"/>
            <a:ext cx="6754701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  <a:r>
              <a:rPr lang="cs-CZ" sz="2000" dirty="0">
                <a:latin typeface="Calibri" panose="020F0502020204030204" pitchFamily="34" charset="0"/>
              </a:rPr>
              <a:t>– provedení</a:t>
            </a:r>
            <a:r>
              <a:rPr lang="cs-CZ" sz="2000" b="1" i="1" dirty="0">
                <a:latin typeface="Calibri" panose="020F0502020204030204" pitchFamily="34" charset="0"/>
              </a:rPr>
              <a:t> </a:t>
            </a:r>
            <a:endParaRPr lang="cs-CZ" sz="2000" b="1" i="1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- se sériovým tranzistorem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Tranzistor představuje proměnný odpor a tvoří se zatěžovacím odporem dělič napětí. Zmenší-li se napětí na výstupu, sníží se napětí na bázi tranzistoru. Tím se tranzistor více otevře a úbytek napětí na výstupu se vyrovná. Při zvyšování výstupního napětí se </a:t>
            </a:r>
            <a:r>
              <a:rPr lang="cs-CZ" sz="2000" dirty="0" smtClean="0">
                <a:latin typeface="Calibri" panose="020F0502020204030204" pitchFamily="34" charset="0"/>
              </a:rPr>
              <a:t>tranzistor </a:t>
            </a:r>
            <a:r>
              <a:rPr lang="cs-CZ" sz="2000" dirty="0">
                <a:latin typeface="Calibri" panose="020F0502020204030204" pitchFamily="34" charset="0"/>
              </a:rPr>
              <a:t>přivře, čímž se zvětší jeho odpor. Bude na něm větší úbytek napětí a </a:t>
            </a:r>
            <a:r>
              <a:rPr lang="cs-CZ" sz="2000" dirty="0" smtClean="0">
                <a:latin typeface="Calibri" panose="020F0502020204030204" pitchFamily="34" charset="0"/>
              </a:rPr>
              <a:t>napětí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tak zůstane </a:t>
            </a:r>
            <a:r>
              <a:rPr lang="cs-CZ" sz="2000" dirty="0">
                <a:latin typeface="Calibri" panose="020F0502020204030204" pitchFamily="34" charset="0"/>
              </a:rPr>
              <a:t>stabilizováno.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1209" y="4032502"/>
            <a:ext cx="4421581" cy="2100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8878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7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8" y="1259688"/>
            <a:ext cx="6754701" cy="5307171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Jednoduchý zpětnovazební stabilizátor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Tranzistor je ovládaný rozdílem napětí na </a:t>
            </a:r>
            <a:r>
              <a:rPr lang="cs-CZ" sz="2000" dirty="0" err="1">
                <a:latin typeface="Calibri" panose="020F0502020204030204" pitchFamily="34" charset="0"/>
              </a:rPr>
              <a:t>Zenerově</a:t>
            </a:r>
            <a:r>
              <a:rPr lang="cs-CZ" sz="2000" dirty="0">
                <a:latin typeface="Calibri" panose="020F0502020204030204" pitchFamily="34" charset="0"/>
              </a:rPr>
              <a:t> diodě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Z </a:t>
            </a:r>
            <a:r>
              <a:rPr lang="cs-CZ" sz="2000" dirty="0">
                <a:latin typeface="Calibri" panose="020F0502020204030204" pitchFamily="34" charset="0"/>
              </a:rPr>
              <a:t> a napětí na zátěži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r>
              <a:rPr lang="cs-CZ" sz="2000" dirty="0" smtClean="0">
                <a:latin typeface="Calibri" panose="020F0502020204030204" pitchFamily="34" charset="0"/>
              </a:rPr>
              <a:t>Při zvyšování výstupního napětí se jeho odpor zvyšuje, čímž na něm vzniká větší úbytek napětí a napětí na zátěži zůstává stejné. Při snižování napětí </a:t>
            </a:r>
            <a:r>
              <a:rPr lang="cs-CZ" sz="2000" i="1" dirty="0" smtClean="0">
                <a:latin typeface="Calibri" panose="020F0502020204030204" pitchFamily="34" charset="0"/>
              </a:rPr>
              <a:t>U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2000" dirty="0" smtClean="0">
                <a:latin typeface="Calibri" panose="020F0502020204030204" pitchFamily="34" charset="0"/>
              </a:rPr>
              <a:t>, se odpor tranzistoru a úbytek napětí na něm snižuje.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Činitel </a:t>
            </a:r>
            <a:r>
              <a:rPr lang="cs-CZ" sz="2000" dirty="0">
                <a:latin typeface="Calibri" panose="020F0502020204030204" pitchFamily="34" charset="0"/>
              </a:rPr>
              <a:t>stabilizace je přibližně stejný, jako u parametrického stabilizátoru, vnitřní odpor stabilizátoru je však menší </a:t>
            </a:r>
            <a:r>
              <a:rPr lang="cs-CZ" sz="2000" i="1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může se odebírat větší </a:t>
            </a:r>
            <a:r>
              <a:rPr lang="cs-CZ" sz="2000" b="1" i="1" dirty="0" smtClean="0">
                <a:latin typeface="Calibri" panose="020F0502020204030204" pitchFamily="34" charset="0"/>
              </a:rPr>
              <a:t>proud</a:t>
            </a:r>
            <a:r>
              <a:rPr lang="cs-CZ" sz="2000" i="1" dirty="0">
                <a:latin typeface="Calibri" panose="020F0502020204030204" pitchFamily="34" charset="0"/>
              </a:rPr>
              <a:t>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478" y="4341216"/>
            <a:ext cx="4086225" cy="1981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861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14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359277"/>
            <a:ext cx="6754701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Tranzistorový stabilizátor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Regulačním prvkem je výkonový tranzistor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, který je ovládán odchylkou výstupního napětí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stabilizátoru od referenčního napětí, jehož zdrojem je </a:t>
            </a:r>
            <a:r>
              <a:rPr lang="cs-CZ" sz="2000" dirty="0" err="1">
                <a:latin typeface="Calibri" panose="020F0502020204030204" pitchFamily="34" charset="0"/>
              </a:rPr>
              <a:t>Zenerova</a:t>
            </a:r>
            <a:r>
              <a:rPr lang="cs-CZ" sz="2000" dirty="0">
                <a:latin typeface="Calibri" panose="020F0502020204030204" pitchFamily="34" charset="0"/>
              </a:rPr>
              <a:t> dioda </a:t>
            </a:r>
            <a:r>
              <a:rPr lang="cs-CZ" sz="2000" i="1" dirty="0">
                <a:latin typeface="Calibri" panose="020F0502020204030204" pitchFamily="34" charset="0"/>
              </a:rPr>
              <a:t>D</a:t>
            </a:r>
            <a:r>
              <a:rPr lang="cs-CZ" sz="2000" dirty="0">
                <a:latin typeface="Calibri" panose="020F0502020204030204" pitchFamily="34" charset="0"/>
              </a:rPr>
              <a:t>. S rezistorem 1K2 tvoří parametrický stabilizátor. Odchylka se </a:t>
            </a:r>
            <a:r>
              <a:rPr lang="cs-CZ" sz="2000" dirty="0" smtClean="0">
                <a:latin typeface="Calibri" panose="020F0502020204030204" pitchFamily="34" charset="0"/>
              </a:rPr>
              <a:t>snímá na jezdci odporového </a:t>
            </a:r>
            <a:r>
              <a:rPr lang="cs-CZ" sz="2000" dirty="0" err="1" smtClean="0">
                <a:latin typeface="Calibri" panose="020F0502020204030204" pitchFamily="34" charset="0"/>
              </a:rPr>
              <a:t>trimru</a:t>
            </a:r>
            <a:r>
              <a:rPr lang="cs-CZ" sz="2000" dirty="0" smtClean="0">
                <a:latin typeface="Calibri" panose="020F0502020204030204" pitchFamily="34" charset="0"/>
              </a:rPr>
              <a:t> </a:t>
            </a:r>
            <a:r>
              <a:rPr lang="cs-CZ" sz="2000" i="1" dirty="0" smtClean="0">
                <a:latin typeface="Calibri" panose="020F0502020204030204" pitchFamily="34" charset="0"/>
              </a:rPr>
              <a:t>P. </a:t>
            </a:r>
            <a:r>
              <a:rPr lang="cs-CZ" sz="2000" dirty="0" smtClean="0">
                <a:latin typeface="Calibri" panose="020F0502020204030204" pitchFamily="34" charset="0"/>
              </a:rPr>
              <a:t>Je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2" name="Picture 2" descr="Stabilizátor - regulač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434" y="3383733"/>
            <a:ext cx="3806825" cy="2597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218925" y="3572972"/>
            <a:ext cx="2918509" cy="31751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zesílena tranzistorem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. Rezistor 3K3 a </a:t>
            </a:r>
            <a:r>
              <a:rPr lang="cs-CZ" sz="2000" dirty="0" err="1" smtClean="0">
                <a:latin typeface="Calibri" panose="020F0502020204030204" pitchFamily="34" charset="0"/>
              </a:rPr>
              <a:t>kondenz</a:t>
            </a:r>
            <a:r>
              <a:rPr lang="cs-CZ" sz="2000" dirty="0" smtClean="0">
                <a:latin typeface="Calibri" panose="020F0502020204030204" pitchFamily="34" charset="0"/>
              </a:rPr>
              <a:t>. </a:t>
            </a:r>
            <a:r>
              <a:rPr lang="cs-CZ" sz="2000" i="1" dirty="0" smtClean="0">
                <a:latin typeface="Calibri" panose="020F0502020204030204" pitchFamily="34" charset="0"/>
              </a:rPr>
              <a:t>C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1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tvoří </a:t>
            </a:r>
            <a:r>
              <a:rPr lang="cs-CZ" sz="2000" dirty="0">
                <a:latin typeface="Calibri" panose="020F0502020204030204" pitchFamily="34" charset="0"/>
              </a:rPr>
              <a:t>pasivní RC </a:t>
            </a:r>
            <a:r>
              <a:rPr lang="cs-CZ" sz="2000" dirty="0" smtClean="0">
                <a:latin typeface="Calibri" panose="020F0502020204030204" pitchFamily="34" charset="0"/>
              </a:rPr>
              <a:t>filtr pro odstranění zbytku zvlnění usměrněného napětí.</a:t>
            </a: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602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4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36418" y="1332116"/>
            <a:ext cx="7071164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ZPĚTNOVAZEBNÍ STABILIZÁTORY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Tranzistorový </a:t>
            </a:r>
            <a:r>
              <a:rPr lang="cs-CZ" sz="2000" b="1" i="1" dirty="0" smtClean="0">
                <a:latin typeface="Calibri" panose="020F0502020204030204" pitchFamily="34" charset="0"/>
              </a:rPr>
              <a:t>stabilizátor  </a:t>
            </a:r>
            <a:r>
              <a:rPr lang="cs-CZ" sz="2000" dirty="0" smtClean="0">
                <a:latin typeface="Calibri" panose="020F0502020204030204" pitchFamily="34" charset="0"/>
              </a:rPr>
              <a:t>– funkce 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Zmenší-li se např.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, zmenší se i napětí na běžci potenciometru </a:t>
            </a:r>
            <a:r>
              <a:rPr lang="cs-CZ" sz="2000" i="1" dirty="0">
                <a:latin typeface="Calibri" panose="020F0502020204030204" pitchFamily="34" charset="0"/>
              </a:rPr>
              <a:t>P</a:t>
            </a:r>
            <a:r>
              <a:rPr lang="cs-CZ" sz="2000" dirty="0">
                <a:latin typeface="Calibri" panose="020F0502020204030204" pitchFamily="34" charset="0"/>
              </a:rPr>
              <a:t>, které je vedeno na bázi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r>
              <a:rPr lang="cs-CZ" sz="2000" b="1" i="1" dirty="0">
                <a:latin typeface="Calibri" panose="020F0502020204030204" pitchFamily="34" charset="0"/>
              </a:rPr>
              <a:t>Napětí na emitoru T</a:t>
            </a:r>
            <a:r>
              <a:rPr lang="cs-CZ" sz="2000" b="1" i="1" baseline="-25000" dirty="0">
                <a:latin typeface="Calibri" panose="020F0502020204030204" pitchFamily="34" charset="0"/>
              </a:rPr>
              <a:t>2</a:t>
            </a:r>
            <a:r>
              <a:rPr lang="cs-CZ" sz="2000" b="1" i="1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je </a:t>
            </a:r>
            <a:r>
              <a:rPr lang="cs-CZ" sz="2000" b="1" i="1" dirty="0">
                <a:latin typeface="Calibri" panose="020F0502020204030204" pitchFamily="34" charset="0"/>
              </a:rPr>
              <a:t>stálé</a:t>
            </a:r>
            <a:r>
              <a:rPr lang="cs-CZ" sz="2000" dirty="0">
                <a:latin typeface="Calibri" panose="020F0502020204030204" pitchFamily="34" charset="0"/>
              </a:rPr>
              <a:t>, tzn. že se zmenší napětí mezi bází a emitorem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2</a:t>
            </a:r>
            <a:r>
              <a:rPr lang="cs-CZ" sz="2000" dirty="0">
                <a:latin typeface="Calibri" panose="020F0502020204030204" pitchFamily="34" charset="0"/>
              </a:rPr>
              <a:t> se přivře, čímž se zvětší jeho vnitřní odpor a na jeho kolektoru bude větší napětí. To je přivedeno na bázi </a:t>
            </a:r>
            <a:r>
              <a:rPr lang="cs-CZ" sz="2000" i="1" dirty="0">
                <a:latin typeface="Calibri" panose="020F0502020204030204" pitchFamily="34" charset="0"/>
              </a:rPr>
              <a:t>T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dirty="0">
                <a:latin typeface="Calibri" panose="020F0502020204030204" pitchFamily="34" charset="0"/>
              </a:rPr>
              <a:t> a způsobí jeho větší otevření a tedy i menší úbytek napětí na něm. Napětí na výstupu se vrátí (zvýší) na původní hodnotu. Podobně pracuje obvod i při zvýšení </a:t>
            </a:r>
            <a:r>
              <a:rPr lang="cs-CZ" sz="2000" i="1" dirty="0">
                <a:latin typeface="Calibri" panose="020F0502020204030204" pitchFamily="34" charset="0"/>
              </a:rPr>
              <a:t>U</a:t>
            </a:r>
            <a:r>
              <a:rPr lang="cs-CZ" sz="2000" i="1" baseline="-25000" dirty="0">
                <a:latin typeface="Calibri" panose="020F0502020204030204" pitchFamily="34" charset="0"/>
              </a:rPr>
              <a:t>2 </a:t>
            </a:r>
            <a:r>
              <a:rPr lang="cs-CZ" sz="2000" dirty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i="1" dirty="0" err="1">
                <a:latin typeface="Calibri" panose="020F0502020204030204" pitchFamily="34" charset="0"/>
              </a:rPr>
              <a:t>R</a:t>
            </a:r>
            <a:r>
              <a:rPr lang="cs-CZ" sz="2000" i="1" baseline="-25000" dirty="0" err="1">
                <a:latin typeface="Calibri" panose="020F0502020204030204" pitchFamily="34" charset="0"/>
              </a:rPr>
              <a:t>i</a:t>
            </a:r>
            <a:r>
              <a:rPr lang="cs-CZ" sz="2000" dirty="0">
                <a:latin typeface="Calibri" panose="020F0502020204030204" pitchFamily="34" charset="0"/>
              </a:rPr>
              <a:t> .... setiny ohmu </a:t>
            </a:r>
            <a:r>
              <a:rPr lang="cs-CZ" sz="2000" dirty="0">
                <a:latin typeface="Calibri" panose="020F0502020204030204" pitchFamily="34" charset="0"/>
                <a:sym typeface="Symbol"/>
              </a:rPr>
              <a:t>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možnost odběru větších proudů</a:t>
            </a:r>
            <a:r>
              <a:rPr lang="cs-CZ" sz="2000" dirty="0">
                <a:latin typeface="Calibri" panose="020F0502020204030204" pitchFamily="34" charset="0"/>
              </a:rPr>
              <a:t> (dle typu použitého výkonového tranzistoru).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572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7570" y="1350223"/>
            <a:ext cx="7188860" cy="4797080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INTEGROVANÉ STABILIZÁTORY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V jediném integrovaném obvodu je sdružen </a:t>
            </a:r>
            <a:r>
              <a:rPr lang="cs-CZ" sz="2000" i="1" dirty="0">
                <a:latin typeface="Calibri" panose="020F0502020204030204" pitchFamily="34" charset="0"/>
              </a:rPr>
              <a:t>zdroj referenčního napětí, rozdílový zesilovač odchylky, regulační tranzistor</a:t>
            </a:r>
            <a:r>
              <a:rPr lang="cs-CZ" sz="2000" dirty="0">
                <a:latin typeface="Calibri" panose="020F0502020204030204" pitchFamily="34" charset="0"/>
              </a:rPr>
              <a:t>, event. i </a:t>
            </a:r>
            <a:r>
              <a:rPr lang="cs-CZ" sz="2000" i="1" dirty="0">
                <a:latin typeface="Calibri" panose="020F0502020204030204" pitchFamily="34" charset="0"/>
              </a:rPr>
              <a:t>pomocné obvody</a:t>
            </a:r>
            <a:r>
              <a:rPr lang="cs-CZ" sz="2000" dirty="0">
                <a:latin typeface="Calibri" panose="020F0502020204030204" pitchFamily="34" charset="0"/>
              </a:rPr>
              <a:t>, chránící </a:t>
            </a:r>
            <a:r>
              <a:rPr lang="cs-CZ" sz="2000" i="1" dirty="0">
                <a:latin typeface="Calibri" panose="020F0502020204030204" pitchFamily="34" charset="0"/>
              </a:rPr>
              <a:t>proti proudovému a tepelnému přetížení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Příkladem mohou být např.:</a:t>
            </a:r>
          </a:p>
          <a:p>
            <a:pPr marL="0" indent="0" algn="just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MAA 723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Stabilizované </a:t>
            </a:r>
            <a:r>
              <a:rPr lang="cs-CZ" sz="2000" dirty="0">
                <a:latin typeface="Calibri" panose="020F0502020204030204" pitchFamily="34" charset="0"/>
              </a:rPr>
              <a:t>napětí, může být v rozmezí </a:t>
            </a:r>
            <a:r>
              <a:rPr lang="cs-CZ" sz="2000" i="1" dirty="0">
                <a:latin typeface="Calibri" panose="020F0502020204030204" pitchFamily="34" charset="0"/>
              </a:rPr>
              <a:t>3 až 32 V</a:t>
            </a:r>
            <a:r>
              <a:rPr lang="cs-CZ" sz="2000" dirty="0">
                <a:latin typeface="Calibri" panose="020F0502020204030204" pitchFamily="34" charset="0"/>
              </a:rPr>
              <a:t>, podle způsobu a hodnoty připojených pasivních součástek.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Maximální </a:t>
            </a:r>
            <a:r>
              <a:rPr lang="cs-CZ" sz="2000" dirty="0">
                <a:latin typeface="Calibri" panose="020F0502020204030204" pitchFamily="34" charset="0"/>
              </a:rPr>
              <a:t>odebíraný proud je </a:t>
            </a:r>
            <a:r>
              <a:rPr lang="cs-CZ" sz="2000" i="1" dirty="0">
                <a:latin typeface="Calibri" panose="020F0502020204030204" pitchFamily="34" charset="0"/>
              </a:rPr>
              <a:t>300 mA</a:t>
            </a:r>
            <a:r>
              <a:rPr lang="cs-CZ" sz="2000" dirty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b="1" i="1" dirty="0" smtClean="0">
                <a:latin typeface="Calibri" panose="020F0502020204030204" pitchFamily="34" charset="0"/>
              </a:rPr>
              <a:t>MA </a:t>
            </a:r>
            <a:r>
              <a:rPr lang="cs-CZ" sz="2000" b="1" i="1" dirty="0">
                <a:latin typeface="Calibri" panose="020F0502020204030204" pitchFamily="34" charset="0"/>
              </a:rPr>
              <a:t>78</a:t>
            </a:r>
            <a:r>
              <a:rPr lang="cs-CZ" sz="2000" b="1" i="1" dirty="0" smtClean="0">
                <a:latin typeface="Calibri" panose="020F0502020204030204" pitchFamily="34" charset="0"/>
              </a:rPr>
              <a:t>..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Stabilizované </a:t>
            </a:r>
            <a:r>
              <a:rPr lang="cs-CZ" sz="2000" dirty="0">
                <a:latin typeface="Calibri" panose="020F0502020204030204" pitchFamily="34" charset="0"/>
              </a:rPr>
              <a:t>napětí je </a:t>
            </a:r>
            <a:r>
              <a:rPr lang="cs-CZ" sz="2000" i="1" dirty="0">
                <a:latin typeface="Calibri" panose="020F0502020204030204" pitchFamily="34" charset="0"/>
              </a:rPr>
              <a:t>5, 12, </a:t>
            </a:r>
            <a:r>
              <a:rPr lang="cs-CZ" sz="2000" i="1" dirty="0" smtClean="0">
                <a:latin typeface="Calibri" panose="020F0502020204030204" pitchFamily="34" charset="0"/>
              </a:rPr>
              <a:t>15 nebo </a:t>
            </a:r>
            <a:r>
              <a:rPr lang="cs-CZ" sz="2000" i="1" dirty="0">
                <a:latin typeface="Calibri" panose="020F0502020204030204" pitchFamily="34" charset="0"/>
              </a:rPr>
              <a:t>24 </a:t>
            </a:r>
            <a:r>
              <a:rPr lang="cs-CZ" sz="2000" i="1" dirty="0" smtClean="0">
                <a:latin typeface="Calibri" panose="020F0502020204030204" pitchFamily="34" charset="0"/>
              </a:rPr>
              <a:t>V</a:t>
            </a:r>
            <a:r>
              <a:rPr lang="cs-CZ" sz="2000" dirty="0" smtClean="0">
                <a:latin typeface="Calibri" panose="020F0502020204030204" pitchFamily="34" charset="0"/>
              </a:rPr>
              <a:t>, které je pevně </a:t>
            </a:r>
            <a:r>
              <a:rPr lang="cs-CZ" sz="2000" dirty="0">
                <a:latin typeface="Calibri" panose="020F0502020204030204" pitchFamily="34" charset="0"/>
              </a:rPr>
              <a:t>dané při výrobě (</a:t>
            </a:r>
            <a:r>
              <a:rPr lang="cs-CZ" sz="2000" b="1" dirty="0">
                <a:latin typeface="Calibri" panose="020F0502020204030204" pitchFamily="34" charset="0"/>
              </a:rPr>
              <a:t>.. </a:t>
            </a:r>
            <a:r>
              <a:rPr lang="cs-CZ" sz="2000" dirty="0">
                <a:latin typeface="Calibri" panose="020F0502020204030204" pitchFamily="34" charset="0"/>
              </a:rPr>
              <a:t>je velikost stabilizovaného napětí), </a:t>
            </a:r>
            <a:r>
              <a:rPr lang="cs-CZ" sz="2000" dirty="0" smtClean="0">
                <a:latin typeface="Calibri" panose="020F0502020204030204" pitchFamily="34" charset="0"/>
              </a:rPr>
              <a:t>Pokud </a:t>
            </a:r>
            <a:r>
              <a:rPr lang="cs-CZ" sz="2000" dirty="0">
                <a:latin typeface="Calibri" panose="020F0502020204030204" pitchFamily="34" charset="0"/>
              </a:rPr>
              <a:t>je požadován větší proud, vkládá se mezi </a:t>
            </a:r>
            <a:r>
              <a:rPr lang="cs-CZ" sz="2000" i="1" dirty="0">
                <a:latin typeface="Calibri" panose="020F0502020204030204" pitchFamily="34" charset="0"/>
              </a:rPr>
              <a:t>IO</a:t>
            </a:r>
            <a:r>
              <a:rPr lang="cs-CZ" sz="2000" dirty="0">
                <a:latin typeface="Calibri" panose="020F0502020204030204" pitchFamily="34" charset="0"/>
              </a:rPr>
              <a:t> a výstup zdroje výkonový tranzistor</a:t>
            </a:r>
            <a:r>
              <a:rPr lang="cs-CZ" sz="2000" dirty="0" smtClean="0">
                <a:latin typeface="Calibri" panose="020F050202020403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Maximální </a:t>
            </a:r>
            <a:r>
              <a:rPr lang="cs-CZ" sz="2000" dirty="0">
                <a:latin typeface="Calibri" panose="020F0502020204030204" pitchFamily="34" charset="0"/>
              </a:rPr>
              <a:t>odebíraný proud je </a:t>
            </a:r>
            <a:r>
              <a:rPr lang="cs-CZ" sz="2000" i="1" dirty="0">
                <a:latin typeface="Calibri" panose="020F0502020204030204" pitchFamily="34" charset="0"/>
              </a:rPr>
              <a:t>1 A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12" y="606581"/>
            <a:ext cx="705717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Stabilizátory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8677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13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37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5270" y="1439500"/>
            <a:ext cx="6320176" cy="4535784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K čemu a proč se používají stabilizátory napětí?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Co to je činitel stabilizace a jaká by měla být jeho velikost?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Parametrické stabilizátory – princip jejich činnosti, kdy se používají, jaké musí být splněny podmínky pro jejich správnou činnost?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>
                <a:latin typeface="Calibri" panose="020F0502020204030204" pitchFamily="34" charset="0"/>
              </a:rPr>
              <a:t>Zpětnovazební stabilizátory – princip jejich činnosti, kdy se používají, jaké musí být splněny podmínky pro jejich správnou činnost</a:t>
            </a:r>
            <a:r>
              <a:rPr lang="cs-CZ" sz="2200" i="1" dirty="0" smtClean="0">
                <a:latin typeface="Calibri" panose="020F0502020204030204" pitchFamily="34" charset="0"/>
              </a:rPr>
              <a:t>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200" i="1" dirty="0" smtClean="0">
                <a:latin typeface="Calibri" panose="020F0502020204030204" pitchFamily="34" charset="0"/>
              </a:rPr>
              <a:t>Popiš funkci zpětnovazebního tranzistorového stabilizátoru!</a:t>
            </a:r>
            <a:endParaRPr lang="cs-CZ" sz="2200" i="1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16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810605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204044" y="2547750"/>
            <a:ext cx="6735911" cy="31854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400" b="1" dirty="0">
                <a:latin typeface="Calibri" panose="020F0502020204030204" pitchFamily="34" charset="0"/>
              </a:rPr>
              <a:t>Text </a:t>
            </a:r>
            <a:r>
              <a:rPr lang="cs-CZ" altLang="cs-CZ" sz="24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400" b="1" dirty="0" smtClean="0">
                <a:latin typeface="Calibri" panose="020F0502020204030204" pitchFamily="34" charset="0"/>
              </a:rPr>
              <a:t>Obrázky z knih</a:t>
            </a:r>
            <a:r>
              <a:rPr lang="cs-CZ" altLang="cs-CZ" sz="2400" dirty="0" smtClean="0">
                <a:latin typeface="Calibri" panose="020F0502020204030204" pitchFamily="34" charset="0"/>
              </a:rPr>
              <a:t>: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KESL, Jan. </a:t>
            </a:r>
            <a:r>
              <a:rPr lang="cs-CZ" sz="2200" i="1" dirty="0">
                <a:latin typeface="Calibri" panose="020F0502020204030204" pitchFamily="34" charset="0"/>
              </a:rPr>
              <a:t>Elektronika I</a:t>
            </a:r>
            <a:r>
              <a:rPr lang="cs-CZ" sz="2200" dirty="0">
                <a:latin typeface="Calibri" panose="020F0502020204030204" pitchFamily="34" charset="0"/>
              </a:rPr>
              <a:t>. Praha: BEN, </a:t>
            </a:r>
            <a:r>
              <a:rPr lang="cs-CZ" sz="2200" dirty="0" smtClean="0">
                <a:latin typeface="Calibri" panose="020F0502020204030204" pitchFamily="34" charset="0"/>
              </a:rPr>
              <a:t>2004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r>
              <a:rPr lang="cs-CZ" sz="2200" dirty="0">
                <a:latin typeface="Calibri" panose="020F0502020204030204" pitchFamily="34" charset="0"/>
              </a:rPr>
              <a:t>ING. UHLÍŘ, CSC, Jan; DOC. ING. KŘEČAN, Zdeněk. </a:t>
            </a:r>
            <a:r>
              <a:rPr lang="cs-CZ" sz="2200" i="1" dirty="0">
                <a:latin typeface="Calibri" panose="020F0502020204030204" pitchFamily="34" charset="0"/>
              </a:rPr>
              <a:t>Elektronika pro 2. a 3. ročník SOU</a:t>
            </a:r>
            <a:r>
              <a:rPr lang="cs-CZ" sz="2200" dirty="0">
                <a:latin typeface="Calibri" panose="020F0502020204030204" pitchFamily="34" charset="0"/>
              </a:rPr>
              <a:t>. Praha: SNTL, 1985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  <a:defRPr/>
            </a:pPr>
            <a:endParaRPr lang="cs-CZ" sz="20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081050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12446</TotalTime>
  <Words>1016</Words>
  <Application>Microsoft Office PowerPoint</Application>
  <PresentationFormat>Předvádění na obrazovce (4:3)</PresentationFormat>
  <Paragraphs>134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Stabilizátory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464</cp:revision>
  <dcterms:created xsi:type="dcterms:W3CDTF">2006-12-09T22:12:50Z</dcterms:created>
  <dcterms:modified xsi:type="dcterms:W3CDTF">2014-03-27T17:17:47Z</dcterms:modified>
</cp:coreProperties>
</file>