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7" r:id="rId2"/>
    <p:sldId id="268" r:id="rId3"/>
    <p:sldId id="355" r:id="rId4"/>
    <p:sldId id="367" r:id="rId5"/>
    <p:sldId id="377" r:id="rId6"/>
    <p:sldId id="368" r:id="rId7"/>
    <p:sldId id="369" r:id="rId8"/>
    <p:sldId id="370" r:id="rId9"/>
    <p:sldId id="371" r:id="rId10"/>
    <p:sldId id="372" r:id="rId11"/>
    <p:sldId id="373" r:id="rId12"/>
    <p:sldId id="374" r:id="rId13"/>
    <p:sldId id="375" r:id="rId14"/>
    <p:sldId id="376" r:id="rId15"/>
    <p:sldId id="274" r:id="rId16"/>
    <p:sldId id="366" r:id="rId1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15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17366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237186"/>
              </p:ext>
            </p:extLst>
          </p:nvPr>
        </p:nvGraphicFramePr>
        <p:xfrm>
          <a:off x="750888" y="2060575"/>
          <a:ext cx="7614514" cy="38514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Výkonové (koncové) zesilovače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Výkonový zesilovač, koncový stupeň, jednočinný zesilovač,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dvoučinný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zesilovač, zkreslení, účinnost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elektro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59971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800" b="1" dirty="0" smtClean="0">
                <a:latin typeface="+mj-lt"/>
              </a:rPr>
              <a:t>Výkonové </a:t>
            </a:r>
            <a:r>
              <a:rPr lang="cs-CZ" sz="2800" b="1" dirty="0" smtClean="0">
                <a:latin typeface="+mj-lt"/>
              </a:rPr>
              <a:t>- </a:t>
            </a:r>
            <a:r>
              <a:rPr lang="cs-CZ" sz="2800" b="1" dirty="0" smtClean="0">
                <a:latin typeface="+mj-lt"/>
              </a:rPr>
              <a:t>koncové </a:t>
            </a:r>
            <a:r>
              <a:rPr lang="cs-CZ" sz="2800" b="1" dirty="0" smtClean="0">
                <a:latin typeface="+mj-lt"/>
              </a:rPr>
              <a:t>zesilovače</a:t>
            </a:r>
            <a:endParaRPr lang="cs-CZ" altLang="cs-CZ" sz="28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VY_32_INOVACE_36_732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220647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Výkonové </a:t>
            </a:r>
            <a:r>
              <a:rPr lang="cs-CZ" altLang="cs-CZ" sz="60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(</a:t>
            </a: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koncové)</a:t>
            </a:r>
          </a:p>
          <a:p>
            <a:pPr eaLnBrk="1" hangingPunct="1">
              <a:defRPr/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zesilovače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714" y="1730469"/>
            <a:ext cx="6810572" cy="288679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Jejich úkolem je dodat do zátěže maximální výkon při co možná nejmenším zkreslení.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Zátěží </a:t>
            </a:r>
            <a:r>
              <a:rPr lang="cs-CZ" sz="2400" dirty="0">
                <a:latin typeface="Calibri" panose="020F0502020204030204" pitchFamily="34" charset="0"/>
              </a:rPr>
              <a:t>bývá nejčastěji reproduktor s malou impedancí nebo vedení s impedancí několik set Ω (tzv. linkové zesilovače).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Poslední zesilovací stupně, přes které teče proud do připojené zátěže, se nazývají </a:t>
            </a:r>
            <a:r>
              <a:rPr lang="cs-CZ" sz="2400" b="1" i="1" dirty="0">
                <a:latin typeface="Calibri" panose="020F0502020204030204" pitchFamily="34" charset="0"/>
              </a:rPr>
              <a:t>koncové stupně</a:t>
            </a:r>
            <a:r>
              <a:rPr lang="cs-CZ" sz="2400" dirty="0"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32003" y="1594668"/>
            <a:ext cx="6079993" cy="460695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>
                <a:latin typeface="Calibri" panose="020F0502020204030204" pitchFamily="34" charset="0"/>
              </a:rPr>
              <a:t>1. Jednočinné koncové stupně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Výkonový tranzistor je v </a:t>
            </a:r>
            <a:r>
              <a:rPr lang="cs-CZ" sz="2200" dirty="0">
                <a:latin typeface="Calibri" panose="020F0502020204030204" pitchFamily="34" charset="0"/>
              </a:rPr>
              <a:t>zapojení SE, </a:t>
            </a:r>
            <a:r>
              <a:rPr lang="cs-CZ" sz="2200" dirty="0" smtClean="0">
                <a:latin typeface="Calibri" panose="020F0502020204030204" pitchFamily="34" charset="0"/>
              </a:rPr>
              <a:t>pracovní bod zesilovače je nastaven tak, že pracuje ve třídě </a:t>
            </a:r>
            <a:r>
              <a:rPr lang="cs-CZ" sz="2200" dirty="0">
                <a:latin typeface="Calibri" panose="020F0502020204030204" pitchFamily="34" charset="0"/>
              </a:rPr>
              <a:t>A.</a:t>
            </a: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proti </a:t>
            </a:r>
            <a:r>
              <a:rPr lang="cs-CZ" sz="2200" dirty="0">
                <a:latin typeface="Calibri" panose="020F0502020204030204" pitchFamily="34" charset="0"/>
              </a:rPr>
              <a:t>běžnému zapojení je </a:t>
            </a:r>
            <a:r>
              <a:rPr lang="cs-CZ" sz="2200" dirty="0" smtClean="0">
                <a:latin typeface="Calibri" panose="020F0502020204030204" pitchFamily="34" charset="0"/>
              </a:rPr>
              <a:t>místo rezistoru </a:t>
            </a:r>
            <a:r>
              <a:rPr lang="cs-CZ" sz="2200" i="1" dirty="0">
                <a:latin typeface="Calibri" panose="020F0502020204030204" pitchFamily="34" charset="0"/>
              </a:rPr>
              <a:t>R</a:t>
            </a:r>
            <a:r>
              <a:rPr lang="cs-CZ" sz="2200" i="1" baseline="-25000" dirty="0">
                <a:latin typeface="Calibri" panose="020F0502020204030204" pitchFamily="34" charset="0"/>
              </a:rPr>
              <a:t>C</a:t>
            </a:r>
            <a:r>
              <a:rPr lang="cs-CZ" sz="2200" dirty="0">
                <a:latin typeface="Calibri" panose="020F0502020204030204" pitchFamily="34" charset="0"/>
              </a:rPr>
              <a:t> zapojen tzv. </a:t>
            </a:r>
            <a:r>
              <a:rPr lang="cs-CZ" sz="2200" b="1" i="1" dirty="0">
                <a:latin typeface="Calibri" panose="020F0502020204030204" pitchFamily="34" charset="0"/>
              </a:rPr>
              <a:t>výstupní transformátor</a:t>
            </a:r>
            <a:r>
              <a:rPr lang="cs-CZ" sz="2200" dirty="0">
                <a:latin typeface="Calibri" panose="020F0502020204030204" pitchFamily="34" charset="0"/>
              </a:rPr>
              <a:t>, který slouží k impedančnímu </a:t>
            </a:r>
            <a:r>
              <a:rPr lang="cs-CZ" sz="2200" dirty="0" smtClean="0">
                <a:latin typeface="Calibri" panose="020F0502020204030204" pitchFamily="34" charset="0"/>
              </a:rPr>
              <a:t>přizpůsobení – transformuje (přeměňuje) </a:t>
            </a:r>
            <a:r>
              <a:rPr lang="cs-CZ" sz="2200" dirty="0">
                <a:latin typeface="Calibri" panose="020F0502020204030204" pitchFamily="34" charset="0"/>
              </a:rPr>
              <a:t>malou impedanci reproduktoru na vhodnou hodnotu – řádově stovky </a:t>
            </a:r>
            <a:r>
              <a:rPr lang="cs-CZ" sz="2200" dirty="0" smtClean="0">
                <a:latin typeface="Calibri" panose="020F0502020204030204" pitchFamily="34" charset="0"/>
                <a:sym typeface="Symbol"/>
              </a:rPr>
              <a:t></a:t>
            </a:r>
            <a:endParaRPr lang="cs-CZ" sz="2200" dirty="0">
              <a:latin typeface="Calibri" panose="020F0502020204030204" pitchFamily="34" charset="0"/>
              <a:sym typeface="Symbol"/>
            </a:endParaRP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rezistory </a:t>
            </a:r>
            <a:r>
              <a:rPr lang="cs-CZ" sz="2200" i="1" dirty="0">
                <a:latin typeface="Calibri" panose="020F0502020204030204" pitchFamily="34" charset="0"/>
              </a:rPr>
              <a:t>R</a:t>
            </a:r>
            <a:r>
              <a:rPr lang="cs-CZ" sz="2200" i="1" baseline="-25000" dirty="0">
                <a:latin typeface="Calibri" panose="020F0502020204030204" pitchFamily="34" charset="0"/>
              </a:rPr>
              <a:t>1</a:t>
            </a:r>
            <a:r>
              <a:rPr lang="cs-CZ" sz="2200" dirty="0">
                <a:latin typeface="Calibri" panose="020F0502020204030204" pitchFamily="34" charset="0"/>
              </a:rPr>
              <a:t> a </a:t>
            </a:r>
            <a:r>
              <a:rPr lang="cs-CZ" sz="2200" i="1" dirty="0">
                <a:latin typeface="Calibri" panose="020F0502020204030204" pitchFamily="34" charset="0"/>
              </a:rPr>
              <a:t>R</a:t>
            </a:r>
            <a:r>
              <a:rPr lang="cs-CZ" sz="2200" i="1" baseline="-25000" dirty="0">
                <a:latin typeface="Calibri" panose="020F0502020204030204" pitchFamily="34" charset="0"/>
              </a:rPr>
              <a:t>2</a:t>
            </a:r>
            <a:r>
              <a:rPr lang="cs-CZ" sz="2200" dirty="0">
                <a:latin typeface="Calibri" panose="020F0502020204030204" pitchFamily="34" charset="0"/>
              </a:rPr>
              <a:t> tvoří dělič napětí pro nastavení pracovního </a:t>
            </a:r>
            <a:r>
              <a:rPr lang="cs-CZ" sz="2200" dirty="0" smtClean="0">
                <a:latin typeface="Calibri" panose="020F0502020204030204" pitchFamily="34" charset="0"/>
              </a:rPr>
              <a:t>bodu</a:t>
            </a: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kondenzátor </a:t>
            </a:r>
            <a:r>
              <a:rPr lang="cs-CZ" sz="2200" i="1" dirty="0">
                <a:latin typeface="Calibri" panose="020F0502020204030204" pitchFamily="34" charset="0"/>
              </a:rPr>
              <a:t>C</a:t>
            </a:r>
            <a:r>
              <a:rPr lang="cs-CZ" sz="2200" dirty="0">
                <a:latin typeface="Calibri" panose="020F0502020204030204" pitchFamily="34" charset="0"/>
              </a:rPr>
              <a:t> odděluje střídavý signál od stejnosměrného napájecího </a:t>
            </a:r>
            <a:r>
              <a:rPr lang="cs-CZ" sz="2200" dirty="0" smtClean="0">
                <a:latin typeface="Calibri" panose="020F0502020204030204" pitchFamily="34" charset="0"/>
              </a:rPr>
              <a:t>napětí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415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1709" y="1286849"/>
            <a:ext cx="7180581" cy="483329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1. Jednočinné koncové stupně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mají malé </a:t>
            </a:r>
            <a:r>
              <a:rPr lang="cs-CZ" sz="2200" dirty="0">
                <a:latin typeface="Calibri" panose="020F0502020204030204" pitchFamily="34" charset="0"/>
              </a:rPr>
              <a:t>zkreslení</a:t>
            </a:r>
          </a:p>
          <a:p>
            <a:pPr algn="just"/>
            <a:r>
              <a:rPr lang="cs-CZ" sz="2200" dirty="0">
                <a:latin typeface="Calibri" panose="020F0502020204030204" pitchFamily="34" charset="0"/>
              </a:rPr>
              <a:t>malá energetická účinnost (cca 20 </a:t>
            </a:r>
            <a:r>
              <a:rPr lang="cs-CZ" sz="2200" dirty="0" smtClean="0">
                <a:latin typeface="Calibri" panose="020F0502020204030204" pitchFamily="34" charset="0"/>
              </a:rPr>
              <a:t>%) – proud prochází tranzistorem </a:t>
            </a:r>
            <a:r>
              <a:rPr lang="cs-CZ" sz="2200" dirty="0">
                <a:latin typeface="Calibri" panose="020F0502020204030204" pitchFamily="34" charset="0"/>
              </a:rPr>
              <a:t>i při nevybuzení</a:t>
            </a:r>
          </a:p>
          <a:p>
            <a:pPr marL="0" indent="0" algn="just">
              <a:buNone/>
            </a:pPr>
            <a:endParaRPr lang="cs-CZ" sz="2200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i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i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200" dirty="0">
                <a:latin typeface="Calibri" panose="020F0502020204030204" pitchFamily="34" charset="0"/>
              </a:rPr>
              <a:t>: 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pro </a:t>
            </a:r>
            <a:r>
              <a:rPr lang="cs-CZ" sz="2200" dirty="0">
                <a:latin typeface="Calibri" panose="020F0502020204030204" pitchFamily="34" charset="0"/>
              </a:rPr>
              <a:t>výkony jednotek až desítek </a:t>
            </a:r>
            <a:r>
              <a:rPr lang="cs-CZ" sz="2200" dirty="0" smtClean="0">
                <a:latin typeface="Calibri" panose="020F0502020204030204" pitchFamily="34" charset="0"/>
              </a:rPr>
              <a:t>wattů</a:t>
            </a: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v </a:t>
            </a:r>
            <a:r>
              <a:rPr lang="cs-CZ" sz="2200" dirty="0" err="1" smtClean="0">
                <a:latin typeface="Calibri" panose="020F0502020204030204" pitchFamily="34" charset="0"/>
              </a:rPr>
              <a:t>HighEnd</a:t>
            </a:r>
            <a:r>
              <a:rPr lang="cs-CZ" sz="2200" dirty="0" smtClean="0">
                <a:latin typeface="Calibri" panose="020F0502020204030204" pitchFamily="34" charset="0"/>
              </a:rPr>
              <a:t> zesilovačích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921" y="2851039"/>
            <a:ext cx="2572158" cy="243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52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4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1709" y="1286849"/>
            <a:ext cx="7220731" cy="4833293"/>
          </a:xfrm>
        </p:spPr>
        <p:txBody>
          <a:bodyPr/>
          <a:lstStyle/>
          <a:p>
            <a:pPr marL="457200" indent="-457200" algn="just">
              <a:buAutoNum type="arabicPeriod"/>
            </a:pPr>
            <a:r>
              <a:rPr lang="cs-CZ" sz="2200" b="1" i="1" cap="all" dirty="0" smtClean="0">
                <a:latin typeface="Calibri" panose="020F0502020204030204" pitchFamily="34" charset="0"/>
              </a:rPr>
              <a:t>Jednočinné koncové stupně</a:t>
            </a: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Funkce</a:t>
            </a:r>
            <a:r>
              <a:rPr lang="cs-CZ" sz="2000" i="1" dirty="0" smtClean="0">
                <a:latin typeface="Calibri" panose="020F0502020204030204" pitchFamily="34" charset="0"/>
              </a:rPr>
              <a:t>: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Pracovní bod je nastaven tak, že tranzistorem a tedy i primárním vinutím výstupního transformátoru protéká proud i při nevybuzení zesilovače, tj., když na vstup není přivedeno žádné napětí. Proud protéká jedním směrem a nemění se a proto se v sekundárním vinutí neindukuje žádné napětí.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 přivedení střídavého zesilovaného signálu se při kladné půlvlně tento klidový proud zvětšuje a při záporné zmenšuje. Ve stejném rytmu se mění i magnetický tok a v sekundárním vinutí se indukuje napětí a reproduktorem protéká střídavý proud, jehož působením se pohybuje jeho membrána.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60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89" y="1295902"/>
            <a:ext cx="7365586" cy="518637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Používají se nejčastěji – mají daleko větší účinnost než zesilovače jednočinné.</a:t>
            </a: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používají se v nich dva </a:t>
            </a:r>
            <a:r>
              <a:rPr lang="cs-CZ" sz="2000" dirty="0">
                <a:latin typeface="Calibri" panose="020F0502020204030204" pitchFamily="34" charset="0"/>
              </a:rPr>
              <a:t>tranzistory (zesilovače) pracující </a:t>
            </a:r>
            <a:r>
              <a:rPr lang="cs-CZ" sz="2000" dirty="0" smtClean="0">
                <a:latin typeface="Calibri" panose="020F0502020204030204" pitchFamily="34" charset="0"/>
              </a:rPr>
              <a:t>ve </a:t>
            </a:r>
            <a:r>
              <a:rPr lang="cs-CZ" sz="2000" dirty="0">
                <a:latin typeface="Calibri" panose="020F0502020204030204" pitchFamily="34" charset="0"/>
              </a:rPr>
              <a:t>třídě </a:t>
            </a:r>
            <a:r>
              <a:rPr lang="cs-CZ" sz="2000" dirty="0" smtClean="0">
                <a:latin typeface="Calibri" panose="020F0502020204030204" pitchFamily="34" charset="0"/>
              </a:rPr>
              <a:t>AB</a:t>
            </a:r>
            <a:endParaRPr lang="cs-CZ" sz="2000" dirty="0">
              <a:latin typeface="Calibri" panose="020F0502020204030204" pitchFamily="34" charset="0"/>
            </a:endParaRP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každý zesiluje jednu půlvlnu zesilovaného </a:t>
            </a:r>
            <a:r>
              <a:rPr lang="cs-CZ" sz="2000" dirty="0" smtClean="0">
                <a:latin typeface="Calibri" panose="020F0502020204030204" pitchFamily="34" charset="0"/>
              </a:rPr>
              <a:t>signálu</a:t>
            </a:r>
            <a:endParaRPr lang="cs-CZ" sz="2000" dirty="0">
              <a:latin typeface="Calibri" panose="020F0502020204030204" pitchFamily="34" charset="0"/>
            </a:endParaRP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oba tranzistory musí být buzeny signálem, vzájemně fázově posunutým o 180°. Toho se dosahuje:</a:t>
            </a:r>
          </a:p>
          <a:p>
            <a:pPr lvl="1" algn="just"/>
            <a:r>
              <a:rPr lang="cs-CZ" sz="2000" dirty="0">
                <a:latin typeface="Calibri" panose="020F0502020204030204" pitchFamily="34" charset="0"/>
              </a:rPr>
              <a:t>pomocí vstupního transformátoru se symetrickým sekundárním vinutím </a:t>
            </a:r>
          </a:p>
          <a:p>
            <a:pPr lvl="1" algn="just"/>
            <a:r>
              <a:rPr lang="cs-CZ" sz="2000" dirty="0">
                <a:latin typeface="Calibri" panose="020F0502020204030204" pitchFamily="34" charset="0"/>
              </a:rPr>
              <a:t>pomocí invertoru (tranzistor v zapojení SE)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jejich výstupní výkony se </a:t>
            </a:r>
            <a:r>
              <a:rPr lang="cs-CZ" sz="2000" dirty="0" smtClean="0">
                <a:latin typeface="Calibri" panose="020F0502020204030204" pitchFamily="34" charset="0"/>
              </a:rPr>
              <a:t>sčítají</a:t>
            </a:r>
          </a:p>
          <a:p>
            <a:pPr lvl="1" algn="just"/>
            <a:r>
              <a:rPr lang="cs-CZ" sz="2000" dirty="0" smtClean="0">
                <a:latin typeface="Calibri" panose="020F0502020204030204" pitchFamily="34" charset="0"/>
              </a:rPr>
              <a:t>na </a:t>
            </a:r>
            <a:r>
              <a:rPr lang="cs-CZ" sz="2000" dirty="0">
                <a:latin typeface="Calibri" panose="020F0502020204030204" pitchFamily="34" charset="0"/>
              </a:rPr>
              <a:t>výstupním transformátoru se symetrickým primárním </a:t>
            </a:r>
            <a:r>
              <a:rPr lang="cs-CZ" sz="2000" dirty="0" smtClean="0">
                <a:latin typeface="Calibri" panose="020F0502020204030204" pitchFamily="34" charset="0"/>
              </a:rPr>
              <a:t>vinutím</a:t>
            </a:r>
          </a:p>
          <a:p>
            <a:pPr lvl="1" algn="just"/>
            <a:r>
              <a:rPr lang="cs-CZ" sz="2000" dirty="0" smtClean="0">
                <a:latin typeface="Calibri" panose="020F0502020204030204" pitchFamily="34" charset="0"/>
              </a:rPr>
              <a:t> nebo </a:t>
            </a:r>
            <a:r>
              <a:rPr lang="cs-CZ" sz="2000" dirty="0">
                <a:latin typeface="Calibri" panose="020F0502020204030204" pitchFamily="34" charset="0"/>
              </a:rPr>
              <a:t>přímo na zátěži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995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66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77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89" y="1295902"/>
            <a:ext cx="7365586" cy="518637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a) se vstupním </a:t>
            </a:r>
            <a:r>
              <a:rPr lang="cs-CZ" sz="2000" b="1" i="1" dirty="0">
                <a:latin typeface="Calibri" panose="020F0502020204030204" pitchFamily="34" charset="0"/>
              </a:rPr>
              <a:t>a výstupním </a:t>
            </a:r>
            <a:r>
              <a:rPr lang="cs-CZ" sz="2000" b="1" i="1" dirty="0" smtClean="0">
                <a:latin typeface="Calibri" panose="020F0502020204030204" pitchFamily="34" charset="0"/>
              </a:rPr>
              <a:t>transformátorem</a:t>
            </a: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1652" y="2359023"/>
            <a:ext cx="4700696" cy="338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7938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7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0445" y="1241581"/>
            <a:ext cx="7123109" cy="5032470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a) se </a:t>
            </a:r>
            <a:r>
              <a:rPr lang="cs-CZ" sz="2000" b="1" i="1" dirty="0">
                <a:latin typeface="Calibri" panose="020F0502020204030204" pitchFamily="34" charset="0"/>
              </a:rPr>
              <a:t>vstupním a výstupním transformátorem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Při kladných půlvlnách zesilovaného signálu se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otvírá a protéká jím proud, který zároveň protéká i primárním vinutím výstupního transformátoru. Na bázi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je v této době záporné napětí a je proto uzavřen. Při záporné půlvlně vstupního signálu je uzavřen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a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propouští proud, který však prochází </a:t>
            </a:r>
            <a:r>
              <a:rPr lang="cs-CZ" sz="2000" dirty="0" smtClean="0">
                <a:latin typeface="Calibri" panose="020F0502020204030204" pitchFamily="34" charset="0"/>
              </a:rPr>
              <a:t>primárním </a:t>
            </a:r>
            <a:r>
              <a:rPr lang="cs-CZ" sz="2000" dirty="0">
                <a:latin typeface="Calibri" panose="020F0502020204030204" pitchFamily="34" charset="0"/>
              </a:rPr>
              <a:t>vinutím transformátoru opačným směrem.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výstupní </a:t>
            </a:r>
            <a:r>
              <a:rPr lang="cs-CZ" sz="2000" dirty="0">
                <a:latin typeface="Calibri" panose="020F0502020204030204" pitchFamily="34" charset="0"/>
              </a:rPr>
              <a:t>transformátor slouží ke sloučení proudů obou tranzistorů a k </a:t>
            </a:r>
            <a:r>
              <a:rPr lang="cs-CZ" sz="2000" dirty="0" err="1" smtClean="0">
                <a:latin typeface="Calibri" panose="020F0502020204030204" pitchFamily="34" charset="0"/>
              </a:rPr>
              <a:t>imped</a:t>
            </a:r>
            <a:r>
              <a:rPr lang="cs-CZ" sz="2000" dirty="0" smtClean="0">
                <a:latin typeface="Calibri" panose="020F0502020204030204" pitchFamily="34" charset="0"/>
              </a:rPr>
              <a:t>. přizpůsobení </a:t>
            </a:r>
            <a:r>
              <a:rPr lang="cs-CZ" sz="2000" dirty="0">
                <a:latin typeface="Calibri" panose="020F0502020204030204" pitchFamily="34" charset="0"/>
              </a:rPr>
              <a:t>(</a:t>
            </a:r>
            <a:r>
              <a:rPr lang="cs-CZ" sz="2000" dirty="0" smtClean="0">
                <a:latin typeface="Calibri" panose="020F0502020204030204" pitchFamily="34" charset="0"/>
              </a:rPr>
              <a:t>zapojení SE má výstupní impedanci řádově </a:t>
            </a:r>
            <a:r>
              <a:rPr lang="cs-CZ" sz="2000" dirty="0">
                <a:latin typeface="Calibri" panose="020F0502020204030204" pitchFamily="34" charset="0"/>
              </a:rPr>
              <a:t>k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000" dirty="0">
                <a:latin typeface="Calibri" panose="020F0502020204030204" pitchFamily="34" charset="0"/>
              </a:rPr>
              <a:t>, impedance </a:t>
            </a:r>
            <a:r>
              <a:rPr lang="cs-CZ" sz="2000" dirty="0" smtClean="0">
                <a:latin typeface="Calibri" panose="020F0502020204030204" pitchFamily="34" charset="0"/>
              </a:rPr>
              <a:t>reproduktoru je </a:t>
            </a:r>
            <a:r>
              <a:rPr lang="cs-CZ" sz="2000" dirty="0">
                <a:latin typeface="Calibri" panose="020F0502020204030204" pitchFamily="34" charset="0"/>
              </a:rPr>
              <a:t>řádově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000" dirty="0" smtClean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rezistor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a teplotně závislý rezistor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2 </a:t>
            </a:r>
            <a:r>
              <a:rPr lang="cs-CZ" sz="2000" dirty="0">
                <a:latin typeface="Calibri" panose="020F0502020204030204" pitchFamily="34" charset="0"/>
              </a:rPr>
              <a:t>tvoří dělič napětí pro nastavení pracovního </a:t>
            </a:r>
            <a:r>
              <a:rPr lang="cs-CZ" sz="2000" dirty="0" smtClean="0">
                <a:latin typeface="Calibri" panose="020F0502020204030204" pitchFamily="34" charset="0"/>
              </a:rPr>
              <a:t>bodu</a:t>
            </a: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vstupní </a:t>
            </a:r>
            <a:r>
              <a:rPr lang="cs-CZ" sz="2000" dirty="0">
                <a:latin typeface="Calibri" panose="020F0502020204030204" pitchFamily="34" charset="0"/>
              </a:rPr>
              <a:t>transformátor se symetrickým sekundárním vinutím slouží k získání dvou stejných napětí opačné </a:t>
            </a:r>
            <a:r>
              <a:rPr lang="cs-CZ" sz="2000" dirty="0" smtClean="0">
                <a:latin typeface="Calibri" panose="020F0502020204030204" pitchFamily="34" charset="0"/>
              </a:rPr>
              <a:t>polarity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002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89" y="1295902"/>
            <a:ext cx="7365586" cy="518637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b) bez výstupního transformátoru</a:t>
            </a: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 descr="Dvojčinný koncový stupeň bez vý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422" y="2288027"/>
            <a:ext cx="3659155" cy="3753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715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8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3529" y="1223474"/>
            <a:ext cx="7365586" cy="531312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b) bez výstupního transformátoru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U tohoto zapojení odpadá potřeba výstupního transformátoru.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T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pracují v zapojení SC (malá výstupní impedance) a proto může být na výstup zapojen reproduktor přímo (</a:t>
            </a:r>
            <a:r>
              <a:rPr lang="cs-CZ" sz="2000" dirty="0" smtClean="0">
                <a:latin typeface="Calibri" panose="020F0502020204030204" pitchFamily="34" charset="0"/>
              </a:rPr>
              <a:t>rezistory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 mají hodnotu desetiny ohmu). Kondenzátor C působí jako zdroj napájecího napětí pro tranzistor </a:t>
            </a:r>
            <a:r>
              <a:rPr lang="cs-CZ" sz="2000" i="1" dirty="0" smtClean="0">
                <a:latin typeface="Calibri" panose="020F0502020204030204" pitchFamily="34" charset="0"/>
              </a:rPr>
              <a:t>T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2000" dirty="0" smtClean="0">
                <a:latin typeface="Calibri" panose="020F0502020204030204" pitchFamily="34" charset="0"/>
              </a:rPr>
              <a:t> . V </a:t>
            </a:r>
            <a:r>
              <a:rPr lang="cs-CZ" sz="2000" dirty="0">
                <a:latin typeface="Calibri" panose="020F0502020204030204" pitchFamily="34" charset="0"/>
              </a:rPr>
              <a:t>době, kdy zesiluje, je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uzavřen a napájecí napětí </a:t>
            </a:r>
            <a:r>
              <a:rPr lang="cs-CZ" sz="2000" i="1" dirty="0">
                <a:latin typeface="Calibri" panose="020F0502020204030204" pitchFamily="34" charset="0"/>
              </a:rPr>
              <a:t>+U</a:t>
            </a:r>
            <a:r>
              <a:rPr lang="cs-CZ" sz="2000" i="1" baseline="-25000" dirty="0">
                <a:latin typeface="Calibri" panose="020F0502020204030204" pitchFamily="34" charset="0"/>
              </a:rPr>
              <a:t>0</a:t>
            </a:r>
            <a:r>
              <a:rPr lang="cs-CZ" sz="2000" dirty="0">
                <a:latin typeface="Calibri" panose="020F0502020204030204" pitchFamily="34" charset="0"/>
              </a:rPr>
              <a:t> se na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nedostane. Při zesilování kladné půlvlny je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otevřen a prochází jím proud, který prochází rovněž reproduktorem. Tímto proudem se zároveň nabijí kondenzátor </a:t>
            </a:r>
            <a:r>
              <a:rPr lang="cs-CZ" sz="2000" i="1" dirty="0">
                <a:latin typeface="Calibri" panose="020F0502020204030204" pitchFamily="34" charset="0"/>
              </a:rPr>
              <a:t>C</a:t>
            </a:r>
            <a:r>
              <a:rPr lang="cs-CZ" sz="2000" dirty="0">
                <a:latin typeface="Calibri" panose="020F0502020204030204" pitchFamily="34" charset="0"/>
              </a:rPr>
              <a:t>. Při zesilování záporné půlvlny se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otvírá a kondenzátor </a:t>
            </a:r>
            <a:r>
              <a:rPr lang="cs-CZ" sz="2000" i="1" dirty="0">
                <a:latin typeface="Calibri" panose="020F0502020204030204" pitchFamily="34" charset="0"/>
              </a:rPr>
              <a:t>C</a:t>
            </a:r>
            <a:r>
              <a:rPr lang="cs-CZ" sz="2000" dirty="0">
                <a:latin typeface="Calibri" panose="020F0502020204030204" pitchFamily="34" charset="0"/>
              </a:rPr>
              <a:t> se přes něj vybijí. Vybíjecí proud prochází zároveň zátěží (reproduktorem).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Kapacita </a:t>
            </a:r>
            <a:r>
              <a:rPr lang="cs-CZ" sz="2000" dirty="0">
                <a:latin typeface="Calibri" panose="020F0502020204030204" pitchFamily="34" charset="0"/>
              </a:rPr>
              <a:t>kondenzátoru musí být velká, aby se přenášely i nízké kmitočty. Používají se elektrolytické s kapacitou řádově </a:t>
            </a:r>
            <a:r>
              <a:rPr lang="cs-CZ" sz="2000" dirty="0" smtClean="0">
                <a:latin typeface="Calibri" panose="020F0502020204030204" pitchFamily="34" charset="0"/>
              </a:rPr>
              <a:t>1 000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</a:t>
            </a:r>
            <a:r>
              <a:rPr lang="cs-CZ" sz="2000" dirty="0">
                <a:latin typeface="Calibri" panose="020F0502020204030204" pitchFamily="34" charset="0"/>
              </a:rPr>
              <a:t>F.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Rezistory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a</a:t>
            </a:r>
            <a:r>
              <a:rPr lang="cs-CZ" sz="2000" i="1" dirty="0">
                <a:latin typeface="Calibri" panose="020F0502020204030204" pitchFamily="34" charset="0"/>
              </a:rPr>
              <a:t> R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tvoří děliče napětí pro nastavení pracovního bodu pro tranzistory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i="1" dirty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8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89" y="1295902"/>
            <a:ext cx="7365586" cy="518637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c) s komplementárními tranzistory</a:t>
            </a: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8" name="Picture 2" descr="Dvojčinný koncový stupeň s komplementárními tranzist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78" y="2352549"/>
            <a:ext cx="3394044" cy="3641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603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7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89" y="1295902"/>
            <a:ext cx="7365586" cy="487856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2. </a:t>
            </a:r>
            <a:r>
              <a:rPr lang="cs-CZ" sz="2200" b="1" i="1" cap="all" dirty="0" err="1" smtClean="0">
                <a:latin typeface="Calibri" panose="020F0502020204030204" pitchFamily="34" charset="0"/>
              </a:rPr>
              <a:t>dVOJčinné</a:t>
            </a:r>
            <a:r>
              <a:rPr lang="cs-CZ" sz="2200" b="1" i="1" cap="all" dirty="0" smtClean="0">
                <a:latin typeface="Calibri" panose="020F0502020204030204" pitchFamily="34" charset="0"/>
              </a:rPr>
              <a:t> koncové stupně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c) s komplementárními tranzistory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Používá se nejčastěji.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Tranzistory</a:t>
            </a:r>
            <a:r>
              <a:rPr lang="cs-CZ" sz="2000" i="1" dirty="0" smtClean="0">
                <a:latin typeface="Calibri" panose="020F0502020204030204" pitchFamily="34" charset="0"/>
              </a:rPr>
              <a:t> T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pracují opět v zapojení SC. Zde není potřeba, aby každý z tranzistorů měl opačně polarizovaný budící </a:t>
            </a:r>
            <a:r>
              <a:rPr lang="cs-CZ" sz="2000" dirty="0" smtClean="0">
                <a:latin typeface="Calibri" panose="020F0502020204030204" pitchFamily="34" charset="0"/>
              </a:rPr>
              <a:t>signál, odpadá tak potřeba těžkých a drahých transformátorů. </a:t>
            </a:r>
            <a:r>
              <a:rPr lang="cs-CZ" sz="2000" dirty="0">
                <a:latin typeface="Calibri" panose="020F0502020204030204" pitchFamily="34" charset="0"/>
              </a:rPr>
              <a:t>Jeden signál se současně přivádí na báze obou tranzistorů. Tímto signálem je vždy jeden z tranzistorů otevřen a druhý ve stejném okamžiku je uzavřen. Při opačné polaritě vstupního signálu se jejich stav obrátí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Činnost a funkce součástek je stejná jako u předchozího zapojení.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 </a:t>
            </a:r>
            <a:r>
              <a:rPr lang="cs-CZ" sz="800" dirty="0" smtClean="0">
                <a:latin typeface="Calibri" panose="020F0502020204030204" pitchFamily="34" charset="0"/>
              </a:rPr>
              <a:t>  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u="sng" dirty="0">
                <a:latin typeface="Calibri" panose="020F0502020204030204" pitchFamily="34" charset="0"/>
              </a:rPr>
              <a:t>Komplementární tranzistory:</a:t>
            </a:r>
            <a:r>
              <a:rPr lang="cs-CZ" sz="2000" b="1" dirty="0">
                <a:latin typeface="Calibri" panose="020F0502020204030204" pitchFamily="34" charset="0"/>
              </a:rPr>
              <a:t> 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Jsou to dva tranzistory se stejnými parametry (zbytkový proud </a:t>
            </a:r>
            <a:r>
              <a:rPr lang="cs-CZ" sz="2000" i="1" dirty="0">
                <a:latin typeface="Calibri" panose="020F0502020204030204" pitchFamily="34" charset="0"/>
              </a:rPr>
              <a:t>I</a:t>
            </a:r>
            <a:r>
              <a:rPr lang="cs-CZ" sz="2000" i="1" baseline="-25000" dirty="0">
                <a:latin typeface="Calibri" panose="020F0502020204030204" pitchFamily="34" charset="0"/>
              </a:rPr>
              <a:t>CO</a:t>
            </a:r>
            <a:r>
              <a:rPr lang="cs-CZ" sz="2000" dirty="0">
                <a:latin typeface="Calibri" panose="020F0502020204030204" pitchFamily="34" charset="0"/>
              </a:rPr>
              <a:t>, proudový zesilovací činitel </a:t>
            </a:r>
            <a:r>
              <a:rPr lang="cs-CZ" sz="2000" i="1" dirty="0">
                <a:latin typeface="Calibri" panose="020F0502020204030204" pitchFamily="34" charset="0"/>
              </a:rPr>
              <a:t>h</a:t>
            </a:r>
            <a:r>
              <a:rPr lang="cs-CZ" sz="2000" i="1" baseline="-25000" dirty="0">
                <a:latin typeface="Calibri" panose="020F0502020204030204" pitchFamily="34" charset="0"/>
              </a:rPr>
              <a:t>21</a:t>
            </a:r>
            <a:r>
              <a:rPr lang="cs-CZ" sz="2000" dirty="0">
                <a:latin typeface="Calibri" panose="020F0502020204030204" pitchFamily="34" charset="0"/>
              </a:rPr>
              <a:t>), jeden typu NPN a druhý typu PNP, tzv. </a:t>
            </a:r>
            <a:r>
              <a:rPr lang="cs-CZ" sz="2000" b="1" i="1" dirty="0">
                <a:latin typeface="Calibri" panose="020F0502020204030204" pitchFamily="34" charset="0"/>
              </a:rPr>
              <a:t>komplementární dvojice</a:t>
            </a:r>
            <a:r>
              <a:rPr lang="cs-CZ" sz="2000" dirty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01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89" y="1295902"/>
            <a:ext cx="7365586" cy="487856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cap="all" dirty="0" smtClean="0">
                <a:latin typeface="Calibri" panose="020F0502020204030204" pitchFamily="34" charset="0"/>
              </a:rPr>
              <a:t>3. </a:t>
            </a:r>
            <a:r>
              <a:rPr lang="cs-CZ" sz="2200" b="1" i="1" dirty="0" smtClean="0">
                <a:latin typeface="Calibri" panose="020F0502020204030204" pitchFamily="34" charset="0"/>
              </a:rPr>
              <a:t>Zesilovače </a:t>
            </a:r>
            <a:r>
              <a:rPr lang="cs-CZ" sz="2200" b="1" i="1" dirty="0">
                <a:latin typeface="Calibri" panose="020F0502020204030204" pitchFamily="34" charset="0"/>
              </a:rPr>
              <a:t>ve třídě D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Jsou </a:t>
            </a:r>
            <a:r>
              <a:rPr lang="cs-CZ" sz="2000" dirty="0">
                <a:latin typeface="Calibri" panose="020F0502020204030204" pitchFamily="34" charset="0"/>
              </a:rPr>
              <a:t>zesilovače digitální, nelineární. Výkonové tranzistory pracují v pulzním </a:t>
            </a:r>
            <a:r>
              <a:rPr lang="cs-CZ" sz="2000" dirty="0" smtClean="0">
                <a:latin typeface="Calibri" panose="020F0502020204030204" pitchFamily="34" charset="0"/>
              </a:rPr>
              <a:t>režimu, tzn., že jsou buďto plně otevřeny nebo úplně uzavřeny. Velmi </a:t>
            </a:r>
            <a:r>
              <a:rPr lang="cs-CZ" sz="2000" dirty="0">
                <a:latin typeface="Calibri" panose="020F0502020204030204" pitchFamily="34" charset="0"/>
              </a:rPr>
              <a:t>rychle </a:t>
            </a:r>
            <a:r>
              <a:rPr lang="cs-CZ" sz="2000" dirty="0" smtClean="0">
                <a:latin typeface="Calibri" panose="020F0502020204030204" pitchFamily="34" charset="0"/>
              </a:rPr>
              <a:t>tak přepínají </a:t>
            </a:r>
            <a:r>
              <a:rPr lang="cs-CZ" sz="2000" dirty="0">
                <a:latin typeface="Calibri" panose="020F0502020204030204" pitchFamily="34" charset="0"/>
              </a:rPr>
              <a:t>výstup mezi maximálním a nulovým napětím. Výchylku membrány reproduktoru pak určuje poměr dob vypnutí a zapnutí tranzistoru, který je úměrný velikosti zesilovaného signálu. </a:t>
            </a:r>
            <a:r>
              <a:rPr lang="cs-CZ" sz="2000" dirty="0" smtClean="0">
                <a:latin typeface="Calibri" panose="020F0502020204030204" pitchFamily="34" charset="0"/>
              </a:rPr>
              <a:t>Spínaný </a:t>
            </a:r>
            <a:r>
              <a:rPr lang="cs-CZ" sz="2000" dirty="0">
                <a:latin typeface="Calibri" panose="020F0502020204030204" pitchFamily="34" charset="0"/>
              </a:rPr>
              <a:t>signál pro koncový stupeň vzniká pulzně šířkovou modulací PŠM (PWM).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Hlavní výhodou je vysoká </a:t>
            </a:r>
            <a:r>
              <a:rPr lang="cs-CZ" sz="2000" dirty="0">
                <a:latin typeface="Calibri" panose="020F0502020204030204" pitchFamily="34" charset="0"/>
              </a:rPr>
              <a:t>účinnost, která se </a:t>
            </a:r>
            <a:r>
              <a:rPr lang="cs-CZ" sz="2000" dirty="0" smtClean="0">
                <a:latin typeface="Calibri" panose="020F0502020204030204" pitchFamily="34" charset="0"/>
              </a:rPr>
              <a:t>pohybuje </a:t>
            </a:r>
            <a:r>
              <a:rPr lang="cs-CZ" sz="2000" dirty="0">
                <a:latin typeface="Calibri" panose="020F0502020204030204" pitchFamily="34" charset="0"/>
              </a:rPr>
              <a:t>kolem 90 %, protože výkonové tranzistory na výstupu jsou buď úplně sepnuté, nebo naopak zcela nevodivé. Mezi další klady těchto zesilovačů patří vysoká rychlost přeběhu či stabilita i s </a:t>
            </a:r>
            <a:r>
              <a:rPr lang="cs-CZ" sz="2000" dirty="0" err="1">
                <a:latin typeface="Calibri" panose="020F0502020204030204" pitchFamily="34" charset="0"/>
              </a:rPr>
              <a:t>nízkoohmovou</a:t>
            </a:r>
            <a:r>
              <a:rPr lang="cs-CZ" sz="2000" dirty="0">
                <a:latin typeface="Calibri" panose="020F0502020204030204" pitchFamily="34" charset="0"/>
              </a:rPr>
              <a:t> zátěží.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Na rozdíl od prvních modelů těchto zesilovačů, které vykazovaly vyšší zkreslení, se </a:t>
            </a:r>
            <a:r>
              <a:rPr lang="cs-CZ" sz="2000" dirty="0">
                <a:latin typeface="Calibri" panose="020F0502020204030204" pitchFamily="34" charset="0"/>
              </a:rPr>
              <a:t>moderní </a:t>
            </a:r>
            <a:r>
              <a:rPr lang="cs-CZ" sz="2000" dirty="0" smtClean="0">
                <a:latin typeface="Calibri" panose="020F0502020204030204" pitchFamily="34" charset="0"/>
              </a:rPr>
              <a:t>zesilovače třídy </a:t>
            </a:r>
            <a:r>
              <a:rPr lang="cs-CZ" sz="2000" i="1" dirty="0" smtClean="0">
                <a:latin typeface="Calibri" panose="020F0502020204030204" pitchFamily="34" charset="0"/>
              </a:rPr>
              <a:t>D</a:t>
            </a:r>
            <a:r>
              <a:rPr lang="cs-CZ" sz="2000" dirty="0" smtClean="0">
                <a:latin typeface="Calibri" panose="020F0502020204030204" pitchFamily="34" charset="0"/>
              </a:rPr>
              <a:t> reprodukcí zesilovačům </a:t>
            </a:r>
            <a:r>
              <a:rPr lang="cs-CZ" sz="2000" dirty="0">
                <a:latin typeface="Calibri" panose="020F0502020204030204" pitchFamily="34" charset="0"/>
              </a:rPr>
              <a:t>ve třídě </a:t>
            </a:r>
            <a:r>
              <a:rPr lang="cs-CZ" sz="2000" i="1" dirty="0">
                <a:latin typeface="Calibri" panose="020F0502020204030204" pitchFamily="34" charset="0"/>
              </a:rPr>
              <a:t>AB</a:t>
            </a:r>
            <a:r>
              <a:rPr lang="cs-CZ" sz="2000" dirty="0">
                <a:latin typeface="Calibri" panose="020F0502020204030204" pitchFamily="34" charset="0"/>
              </a:rPr>
              <a:t> minimálně vyrovnají. </a:t>
            </a: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042" y="588474"/>
            <a:ext cx="7143183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Výkonové </a:t>
            </a:r>
            <a:r>
              <a:rPr lang="cs-CZ" sz="2800" b="1" i="1" dirty="0">
                <a:latin typeface="Calibri" panose="020F0502020204030204" pitchFamily="34" charset="0"/>
              </a:rPr>
              <a:t>(koncové) </a:t>
            </a:r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325925"/>
            <a:ext cx="7772400" cy="325925"/>
          </a:xfrm>
        </p:spPr>
        <p:txBody>
          <a:bodyPr/>
          <a:lstStyle/>
          <a:p>
            <a:pPr algn="ctr"/>
            <a:r>
              <a:rPr lang="cs-CZ" sz="2000" cap="none" dirty="0" smtClean="0"/>
              <a:t>Souhrn učiva</a:t>
            </a:r>
            <a:endParaRPr lang="cs-CZ" sz="20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86381" y="796703"/>
            <a:ext cx="7696303" cy="5318911"/>
          </a:xfrm>
        </p:spPr>
        <p:txBody>
          <a:bodyPr/>
          <a:lstStyle/>
          <a:p>
            <a:r>
              <a:rPr lang="cs-CZ" sz="1600" b="1" dirty="0" smtClean="0">
                <a:latin typeface="Calibri" panose="020F0502020204030204" pitchFamily="34" charset="0"/>
              </a:rPr>
              <a:t>Kontrolní otázky:</a:t>
            </a:r>
          </a:p>
          <a:p>
            <a:r>
              <a:rPr lang="cs-CZ" sz="1100" b="1" i="1" dirty="0" smtClean="0">
                <a:latin typeface="Calibri" panose="020F0502020204030204" pitchFamily="34" charset="0"/>
              </a:rPr>
              <a:t>1. Vstupní </a:t>
            </a:r>
            <a:r>
              <a:rPr lang="cs-CZ" sz="1100" b="1" i="1" dirty="0">
                <a:latin typeface="Calibri" panose="020F0502020204030204" pitchFamily="34" charset="0"/>
              </a:rPr>
              <a:t>transformátor u dvojčinných výkonových zesilovačů má za úkol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provést otočení fáze vstupního signálu o 180</a:t>
            </a:r>
            <a:r>
              <a:rPr lang="cs-CZ" sz="11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1100" dirty="0">
                <a:latin typeface="Calibri" panose="020F0502020204030204" pitchFamily="34" charset="0"/>
              </a:rPr>
              <a:t>	 </a:t>
            </a:r>
            <a:r>
              <a:rPr lang="cs-CZ" sz="1100" dirty="0" smtClean="0">
                <a:latin typeface="Calibri" panose="020F0502020204030204" pitchFamily="34" charset="0"/>
              </a:rPr>
              <a:t>               	b</a:t>
            </a:r>
            <a:r>
              <a:rPr lang="cs-CZ" sz="1100" dirty="0">
                <a:latin typeface="Calibri" panose="020F0502020204030204" pitchFamily="34" charset="0"/>
              </a:rPr>
              <a:t>) provést otočení fáze výstupního signálu o 180</a:t>
            </a:r>
            <a:r>
              <a:rPr lang="cs-CZ" sz="11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1100" dirty="0">
                <a:latin typeface="Calibri" panose="020F0502020204030204" pitchFamily="34" charset="0"/>
              </a:rPr>
              <a:t/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c) provést impedanční přizpůsobení zátěže	</a:t>
            </a:r>
            <a:r>
              <a:rPr lang="cs-CZ" sz="1100" dirty="0" smtClean="0">
                <a:latin typeface="Calibri" panose="020F0502020204030204" pitchFamily="34" charset="0"/>
              </a:rPr>
              <a:t>	d</a:t>
            </a:r>
            <a:r>
              <a:rPr lang="cs-CZ" sz="1100" dirty="0">
                <a:latin typeface="Calibri" panose="020F0502020204030204" pitchFamily="34" charset="0"/>
              </a:rPr>
              <a:t>) sloučit signály obou tranzistorů</a:t>
            </a:r>
          </a:p>
          <a:p>
            <a:r>
              <a:rPr lang="cs-CZ" sz="1100" b="1" i="1" dirty="0" smtClean="0">
                <a:latin typeface="Calibri" panose="020F0502020204030204" pitchFamily="34" charset="0"/>
              </a:rPr>
              <a:t>2. </a:t>
            </a:r>
            <a:r>
              <a:rPr lang="cs-CZ" sz="1100" b="1" i="1" dirty="0">
                <a:latin typeface="Calibri" panose="020F0502020204030204" pitchFamily="34" charset="0"/>
              </a:rPr>
              <a:t>Výstupní transformátor u jednočinných výkonových zesilovačů má za úkol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provést impedanční přizpůsobení zátěže		b) sloučit signály obou tranzistorů </a:t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c) provést otočení fáze vstupního signálu o 180</a:t>
            </a:r>
            <a:r>
              <a:rPr lang="cs-CZ" sz="11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1100" dirty="0">
                <a:latin typeface="Calibri" panose="020F0502020204030204" pitchFamily="34" charset="0"/>
              </a:rPr>
              <a:t>		d) provést otočení fáze výstupního signálu o 180</a:t>
            </a:r>
            <a:r>
              <a:rPr lang="cs-CZ" sz="1100" dirty="0">
                <a:latin typeface="Calibri" panose="020F0502020204030204" pitchFamily="34" charset="0"/>
                <a:sym typeface="Symbol"/>
              </a:rPr>
              <a:t></a:t>
            </a:r>
            <a:endParaRPr lang="cs-CZ" sz="1100" dirty="0">
              <a:latin typeface="Calibri" panose="020F0502020204030204" pitchFamily="34" charset="0"/>
            </a:endParaRPr>
          </a:p>
          <a:p>
            <a:r>
              <a:rPr lang="cs-CZ" sz="1100" b="1" i="1" dirty="0">
                <a:latin typeface="Calibri" panose="020F0502020204030204" pitchFamily="34" charset="0"/>
              </a:rPr>
              <a:t>3</a:t>
            </a:r>
            <a:r>
              <a:rPr lang="cs-CZ" sz="1100" b="1" i="1" dirty="0" smtClean="0">
                <a:latin typeface="Calibri" panose="020F0502020204030204" pitchFamily="34" charset="0"/>
              </a:rPr>
              <a:t>. </a:t>
            </a:r>
            <a:r>
              <a:rPr lang="cs-CZ" sz="1100" b="1" i="1" dirty="0">
                <a:latin typeface="Calibri" panose="020F0502020204030204" pitchFamily="34" charset="0"/>
              </a:rPr>
              <a:t>Výstupní transformátor u dvojčinných výkonových zesilovačů má za úkol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provést otočení fáze vstupního signálu o 180</a:t>
            </a:r>
            <a:r>
              <a:rPr lang="cs-CZ" sz="11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1100" dirty="0">
                <a:latin typeface="Calibri" panose="020F0502020204030204" pitchFamily="34" charset="0"/>
              </a:rPr>
              <a:t>		b) provést otočení fáze výstupního signálu o 180</a:t>
            </a:r>
            <a:r>
              <a:rPr lang="cs-CZ" sz="11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1100" dirty="0">
                <a:latin typeface="Calibri" panose="020F0502020204030204" pitchFamily="34" charset="0"/>
              </a:rPr>
              <a:t/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c) provést impedanční přizpůsobení zátěže		d) sloučit signály obou tranzistorů</a:t>
            </a:r>
          </a:p>
          <a:p>
            <a:r>
              <a:rPr lang="cs-CZ" sz="1100" b="1" i="1" dirty="0">
                <a:latin typeface="Calibri" panose="020F0502020204030204" pitchFamily="34" charset="0"/>
              </a:rPr>
              <a:t>4</a:t>
            </a:r>
            <a:r>
              <a:rPr lang="cs-CZ" sz="1100" b="1" i="1" dirty="0" smtClean="0">
                <a:latin typeface="Calibri" panose="020F0502020204030204" pitchFamily="34" charset="0"/>
              </a:rPr>
              <a:t>. </a:t>
            </a:r>
            <a:r>
              <a:rPr lang="cs-CZ" sz="1100" b="1" i="1" dirty="0">
                <a:latin typeface="Calibri" panose="020F0502020204030204" pitchFamily="34" charset="0"/>
              </a:rPr>
              <a:t>Výkonové zesilovače se nejčastěji zapojují jako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jednočinný zesilovač s výstupním transformátorem 	b) zesilovače třídy A	</a:t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c) dvojčinné zesilovače se vstupním transformátorem	</a:t>
            </a:r>
            <a:r>
              <a:rPr lang="cs-CZ" sz="1100" dirty="0" smtClean="0">
                <a:latin typeface="Calibri" panose="020F0502020204030204" pitchFamily="34" charset="0"/>
              </a:rPr>
              <a:t>d</a:t>
            </a:r>
            <a:r>
              <a:rPr lang="cs-CZ" sz="1100" dirty="0">
                <a:latin typeface="Calibri" panose="020F0502020204030204" pitchFamily="34" charset="0"/>
              </a:rPr>
              <a:t>) dvojčinné zesilovače s komplementárními tranzistory</a:t>
            </a:r>
          </a:p>
          <a:p>
            <a:r>
              <a:rPr lang="cs-CZ" sz="1100" b="1" i="1" dirty="0">
                <a:latin typeface="Calibri" panose="020F0502020204030204" pitchFamily="34" charset="0"/>
              </a:rPr>
              <a:t>5</a:t>
            </a:r>
            <a:r>
              <a:rPr lang="cs-CZ" sz="1100" b="1" i="1" dirty="0" smtClean="0">
                <a:latin typeface="Calibri" panose="020F0502020204030204" pitchFamily="34" charset="0"/>
              </a:rPr>
              <a:t>. Pracovní </a:t>
            </a:r>
            <a:r>
              <a:rPr lang="cs-CZ" sz="1100" b="1" i="1" dirty="0">
                <a:latin typeface="Calibri" panose="020F0502020204030204" pitchFamily="34" charset="0"/>
              </a:rPr>
              <a:t>bod výkonových jednočinných zesilovačů je nastaven tak, že pracují ve </a:t>
            </a:r>
            <a:r>
              <a:rPr lang="cs-CZ" sz="1100" b="1" i="1" dirty="0" smtClean="0">
                <a:latin typeface="Calibri" panose="020F0502020204030204" pitchFamily="34" charset="0"/>
              </a:rPr>
              <a:t>třídě</a:t>
            </a:r>
            <a:r>
              <a:rPr lang="cs-CZ" sz="1100" b="1" i="1" dirty="0">
                <a:latin typeface="Calibri" panose="020F0502020204030204" pitchFamily="34" charset="0"/>
              </a:rPr>
              <a:t/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A		</a:t>
            </a:r>
            <a:r>
              <a:rPr lang="cs-CZ" sz="1100" dirty="0" smtClean="0">
                <a:latin typeface="Calibri" panose="020F0502020204030204" pitchFamily="34" charset="0"/>
              </a:rPr>
              <a:t>b</a:t>
            </a:r>
            <a:r>
              <a:rPr lang="cs-CZ" sz="1100" dirty="0">
                <a:latin typeface="Calibri" panose="020F0502020204030204" pitchFamily="34" charset="0"/>
              </a:rPr>
              <a:t>) B		</a:t>
            </a:r>
            <a:r>
              <a:rPr lang="cs-CZ" sz="1100" dirty="0" smtClean="0">
                <a:latin typeface="Calibri" panose="020F0502020204030204" pitchFamily="34" charset="0"/>
              </a:rPr>
              <a:t>c</a:t>
            </a:r>
            <a:r>
              <a:rPr lang="cs-CZ" sz="1100" dirty="0">
                <a:latin typeface="Calibri" panose="020F0502020204030204" pitchFamily="34" charset="0"/>
              </a:rPr>
              <a:t>) C		</a:t>
            </a:r>
            <a:r>
              <a:rPr lang="cs-CZ" sz="1100" dirty="0" smtClean="0">
                <a:latin typeface="Calibri" panose="020F0502020204030204" pitchFamily="34" charset="0"/>
              </a:rPr>
              <a:t>d</a:t>
            </a:r>
            <a:r>
              <a:rPr lang="cs-CZ" sz="1100" dirty="0">
                <a:latin typeface="Calibri" panose="020F0502020204030204" pitchFamily="34" charset="0"/>
              </a:rPr>
              <a:t>) </a:t>
            </a:r>
            <a:r>
              <a:rPr lang="cs-CZ" sz="1100" dirty="0" smtClean="0">
                <a:latin typeface="Calibri" panose="020F0502020204030204" pitchFamily="34" charset="0"/>
              </a:rPr>
              <a:t>AB</a:t>
            </a:r>
            <a:endParaRPr lang="cs-CZ" sz="1100" dirty="0">
              <a:latin typeface="Calibri" panose="020F0502020204030204" pitchFamily="34" charset="0"/>
            </a:endParaRPr>
          </a:p>
          <a:p>
            <a:r>
              <a:rPr lang="cs-CZ" sz="1100" b="1" dirty="0">
                <a:latin typeface="Calibri" panose="020F0502020204030204" pitchFamily="34" charset="0"/>
              </a:rPr>
              <a:t>6</a:t>
            </a:r>
            <a:r>
              <a:rPr lang="cs-CZ" sz="1100" b="1" dirty="0" smtClean="0">
                <a:latin typeface="Calibri" panose="020F0502020204030204" pitchFamily="34" charset="0"/>
              </a:rPr>
              <a:t>. </a:t>
            </a:r>
            <a:r>
              <a:rPr lang="cs-CZ" sz="1100" b="1" i="1" dirty="0" smtClean="0">
                <a:latin typeface="Calibri" panose="020F0502020204030204" pitchFamily="34" charset="0"/>
              </a:rPr>
              <a:t>Pracovní </a:t>
            </a:r>
            <a:r>
              <a:rPr lang="cs-CZ" sz="1100" b="1" i="1" dirty="0">
                <a:latin typeface="Calibri" panose="020F0502020204030204" pitchFamily="34" charset="0"/>
              </a:rPr>
              <a:t>bod výkonových dvojčinných zesilovačů je nastaven tak, že pracují ve třídě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A	</a:t>
            </a:r>
            <a:r>
              <a:rPr lang="cs-CZ" sz="1100" dirty="0" smtClean="0">
                <a:latin typeface="Calibri" panose="020F0502020204030204" pitchFamily="34" charset="0"/>
              </a:rPr>
              <a:t>	b</a:t>
            </a:r>
            <a:r>
              <a:rPr lang="cs-CZ" sz="1100" dirty="0">
                <a:latin typeface="Calibri" panose="020F0502020204030204" pitchFamily="34" charset="0"/>
              </a:rPr>
              <a:t>) B		c) C		</a:t>
            </a:r>
            <a:r>
              <a:rPr lang="cs-CZ" sz="1100" dirty="0" smtClean="0">
                <a:latin typeface="Calibri" panose="020F0502020204030204" pitchFamily="34" charset="0"/>
              </a:rPr>
              <a:t>d</a:t>
            </a:r>
            <a:r>
              <a:rPr lang="cs-CZ" sz="1100" dirty="0">
                <a:latin typeface="Calibri" panose="020F0502020204030204" pitchFamily="34" charset="0"/>
              </a:rPr>
              <a:t>) </a:t>
            </a:r>
            <a:r>
              <a:rPr lang="cs-CZ" sz="1100" dirty="0" smtClean="0">
                <a:latin typeface="Calibri" panose="020F0502020204030204" pitchFamily="34" charset="0"/>
              </a:rPr>
              <a:t>AB</a:t>
            </a:r>
            <a:endParaRPr lang="cs-CZ" sz="1100" dirty="0">
              <a:latin typeface="Calibri" panose="020F0502020204030204" pitchFamily="34" charset="0"/>
            </a:endParaRPr>
          </a:p>
          <a:p>
            <a:r>
              <a:rPr lang="cs-CZ" sz="1100" b="1" i="1" dirty="0">
                <a:latin typeface="Calibri" panose="020F0502020204030204" pitchFamily="34" charset="0"/>
              </a:rPr>
              <a:t>7</a:t>
            </a:r>
            <a:r>
              <a:rPr lang="cs-CZ" sz="1100" b="1" i="1" dirty="0" smtClean="0">
                <a:latin typeface="Calibri" panose="020F0502020204030204" pitchFamily="34" charset="0"/>
              </a:rPr>
              <a:t>. </a:t>
            </a:r>
            <a:r>
              <a:rPr lang="cs-CZ" sz="1100" b="1" i="1" dirty="0">
                <a:latin typeface="Calibri" panose="020F0502020204030204" pitchFamily="34" charset="0"/>
              </a:rPr>
              <a:t>Komplementární dvojice se ve výkonových zesilovačích používají protože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odpadá potřeba vstupního transformátoru      </a:t>
            </a:r>
            <a:r>
              <a:rPr lang="cs-CZ" sz="1100" dirty="0" smtClean="0">
                <a:latin typeface="Calibri" panose="020F0502020204030204" pitchFamily="34" charset="0"/>
              </a:rPr>
              <a:t>	</a:t>
            </a:r>
            <a:r>
              <a:rPr lang="cs-CZ" sz="1100" dirty="0">
                <a:latin typeface="Calibri" panose="020F0502020204030204" pitchFamily="34" charset="0"/>
              </a:rPr>
              <a:t>	b) mají větší výkonové zesílení než „normální“ tranzistory</a:t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c) jsou levnější než „normální“ tranzistory	</a:t>
            </a:r>
            <a:r>
              <a:rPr lang="cs-CZ" sz="1100" dirty="0" smtClean="0">
                <a:latin typeface="Calibri" panose="020F0502020204030204" pitchFamily="34" charset="0"/>
              </a:rPr>
              <a:t>	d</a:t>
            </a:r>
            <a:r>
              <a:rPr lang="cs-CZ" sz="1100" dirty="0">
                <a:latin typeface="Calibri" panose="020F0502020204030204" pitchFamily="34" charset="0"/>
              </a:rPr>
              <a:t>) mají menší zkreslení než „normální“ tranzistory</a:t>
            </a:r>
          </a:p>
          <a:p>
            <a:r>
              <a:rPr lang="cs-CZ" sz="1100" b="1" i="1" dirty="0">
                <a:latin typeface="Calibri" panose="020F0502020204030204" pitchFamily="34" charset="0"/>
              </a:rPr>
              <a:t>8</a:t>
            </a:r>
            <a:r>
              <a:rPr lang="cs-CZ" sz="1100" b="1" i="1" dirty="0" smtClean="0">
                <a:latin typeface="Calibri" panose="020F0502020204030204" pitchFamily="34" charset="0"/>
              </a:rPr>
              <a:t>. </a:t>
            </a:r>
            <a:r>
              <a:rPr lang="cs-CZ" sz="1100" b="1" i="1" dirty="0">
                <a:latin typeface="Calibri" panose="020F0502020204030204" pitchFamily="34" charset="0"/>
              </a:rPr>
              <a:t>Komplementární dvojice jsou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přímo vázané tranzistorové dvojice v zapojení SC </a:t>
            </a:r>
            <a:r>
              <a:rPr lang="cs-CZ" sz="1100" dirty="0" smtClean="0">
                <a:latin typeface="Calibri" panose="020F0502020204030204" pitchFamily="34" charset="0"/>
              </a:rPr>
              <a:t>	b</a:t>
            </a:r>
            <a:r>
              <a:rPr lang="cs-CZ" sz="1100" dirty="0">
                <a:latin typeface="Calibri" panose="020F0502020204030204" pitchFamily="34" charset="0"/>
              </a:rPr>
              <a:t>) dva tranzistory zapojené jako rozdílový zesilovač</a:t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c) dva tranzistory zapojené v </a:t>
            </a:r>
            <a:r>
              <a:rPr lang="cs-CZ" sz="1100" dirty="0" err="1">
                <a:latin typeface="Calibri" panose="020F0502020204030204" pitchFamily="34" charset="0"/>
              </a:rPr>
              <a:t>Darlingtonově</a:t>
            </a:r>
            <a:r>
              <a:rPr lang="cs-CZ" sz="1100" dirty="0">
                <a:latin typeface="Calibri" panose="020F0502020204030204" pitchFamily="34" charset="0"/>
              </a:rPr>
              <a:t> </a:t>
            </a:r>
            <a:r>
              <a:rPr lang="cs-CZ" sz="1100" dirty="0" smtClean="0">
                <a:latin typeface="Calibri" panose="020F0502020204030204" pitchFamily="34" charset="0"/>
              </a:rPr>
              <a:t>zapojení         	d</a:t>
            </a:r>
            <a:r>
              <a:rPr lang="cs-CZ" sz="1100" dirty="0">
                <a:latin typeface="Calibri" panose="020F0502020204030204" pitchFamily="34" charset="0"/>
              </a:rPr>
              <a:t>) dva tranzistory se shodnými parametry – jeden PNP, </a:t>
            </a:r>
            <a:r>
              <a:rPr lang="cs-CZ" sz="1100" dirty="0" smtClean="0">
                <a:latin typeface="Calibri" panose="020F0502020204030204" pitchFamily="34" charset="0"/>
              </a:rPr>
              <a:t>druhý NPN</a:t>
            </a:r>
            <a:endParaRPr lang="cs-CZ" sz="1100" dirty="0">
              <a:latin typeface="Calibri" panose="020F0502020204030204" pitchFamily="34" charset="0"/>
            </a:endParaRPr>
          </a:p>
          <a:p>
            <a:r>
              <a:rPr lang="cs-CZ" sz="1100" b="1" i="1" dirty="0">
                <a:latin typeface="Calibri" panose="020F0502020204030204" pitchFamily="34" charset="0"/>
              </a:rPr>
              <a:t>9</a:t>
            </a:r>
            <a:r>
              <a:rPr lang="cs-CZ" sz="1100" b="1" i="1" dirty="0" smtClean="0">
                <a:latin typeface="Calibri" panose="020F0502020204030204" pitchFamily="34" charset="0"/>
              </a:rPr>
              <a:t>. </a:t>
            </a:r>
            <a:r>
              <a:rPr lang="cs-CZ" sz="1100" b="1" i="1" dirty="0">
                <a:latin typeface="Calibri" panose="020F0502020204030204" pitchFamily="34" charset="0"/>
              </a:rPr>
              <a:t>Kondenzátor u výkonových dvojčinných stupňů  se používá pro </a:t>
            </a:r>
            <a:br>
              <a:rPr lang="cs-CZ" sz="1100" b="1" i="1" dirty="0">
                <a:latin typeface="Calibri" panose="020F0502020204030204" pitchFamily="34" charset="0"/>
              </a:rPr>
            </a:br>
            <a:r>
              <a:rPr lang="cs-CZ" sz="1100" dirty="0">
                <a:latin typeface="Calibri" panose="020F0502020204030204" pitchFamily="34" charset="0"/>
              </a:rPr>
              <a:t>a) usměrnění výstupního napětí 		</a:t>
            </a:r>
            <a:r>
              <a:rPr lang="cs-CZ" sz="1100" dirty="0" smtClean="0">
                <a:latin typeface="Calibri" panose="020F0502020204030204" pitchFamily="34" charset="0"/>
              </a:rPr>
              <a:t>	b</a:t>
            </a:r>
            <a:r>
              <a:rPr lang="cs-CZ" sz="1100" dirty="0">
                <a:latin typeface="Calibri" panose="020F0502020204030204" pitchFamily="34" charset="0"/>
              </a:rPr>
              <a:t>) odstranění zvlnění výstupního napětí	</a:t>
            </a:r>
            <a:br>
              <a:rPr lang="cs-CZ" sz="1100" dirty="0">
                <a:latin typeface="Calibri" panose="020F0502020204030204" pitchFamily="34" charset="0"/>
              </a:rPr>
            </a:br>
            <a:r>
              <a:rPr lang="cs-CZ" sz="1100" dirty="0" smtClean="0">
                <a:latin typeface="Calibri" panose="020F0502020204030204" pitchFamily="34" charset="0"/>
              </a:rPr>
              <a:t>c</a:t>
            </a:r>
            <a:r>
              <a:rPr lang="cs-CZ" sz="1100" dirty="0">
                <a:latin typeface="Calibri" panose="020F0502020204030204" pitchFamily="34" charset="0"/>
              </a:rPr>
              <a:t>) získání fázového posunutí signálu	</a:t>
            </a:r>
            <a:r>
              <a:rPr lang="cs-CZ" sz="1100" dirty="0" smtClean="0">
                <a:latin typeface="Calibri" panose="020F0502020204030204" pitchFamily="34" charset="0"/>
              </a:rPr>
              <a:t>	d</a:t>
            </a:r>
            <a:r>
              <a:rPr lang="cs-CZ" sz="1100" dirty="0">
                <a:latin typeface="Calibri" panose="020F0502020204030204" pitchFamily="34" charset="0"/>
              </a:rPr>
              <a:t>) napájení jednoho tranzistoru		</a:t>
            </a:r>
          </a:p>
          <a:p>
            <a:r>
              <a:rPr lang="cs-CZ" sz="1100" b="1" i="1" dirty="0" smtClean="0">
                <a:latin typeface="Calibri" panose="020F0502020204030204" pitchFamily="34" charset="0"/>
              </a:rPr>
              <a:t>10. </a:t>
            </a:r>
            <a:r>
              <a:rPr lang="cs-CZ" sz="1100" b="1" i="1" dirty="0">
                <a:latin typeface="Calibri" panose="020F0502020204030204" pitchFamily="34" charset="0"/>
              </a:rPr>
              <a:t>Jaký je rozdíl mezi jednočinným a dvojčinným výkonovým zesilovačem</a:t>
            </a:r>
            <a:r>
              <a:rPr lang="cs-CZ" sz="1100" b="1" i="1" dirty="0" smtClean="0">
                <a:latin typeface="Calibri" panose="020F0502020204030204" pitchFamily="34" charset="0"/>
              </a:rPr>
              <a:t>?</a:t>
            </a:r>
            <a:endParaRPr lang="cs-CZ" sz="1100" b="1" i="1" dirty="0">
              <a:latin typeface="Calibri" panose="020F0502020204030204" pitchFamily="34" charset="0"/>
            </a:endParaRPr>
          </a:p>
          <a:p>
            <a:r>
              <a:rPr lang="cs-CZ" sz="1100" b="1" i="1" dirty="0" smtClean="0">
                <a:latin typeface="Calibri" panose="020F0502020204030204" pitchFamily="34" charset="0"/>
              </a:rPr>
              <a:t>11. </a:t>
            </a:r>
            <a:r>
              <a:rPr lang="cs-CZ" sz="1100" b="1" i="1" dirty="0">
                <a:latin typeface="Calibri" panose="020F0502020204030204" pitchFamily="34" charset="0"/>
              </a:rPr>
              <a:t>Nakresli schéma zapojení některého dvojčinného zapojení výkonového zesilovače, vysvětli funkci použitých součástek a </a:t>
            </a:r>
            <a:r>
              <a:rPr lang="cs-CZ" sz="1100" b="1" i="1" dirty="0" smtClean="0">
                <a:latin typeface="Calibri" panose="020F0502020204030204" pitchFamily="34" charset="0"/>
              </a:rPr>
              <a:t> stručně </a:t>
            </a:r>
            <a:r>
              <a:rPr lang="cs-CZ" sz="1100" b="1" i="1" dirty="0">
                <a:latin typeface="Calibri" panose="020F0502020204030204" pitchFamily="34" charset="0"/>
              </a:rPr>
              <a:t>popiš jeho činnost</a:t>
            </a:r>
            <a:r>
              <a:rPr lang="cs-CZ" sz="1100" b="1" i="1" dirty="0" smtClean="0">
                <a:latin typeface="Calibri" panose="020F0502020204030204" pitchFamily="34" charset="0"/>
              </a:rPr>
              <a:t>!</a:t>
            </a:r>
            <a:endParaRPr lang="cs-CZ" sz="1100" b="1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76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810605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204044" y="2547750"/>
            <a:ext cx="673591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knihy</a:t>
            </a:r>
            <a:r>
              <a:rPr lang="cs-CZ" altLang="cs-CZ" sz="2400" dirty="0" smtClean="0">
                <a:latin typeface="Calibri" panose="020F0502020204030204" pitchFamily="34" charset="0"/>
              </a:rPr>
              <a:t>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 smtClean="0">
                <a:latin typeface="Calibri" panose="020F0502020204030204" pitchFamily="34" charset="0"/>
              </a:rPr>
              <a:t>ING</a:t>
            </a:r>
            <a:r>
              <a:rPr lang="cs-CZ" sz="2200" dirty="0">
                <a:latin typeface="Calibri" panose="020F0502020204030204" pitchFamily="34" charset="0"/>
              </a:rPr>
              <a:t>. UHLÍŘ, CSC, Jan; DOC. ING. KŘEČAN, Zdeněk. </a:t>
            </a:r>
            <a:r>
              <a:rPr lang="cs-CZ" sz="22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200" dirty="0">
                <a:latin typeface="Calibri" panose="020F0502020204030204" pitchFamily="34" charset="0"/>
              </a:rPr>
              <a:t>. Praha: SNTL, 1985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081050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12812</TotalTime>
  <Words>947</Words>
  <Application>Microsoft Office PowerPoint</Application>
  <PresentationFormat>Předvádění na obrazovce (4:3)</PresentationFormat>
  <Paragraphs>136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Výkonové (koncové) zesilovače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496</cp:revision>
  <dcterms:created xsi:type="dcterms:W3CDTF">2006-12-09T22:12:50Z</dcterms:created>
  <dcterms:modified xsi:type="dcterms:W3CDTF">2014-03-28T22:48:54Z</dcterms:modified>
</cp:coreProperties>
</file>