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67" r:id="rId2"/>
    <p:sldId id="268" r:id="rId3"/>
    <p:sldId id="355" r:id="rId4"/>
    <p:sldId id="379" r:id="rId5"/>
    <p:sldId id="378" r:id="rId6"/>
    <p:sldId id="380" r:id="rId7"/>
    <p:sldId id="381" r:id="rId8"/>
    <p:sldId id="382" r:id="rId9"/>
    <p:sldId id="383" r:id="rId10"/>
    <p:sldId id="384" r:id="rId11"/>
    <p:sldId id="385" r:id="rId12"/>
    <p:sldId id="274" r:id="rId13"/>
    <p:sldId id="366" r:id="rId14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  <a:srgbClr val="663300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1402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6A0B58D-095C-4834-8DF0-FA486C0C326E}" type="slidenum">
              <a:rPr lang="cs-CZ" altLang="cs-CZ" smtClean="0"/>
              <a:pPr>
                <a:defRPr/>
              </a:pPr>
              <a:t>12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173668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9021327"/>
              </p:ext>
            </p:extLst>
          </p:nvPr>
        </p:nvGraphicFramePr>
        <p:xfrm>
          <a:off x="750888" y="2060575"/>
          <a:ext cx="7614514" cy="383622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36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Vysokofrekvenční zesilovače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lvl="0" indent="-285750" algn="just">
                        <a:buFont typeface="Arial" panose="020B0604020202020204" pitchFamily="34" charset="0"/>
                        <a:buNone/>
                      </a:pPr>
                      <a:r>
                        <a:rPr lang="cs-CZ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Širokopásmové neladěné zesilovače,</a:t>
                      </a:r>
                      <a:r>
                        <a:rPr lang="cs-CZ" sz="12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v</a:t>
                      </a:r>
                      <a:r>
                        <a:rPr lang="cs-CZ" sz="12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ysokofrekvenční laděné zesilovače, indukční vazba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, rezonanční obvod, kmitočtové pásmo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Elektronika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a 3. ročník, žáci 17 – 18 let, obory elektro a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Mechatronik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87400" y="959971"/>
            <a:ext cx="755967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2800" b="1" dirty="0" smtClean="0">
                <a:latin typeface="+mj-lt"/>
              </a:rPr>
              <a:t>Vysokofrekvenční zesilovače</a:t>
            </a:r>
            <a:endParaRPr lang="cs-CZ" altLang="cs-CZ" sz="2800" b="1" dirty="0" smtClean="0">
              <a:latin typeface="+mj-lt"/>
            </a:endParaRPr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VY_32_INOVACE_36_733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1029972"/>
            <a:ext cx="7772400" cy="961789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79139" y="2754829"/>
            <a:ext cx="8337550" cy="2206470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60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Vysokofrekvenční </a:t>
            </a:r>
          </a:p>
          <a:p>
            <a:pPr eaLnBrk="1" hangingPunct="1">
              <a:defRPr/>
            </a:pPr>
            <a:r>
              <a:rPr lang="cs-CZ" altLang="cs-CZ" sz="60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zesilovače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36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6713" y="1294646"/>
            <a:ext cx="6872763" cy="4309449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Vysokofrekvenční zesilovače jsou konstruovány pro zesilování střídavých signálů vysoké frekvence, tj. signálů o kmitočtu desítky MHz a více.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Vhodným zapojením se u nich odstraňuje vliv parazitních kapacit tranzistorů (kapacity mezi jednotlivými elektrodami tranzistoru), které způsobují pokles zesílení na vyšších frekvencích – tzv. </a:t>
            </a:r>
            <a:r>
              <a:rPr lang="cs-CZ" sz="2000" b="1" i="1" dirty="0" smtClean="0">
                <a:latin typeface="Calibri" panose="020F0502020204030204" pitchFamily="34" charset="0"/>
              </a:rPr>
              <a:t>neutralizace</a:t>
            </a:r>
            <a:r>
              <a:rPr lang="cs-CZ" sz="2000" dirty="0" smtClean="0">
                <a:latin typeface="Calibri" panose="020F050202020403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Používají se v rozhlasových a televizních vysílačích a přijímačích, v zařízeních pro satelitní a kabelové vysílání a v mnoha dalších aplikacích.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Podle rozsahu zpracovávaných signálů je rozdělujeme na: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Calibri" panose="020F0502020204030204" pitchFamily="34" charset="0"/>
              </a:rPr>
              <a:t>širokopásmové  neladěné  zesilovače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Calibri" panose="020F0502020204030204" pitchFamily="34" charset="0"/>
              </a:rPr>
              <a:t>vysokofrekvenční laděné zesilovače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Vysokofrekvenční zesilovače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7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nodeType="withEffect">
                                  <p:stCondLst>
                                    <p:cond delay="56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nodeType="withEffect">
                                  <p:stCondLst>
                                    <p:cond delay="68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971" y="1321804"/>
            <a:ext cx="6960148" cy="5151423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u="sng" dirty="0" smtClean="0">
                <a:latin typeface="Calibri" panose="020F0502020204030204" pitchFamily="34" charset="0"/>
              </a:rPr>
              <a:t>ŠIROKOPÁSMOVÝ  </a:t>
            </a:r>
            <a:r>
              <a:rPr lang="cs-CZ" sz="2000" b="1" u="sng" dirty="0">
                <a:latin typeface="Calibri" panose="020F0502020204030204" pitchFamily="34" charset="0"/>
              </a:rPr>
              <a:t>NELADĚNÝ  ZESILOVAČ</a:t>
            </a:r>
            <a:endParaRPr lang="cs-CZ" sz="2000" b="1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Oproti běžným zesilovačům je schopen zesilovat signály vysokých </a:t>
            </a:r>
            <a:r>
              <a:rPr lang="cs-CZ" sz="2000" dirty="0" smtClean="0">
                <a:latin typeface="Calibri" panose="020F0502020204030204" pitchFamily="34" charset="0"/>
              </a:rPr>
              <a:t>frekvencí v široké frekvenčním rozsahu. </a:t>
            </a:r>
            <a:r>
              <a:rPr lang="cs-CZ" sz="2000" dirty="0">
                <a:latin typeface="Calibri" panose="020F0502020204030204" pitchFamily="34" charset="0"/>
              </a:rPr>
              <a:t>Dosáhne se toho: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cs-CZ" sz="2000" dirty="0">
                <a:latin typeface="Calibri" panose="020F0502020204030204" pitchFamily="34" charset="0"/>
              </a:rPr>
              <a:t>vhodnou volbou </a:t>
            </a:r>
            <a:r>
              <a:rPr lang="cs-CZ" sz="2000" dirty="0" smtClean="0">
                <a:latin typeface="Calibri" panose="020F0502020204030204" pitchFamily="34" charset="0"/>
              </a:rPr>
              <a:t>součástek (</a:t>
            </a:r>
            <a:r>
              <a:rPr lang="cs-CZ" sz="2000" i="1" dirty="0" smtClean="0">
                <a:latin typeface="Calibri" panose="020F0502020204030204" pitchFamily="34" charset="0"/>
              </a:rPr>
              <a:t>vf</a:t>
            </a:r>
            <a:r>
              <a:rPr lang="cs-CZ" sz="2000" dirty="0" smtClean="0">
                <a:latin typeface="Calibri" panose="020F0502020204030204" pitchFamily="34" charset="0"/>
              </a:rPr>
              <a:t> tranzistory a kondenzátory)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Calibri" panose="020F0502020204030204" pitchFamily="34" charset="0"/>
              </a:rPr>
              <a:t>kompenzací </a:t>
            </a:r>
            <a:r>
              <a:rPr lang="cs-CZ" sz="2000" dirty="0">
                <a:latin typeface="Calibri" panose="020F0502020204030204" pitchFamily="34" charset="0"/>
              </a:rPr>
              <a:t>rozptylových (parazitních) kapacit přídavnými pasivními součástkami</a:t>
            </a: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Útlumová charakteristika se tím koriguje (rozšiřuje) směrem k vyšším kmitočtům</a:t>
            </a:r>
            <a:r>
              <a:rPr lang="cs-CZ" sz="2000" dirty="0" smtClean="0">
                <a:latin typeface="Calibri" panose="020F050202020403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cs-CZ" sz="2000" i="1" u="sng" dirty="0">
                <a:latin typeface="Calibri" panose="020F0502020204030204" pitchFamily="34" charset="0"/>
              </a:rPr>
              <a:t>Útlumová charakteristika </a:t>
            </a:r>
            <a:endParaRPr lang="cs-CZ" sz="2000" i="1" u="sng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Znázorňuje závislost napěťového přenosu (zesílení) zesilovače na frekvenci. 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V oblasti nízkých a vysokých frekvencí nastává většinou její sklon  -20 dB/dek., tzn., že zesilovač tyto kmitočty zesiluje méně.</a:t>
            </a:r>
          </a:p>
          <a:p>
            <a:pPr marL="0" indent="0" algn="just">
              <a:buNone/>
            </a:pPr>
            <a:r>
              <a:rPr lang="cs-CZ" sz="2000" i="1" u="sng" dirty="0">
                <a:latin typeface="Calibri" panose="020F0502020204030204" pitchFamily="34" charset="0"/>
              </a:rPr>
              <a:t>Použití</a:t>
            </a:r>
            <a:r>
              <a:rPr lang="cs-CZ" sz="2000" dirty="0">
                <a:latin typeface="Calibri" panose="020F0502020204030204" pitchFamily="34" charset="0"/>
              </a:rPr>
              <a:t>: 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např. ve vstupních obvodech rozhlasových </a:t>
            </a:r>
            <a:r>
              <a:rPr lang="cs-CZ" sz="2000" dirty="0">
                <a:latin typeface="Calibri" panose="020F0502020204030204" pitchFamily="34" charset="0"/>
              </a:rPr>
              <a:t>a </a:t>
            </a:r>
            <a:r>
              <a:rPr lang="cs-CZ" sz="2000" dirty="0" smtClean="0">
                <a:latin typeface="Calibri" panose="020F0502020204030204" pitchFamily="34" charset="0"/>
              </a:rPr>
              <a:t>televizních přijímačů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Vysokofrekvenční zesilovače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138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52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2243" y="1358019"/>
            <a:ext cx="6999513" cy="4553894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u="sng" dirty="0" smtClean="0">
                <a:latin typeface="Calibri" panose="020F0502020204030204" pitchFamily="34" charset="0"/>
              </a:rPr>
              <a:t>ŠIROKOPÁSMOVÝ NELADĚNÝ ZESILOVAČ</a:t>
            </a:r>
          </a:p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a) kompenzační kapacita C</a:t>
            </a:r>
            <a:r>
              <a:rPr lang="cs-CZ" sz="2000" b="1" i="1" baseline="-25000" dirty="0">
                <a:latin typeface="Calibri" panose="020F0502020204030204" pitchFamily="34" charset="0"/>
              </a:rPr>
              <a:t>E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u="sng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u="sng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u="sng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u="sng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u="sng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u="sng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Kapacita </a:t>
            </a:r>
            <a:r>
              <a:rPr lang="cs-CZ" sz="2000" i="1" dirty="0">
                <a:latin typeface="Calibri" panose="020F0502020204030204" pitchFamily="34" charset="0"/>
              </a:rPr>
              <a:t>C</a:t>
            </a:r>
            <a:r>
              <a:rPr lang="cs-CZ" sz="2000" i="1" baseline="-25000" dirty="0">
                <a:latin typeface="Calibri" panose="020F0502020204030204" pitchFamily="34" charset="0"/>
              </a:rPr>
              <a:t>E</a:t>
            </a:r>
            <a:r>
              <a:rPr lang="cs-CZ" sz="2000" baseline="-25000" dirty="0">
                <a:latin typeface="Calibri" panose="020F0502020204030204" pitchFamily="34" charset="0"/>
              </a:rPr>
              <a:t> </a:t>
            </a:r>
            <a:r>
              <a:rPr lang="cs-CZ" sz="2000" dirty="0">
                <a:latin typeface="Calibri" panose="020F0502020204030204" pitchFamily="34" charset="0"/>
              </a:rPr>
              <a:t>musí mít takovou velikost, aby se její impedance začala uplatňovat v oblasti horního mezního kmitočtu. Jejím vlivem se zmenšuje proud procházející rezistorem </a:t>
            </a:r>
            <a:r>
              <a:rPr lang="cs-CZ" sz="2000" i="1" dirty="0">
                <a:latin typeface="Calibri" panose="020F0502020204030204" pitchFamily="34" charset="0"/>
              </a:rPr>
              <a:t>R</a:t>
            </a:r>
            <a:r>
              <a:rPr lang="cs-CZ" sz="2000" i="1" baseline="-25000" dirty="0">
                <a:latin typeface="Calibri" panose="020F0502020204030204" pitchFamily="34" charset="0"/>
              </a:rPr>
              <a:t>E</a:t>
            </a:r>
            <a:r>
              <a:rPr lang="cs-CZ" sz="2000" dirty="0">
                <a:latin typeface="Calibri" panose="020F050202020403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Tím </a:t>
            </a:r>
            <a:r>
              <a:rPr lang="cs-CZ" sz="2000" b="1" i="1" dirty="0">
                <a:latin typeface="Calibri" panose="020F0502020204030204" pitchFamily="34" charset="0"/>
              </a:rPr>
              <a:t>se zmenšuje záporná ZV pro vysoké kmitočty</a:t>
            </a:r>
            <a:r>
              <a:rPr lang="cs-CZ" sz="2000" b="1" dirty="0">
                <a:latin typeface="Calibri" panose="020F0502020204030204" pitchFamily="34" charset="0"/>
              </a:rPr>
              <a:t> </a:t>
            </a:r>
            <a:r>
              <a:rPr lang="cs-CZ" sz="2000" dirty="0">
                <a:latin typeface="Calibri" panose="020F0502020204030204" pitchFamily="34" charset="0"/>
              </a:rPr>
              <a:t>zavedená rezistorem </a:t>
            </a:r>
            <a:r>
              <a:rPr lang="cs-CZ" sz="2000" i="1" dirty="0">
                <a:latin typeface="Calibri" panose="020F0502020204030204" pitchFamily="34" charset="0"/>
              </a:rPr>
              <a:t>R</a:t>
            </a:r>
            <a:r>
              <a:rPr lang="cs-CZ" sz="2000" i="1" baseline="-25000" dirty="0">
                <a:latin typeface="Calibri" panose="020F0502020204030204" pitchFamily="34" charset="0"/>
              </a:rPr>
              <a:t>E</a:t>
            </a:r>
            <a:r>
              <a:rPr lang="cs-CZ" sz="2000" dirty="0">
                <a:latin typeface="Calibri" panose="020F0502020204030204" pitchFamily="34" charset="0"/>
              </a:rPr>
              <a:t> a roste jejich zesílení. </a:t>
            </a:r>
          </a:p>
          <a:p>
            <a:pPr marL="0" indent="0" algn="just">
              <a:buNone/>
            </a:pPr>
            <a:endParaRPr lang="cs-CZ" sz="2000" b="1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Vysokofrekvenční zesilovače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8837" y="2120759"/>
            <a:ext cx="4886325" cy="2076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2316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2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2243" y="1358019"/>
            <a:ext cx="6999513" cy="4553894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u="sng" dirty="0" smtClean="0">
                <a:latin typeface="Calibri" panose="020F0502020204030204" pitchFamily="34" charset="0"/>
              </a:rPr>
              <a:t>ŠIROKOPÁSMOVÝ NELADĚNÝ ZESILOVAČ</a:t>
            </a:r>
          </a:p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b) vazební cívka </a:t>
            </a:r>
            <a:r>
              <a:rPr lang="cs-CZ" sz="2000" b="1" i="1" dirty="0" err="1">
                <a:latin typeface="Calibri" panose="020F0502020204030204" pitchFamily="34" charset="0"/>
              </a:rPr>
              <a:t>L</a:t>
            </a:r>
            <a:r>
              <a:rPr lang="cs-CZ" sz="2000" b="1" i="1" baseline="-25000" dirty="0" err="1">
                <a:latin typeface="Calibri" panose="020F0502020204030204" pitchFamily="34" charset="0"/>
              </a:rPr>
              <a:t>s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u="sng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u="sng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u="sng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u="sng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u="sng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u="sng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Místo </a:t>
            </a:r>
            <a:r>
              <a:rPr lang="cs-CZ" sz="2000" dirty="0">
                <a:latin typeface="Calibri" panose="020F0502020204030204" pitchFamily="34" charset="0"/>
              </a:rPr>
              <a:t>vazebního </a:t>
            </a:r>
            <a:r>
              <a:rPr lang="cs-CZ" sz="2000" dirty="0" smtClean="0">
                <a:latin typeface="Calibri" panose="020F0502020204030204" pitchFamily="34" charset="0"/>
              </a:rPr>
              <a:t>kondenzátoru je mezi kolektor prvního a bázi druhého </a:t>
            </a:r>
            <a:r>
              <a:rPr lang="cs-CZ" sz="2000" dirty="0">
                <a:latin typeface="Calibri" panose="020F0502020204030204" pitchFamily="34" charset="0"/>
              </a:rPr>
              <a:t>tranzistoru </a:t>
            </a:r>
            <a:r>
              <a:rPr lang="cs-CZ" sz="2000">
                <a:latin typeface="Calibri" panose="020F0502020204030204" pitchFamily="34" charset="0"/>
              </a:rPr>
              <a:t>zapojena </a:t>
            </a:r>
            <a:r>
              <a:rPr lang="cs-CZ" sz="2000" smtClean="0">
                <a:latin typeface="Calibri" panose="020F0502020204030204" pitchFamily="34" charset="0"/>
              </a:rPr>
              <a:t>cívka </a:t>
            </a:r>
            <a:r>
              <a:rPr lang="cs-CZ" sz="2000" i="1" smtClean="0">
                <a:latin typeface="Calibri" panose="020F0502020204030204" pitchFamily="34" charset="0"/>
              </a:rPr>
              <a:t>L</a:t>
            </a:r>
            <a:r>
              <a:rPr lang="cs-CZ" sz="2000" i="1" baseline="-25000" smtClean="0">
                <a:latin typeface="Calibri" panose="020F0502020204030204" pitchFamily="34" charset="0"/>
              </a:rPr>
              <a:t>S </a:t>
            </a:r>
            <a:r>
              <a:rPr lang="cs-CZ" sz="2000" smtClean="0">
                <a:latin typeface="Calibri" panose="020F0502020204030204" pitchFamily="34" charset="0"/>
              </a:rPr>
              <a:t>, </a:t>
            </a:r>
            <a:r>
              <a:rPr lang="cs-CZ" sz="2000" dirty="0">
                <a:latin typeface="Calibri" panose="020F0502020204030204" pitchFamily="34" charset="0"/>
              </a:rPr>
              <a:t>která </a:t>
            </a:r>
            <a:r>
              <a:rPr lang="cs-CZ" sz="2000" b="1" i="1" dirty="0">
                <a:latin typeface="Calibri" panose="020F0502020204030204" pitchFamily="34" charset="0"/>
              </a:rPr>
              <a:t>tvoří s rozptylovou </a:t>
            </a:r>
            <a:r>
              <a:rPr lang="cs-CZ" sz="2000" b="1" i="1">
                <a:latin typeface="Calibri" panose="020F0502020204030204" pitchFamily="34" charset="0"/>
              </a:rPr>
              <a:t>kapacitou </a:t>
            </a:r>
            <a:r>
              <a:rPr lang="cs-CZ" sz="2000" b="1" i="1" smtClean="0">
                <a:latin typeface="Calibri" panose="020F0502020204030204" pitchFamily="34" charset="0"/>
              </a:rPr>
              <a:t>tranzistoru C </a:t>
            </a:r>
            <a:r>
              <a:rPr lang="cs-CZ" sz="2000" b="1" i="1" dirty="0">
                <a:latin typeface="Calibri" panose="020F0502020204030204" pitchFamily="34" charset="0"/>
              </a:rPr>
              <a:t>rezonanční obvod</a:t>
            </a:r>
            <a:r>
              <a:rPr lang="cs-CZ" sz="2000" dirty="0">
                <a:latin typeface="Calibri" panose="020F0502020204030204" pitchFamily="34" charset="0"/>
              </a:rPr>
              <a:t>. Její hodnota musí být volena tak, aby se rezonance začala uplatňovat v oblasti mezního kmitočtu</a:t>
            </a:r>
            <a:r>
              <a:rPr lang="cs-CZ" sz="2000" dirty="0" smtClean="0">
                <a:latin typeface="Calibri" panose="020F0502020204030204" pitchFamily="34" charset="0"/>
              </a:rPr>
              <a:t>. Tím se zvýší zesílení vyšších kmitočtů.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Vysokofrekvenční zesilovače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" name="Picture 2" descr="Vysokofrekvenční zesilovač - sériová cív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561" y="2163512"/>
            <a:ext cx="5047269" cy="20554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5289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1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2243" y="1358019"/>
            <a:ext cx="6999513" cy="4553894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u="sng" dirty="0" smtClean="0">
                <a:latin typeface="Calibri" panose="020F0502020204030204" pitchFamily="34" charset="0"/>
              </a:rPr>
              <a:t>ŠIROKOPÁSMOVÝ NELADĚNÝ ZESILOVAČ</a:t>
            </a:r>
          </a:p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c) cívka v obvodu kolektoru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u="sng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u="sng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u="sng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u="sng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u="sng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u="sng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Cívka </a:t>
            </a:r>
            <a:r>
              <a:rPr lang="cs-CZ" sz="2000" i="1" dirty="0" smtClean="0">
                <a:latin typeface="Calibri" panose="020F0502020204030204" pitchFamily="34" charset="0"/>
              </a:rPr>
              <a:t>L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P</a:t>
            </a:r>
            <a:r>
              <a:rPr lang="cs-CZ" sz="2000" dirty="0" smtClean="0">
                <a:latin typeface="Calibri" panose="020F0502020204030204" pitchFamily="34" charset="0"/>
              </a:rPr>
              <a:t> je </a:t>
            </a:r>
            <a:r>
              <a:rPr lang="cs-CZ" sz="2000" dirty="0">
                <a:latin typeface="Calibri" panose="020F0502020204030204" pitchFamily="34" charset="0"/>
              </a:rPr>
              <a:t>zapojena do série s </a:t>
            </a:r>
            <a:r>
              <a:rPr lang="cs-CZ" sz="2000" dirty="0" smtClean="0">
                <a:latin typeface="Calibri" panose="020F0502020204030204" pitchFamily="34" charset="0"/>
              </a:rPr>
              <a:t>rezistorem </a:t>
            </a:r>
            <a:r>
              <a:rPr lang="cs-CZ" sz="2000" i="1" dirty="0" err="1" smtClean="0">
                <a:latin typeface="Calibri" panose="020F0502020204030204" pitchFamily="34" charset="0"/>
              </a:rPr>
              <a:t>R</a:t>
            </a:r>
            <a:r>
              <a:rPr lang="cs-CZ" sz="2000" i="1" baseline="-25000" dirty="0" err="1" smtClean="0">
                <a:latin typeface="Calibri" panose="020F0502020204030204" pitchFamily="34" charset="0"/>
              </a:rPr>
              <a:t>k</a:t>
            </a:r>
            <a:r>
              <a:rPr lang="cs-CZ" sz="2000" dirty="0" smtClean="0">
                <a:latin typeface="Calibri" panose="020F0502020204030204" pitchFamily="34" charset="0"/>
              </a:rPr>
              <a:t>. </a:t>
            </a:r>
            <a:r>
              <a:rPr lang="cs-CZ" sz="2000" dirty="0">
                <a:latin typeface="Calibri" panose="020F0502020204030204" pitchFamily="34" charset="0"/>
              </a:rPr>
              <a:t>Její indukčnost musí být taková, aby se její impedance začala uplatňovat (zvětšovat) v oblasti mezního kmitočtu, tím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r>
              <a:rPr lang="cs-CZ" sz="2000" b="1" i="1" dirty="0">
                <a:latin typeface="Calibri" panose="020F0502020204030204" pitchFamily="34" charset="0"/>
              </a:rPr>
              <a:t>vzroste celková kolektorová impedance</a:t>
            </a:r>
            <a:r>
              <a:rPr lang="cs-CZ" sz="2000" dirty="0">
                <a:latin typeface="Calibri" panose="020F0502020204030204" pitchFamily="34" charset="0"/>
              </a:rPr>
              <a:t> a zesílení zesilovače na vyšších frekvencích.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Vysokofrekvenční zesilovače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0" name="Picture 2" descr="Vysokofrekvenční zesilovač - cívka v kolektor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0839" y="2227484"/>
            <a:ext cx="5002321" cy="22901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7898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9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2243" y="1358019"/>
            <a:ext cx="6999513" cy="4354718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u="sng" dirty="0" smtClean="0">
                <a:latin typeface="Calibri" panose="020F0502020204030204" pitchFamily="34" charset="0"/>
              </a:rPr>
              <a:t>VYSOKOFREKVENČNÍ LADĚNÝ ZESILOVAČ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Je </a:t>
            </a:r>
            <a:r>
              <a:rPr lang="cs-CZ" sz="2000" dirty="0">
                <a:latin typeface="Calibri" panose="020F0502020204030204" pitchFamily="34" charset="0"/>
              </a:rPr>
              <a:t>určen k </a:t>
            </a:r>
            <a:r>
              <a:rPr lang="cs-CZ" sz="2000" b="1" i="1" dirty="0">
                <a:latin typeface="Calibri" panose="020F0502020204030204" pitchFamily="34" charset="0"/>
              </a:rPr>
              <a:t>zesilování signálů vysokých frekvencí v poměrně úzkém pásmu kmitočtů</a:t>
            </a:r>
            <a:r>
              <a:rPr lang="cs-CZ" sz="2000" dirty="0">
                <a:latin typeface="Calibri" panose="020F0502020204030204" pitchFamily="34" charset="0"/>
              </a:rPr>
              <a:t>. 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Zesílení </a:t>
            </a:r>
            <a:r>
              <a:rPr lang="cs-CZ" sz="2000" dirty="0">
                <a:latin typeface="Calibri" panose="020F0502020204030204" pitchFamily="34" charset="0"/>
              </a:rPr>
              <a:t>je obecně dáno součinem zatěžovací impedance (zátěž v obvodu kolektoru) a strmosti zesilovacího prvku (</a:t>
            </a:r>
            <a:r>
              <a:rPr lang="cs-CZ" sz="2000" dirty="0" smtClean="0">
                <a:latin typeface="Calibri" panose="020F0502020204030204" pitchFamily="34" charset="0"/>
              </a:rPr>
              <a:t>diferenciální </a:t>
            </a:r>
            <a:r>
              <a:rPr lang="cs-CZ" sz="2000" dirty="0">
                <a:latin typeface="Calibri" panose="020F0502020204030204" pitchFamily="34" charset="0"/>
              </a:rPr>
              <a:t>parametr </a:t>
            </a:r>
            <a:r>
              <a:rPr lang="cs-CZ" sz="2000" i="1" dirty="0">
                <a:latin typeface="Calibri" panose="020F0502020204030204" pitchFamily="34" charset="0"/>
              </a:rPr>
              <a:t>y</a:t>
            </a:r>
            <a:r>
              <a:rPr lang="cs-CZ" sz="2000" i="1" baseline="-25000" dirty="0">
                <a:latin typeface="Calibri" panose="020F0502020204030204" pitchFamily="34" charset="0"/>
              </a:rPr>
              <a:t>21</a:t>
            </a:r>
            <a:r>
              <a:rPr lang="cs-CZ" sz="2000" dirty="0">
                <a:latin typeface="Calibri" panose="020F0502020204030204" pitchFamily="34" charset="0"/>
              </a:rPr>
              <a:t>). Proto musí být zátěž tvořena kmitočtově závislou impedancí. Její velikost by měla být maximální pro zesilované kmitočty a co nejmenší pro kmitočty nežádoucí</a:t>
            </a:r>
            <a:r>
              <a:rPr lang="cs-CZ" sz="2000" dirty="0" smtClean="0">
                <a:latin typeface="Calibri" panose="020F0502020204030204" pitchFamily="34" charset="0"/>
              </a:rPr>
              <a:t>. Proto se u těchto zesilovačů zapojují do kolektorového obvodu paralelní rezonanční obvody, které tento požadavek zajišťují.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i="1" u="sng" dirty="0">
                <a:latin typeface="Calibri" panose="020F0502020204030204" pitchFamily="34" charset="0"/>
              </a:rPr>
              <a:t>Použití</a:t>
            </a:r>
            <a:r>
              <a:rPr lang="cs-CZ" sz="2000" dirty="0">
                <a:latin typeface="Calibri" panose="020F0502020204030204" pitchFamily="34" charset="0"/>
              </a:rPr>
              <a:t>: 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algn="just"/>
            <a:r>
              <a:rPr lang="cs-CZ" sz="2000" dirty="0" smtClean="0">
                <a:latin typeface="Calibri" panose="020F0502020204030204" pitchFamily="34" charset="0"/>
              </a:rPr>
              <a:t>například jako mezifrekvenční </a:t>
            </a:r>
            <a:r>
              <a:rPr lang="cs-CZ" sz="2000" dirty="0">
                <a:latin typeface="Calibri" panose="020F0502020204030204" pitchFamily="34" charset="0"/>
              </a:rPr>
              <a:t>zesilovače (</a:t>
            </a:r>
            <a:r>
              <a:rPr lang="cs-CZ" sz="2000" i="1" dirty="0" err="1">
                <a:latin typeface="Calibri" panose="020F0502020204030204" pitchFamily="34" charset="0"/>
              </a:rPr>
              <a:t>mf</a:t>
            </a:r>
            <a:r>
              <a:rPr lang="cs-CZ" sz="2000" dirty="0">
                <a:latin typeface="Calibri" panose="020F0502020204030204" pitchFamily="34" charset="0"/>
              </a:rPr>
              <a:t> zesilovače) v rozhlasových a </a:t>
            </a:r>
            <a:r>
              <a:rPr lang="cs-CZ" sz="2000" dirty="0" smtClean="0">
                <a:latin typeface="Calibri" panose="020F0502020204030204" pitchFamily="34" charset="0"/>
              </a:rPr>
              <a:t>televizních přijímačích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Vysokofrekvenční zesilovače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323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2243" y="1213164"/>
            <a:ext cx="6999513" cy="2625506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u="sng" dirty="0" smtClean="0">
                <a:latin typeface="Calibri" panose="020F0502020204030204" pitchFamily="34" charset="0"/>
              </a:rPr>
              <a:t>VYSOKOFREKVENČNÍ LADĚNÝ ZESILOVAČ</a:t>
            </a:r>
          </a:p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a) s jednoduchým rezonančním obvodem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Základem</a:t>
            </a:r>
            <a:r>
              <a:rPr lang="cs-CZ" sz="2000" b="1" dirty="0">
                <a:latin typeface="Calibri" panose="020F0502020204030204" pitchFamily="34" charset="0"/>
              </a:rPr>
              <a:t> </a:t>
            </a:r>
            <a:r>
              <a:rPr lang="cs-CZ" sz="2000" dirty="0">
                <a:latin typeface="Calibri" panose="020F0502020204030204" pitchFamily="34" charset="0"/>
              </a:rPr>
              <a:t>těchto zesilovačů </a:t>
            </a:r>
            <a:r>
              <a:rPr lang="cs-CZ" sz="2000" b="1" i="1" dirty="0">
                <a:latin typeface="Calibri" panose="020F0502020204030204" pitchFamily="34" charset="0"/>
              </a:rPr>
              <a:t>je paralelní rezonanční obvod</a:t>
            </a:r>
            <a:r>
              <a:rPr lang="cs-CZ" sz="2000" dirty="0">
                <a:latin typeface="Calibri" panose="020F0502020204030204" pitchFamily="34" charset="0"/>
              </a:rPr>
              <a:t>, který je zapojen místo zatěžovacího rezistoru </a:t>
            </a:r>
            <a:r>
              <a:rPr lang="cs-CZ" sz="2000" i="1" dirty="0">
                <a:latin typeface="Calibri" panose="020F0502020204030204" pitchFamily="34" charset="0"/>
              </a:rPr>
              <a:t>R</a:t>
            </a:r>
            <a:r>
              <a:rPr lang="cs-CZ" sz="2000" i="1" baseline="-25000" dirty="0">
                <a:latin typeface="Calibri" panose="020F0502020204030204" pitchFamily="34" charset="0"/>
              </a:rPr>
              <a:t>C</a:t>
            </a:r>
            <a:r>
              <a:rPr lang="cs-CZ" sz="2000" dirty="0">
                <a:latin typeface="Calibri" panose="020F0502020204030204" pitchFamily="34" charset="0"/>
              </a:rPr>
              <a:t>. Je naladěn na střed požadovaného kmitočtového pásma. Zesilují pouze </a:t>
            </a:r>
            <a:r>
              <a:rPr lang="cs-CZ" sz="2000" i="1" dirty="0">
                <a:latin typeface="Calibri" panose="020F0502020204030204" pitchFamily="34" charset="0"/>
              </a:rPr>
              <a:t>vf</a:t>
            </a:r>
            <a:r>
              <a:rPr lang="cs-CZ" sz="2000" dirty="0">
                <a:latin typeface="Calibri" panose="020F0502020204030204" pitchFamily="34" charset="0"/>
              </a:rPr>
              <a:t> signály, jejichž frekvence je stejná jako rezonanční kmitočet použitého paralelního </a:t>
            </a:r>
            <a:r>
              <a:rPr lang="cs-CZ" sz="2000" dirty="0" smtClean="0">
                <a:latin typeface="Calibri" panose="020F0502020204030204" pitchFamily="34" charset="0"/>
              </a:rPr>
              <a:t>rezonančního </a:t>
            </a:r>
            <a:r>
              <a:rPr lang="cs-CZ" sz="2000" dirty="0">
                <a:latin typeface="Calibri" panose="020F0502020204030204" pitchFamily="34" charset="0"/>
              </a:rPr>
              <a:t>obvodu a kmitočty, které leží v blízkosti tohoto kmitočtu.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Vysokofrekvenční zesilovače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111" y="3909948"/>
            <a:ext cx="3124766" cy="2568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5908" y="3620238"/>
            <a:ext cx="2924270" cy="28178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6109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1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2243" y="1213164"/>
            <a:ext cx="6999513" cy="2625506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u="sng" dirty="0" smtClean="0">
                <a:latin typeface="Calibri" panose="020F0502020204030204" pitchFamily="34" charset="0"/>
              </a:rPr>
              <a:t>VYSOKOFREKVENČNÍ LADĚNÝ ZESILOVAČ</a:t>
            </a:r>
          </a:p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b) s dvojitými vázanými obvody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Nejčastěji používané - tzv. </a:t>
            </a:r>
            <a:r>
              <a:rPr lang="cs-CZ" sz="2000" b="1" i="1" dirty="0">
                <a:latin typeface="Calibri" panose="020F0502020204030204" pitchFamily="34" charset="0"/>
              </a:rPr>
              <a:t>dvojice oboustranně laděných obvodů</a:t>
            </a:r>
            <a:r>
              <a:rPr lang="cs-CZ" sz="2000" dirty="0">
                <a:latin typeface="Calibri" panose="020F050202020403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Jedná se o zesilovač s větší šířkou pásma. </a:t>
            </a: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Jeden rezonanční obvod tvoří </a:t>
            </a:r>
            <a:r>
              <a:rPr lang="cs-CZ" sz="2000" dirty="0" smtClean="0">
                <a:latin typeface="Calibri" panose="020F0502020204030204" pitchFamily="34" charset="0"/>
              </a:rPr>
              <a:t>zátěž </a:t>
            </a:r>
            <a:r>
              <a:rPr lang="cs-CZ" sz="2000" dirty="0">
                <a:latin typeface="Calibri" panose="020F0502020204030204" pitchFamily="34" charset="0"/>
              </a:rPr>
              <a:t>1. zesilovacího stupně, druhý RO představuje vstupní obvod následujícího zesilovacího stupně</a:t>
            </a:r>
            <a:r>
              <a:rPr lang="cs-CZ" sz="2000" dirty="0"/>
              <a:t>. </a:t>
            </a:r>
            <a:r>
              <a:rPr lang="cs-CZ" sz="2000" dirty="0">
                <a:latin typeface="Calibri" panose="020F0502020204030204" pitchFamily="34" charset="0"/>
              </a:rPr>
              <a:t>Mají mezi sebou indukční (častěji) nebo kapacitní vazbu.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Vysokofrekvenční zesilovače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1" name="Picture 3" descr="Laděný vf zesilovač 2-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3757" y="3723426"/>
            <a:ext cx="5176486" cy="25958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4565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1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2243" y="1213164"/>
            <a:ext cx="7084929" cy="2399169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u="sng" dirty="0" smtClean="0">
                <a:latin typeface="Calibri" panose="020F0502020204030204" pitchFamily="34" charset="0"/>
              </a:rPr>
              <a:t>VYSOKOFREKVENČNÍ LADĚNÝ ZESILOVAČ</a:t>
            </a:r>
          </a:p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b) s dvojitými vázanými obvody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Optimální</a:t>
            </a:r>
            <a:r>
              <a:rPr lang="cs-CZ" sz="2000" b="1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indukční</a:t>
            </a:r>
            <a:r>
              <a:rPr lang="cs-CZ" sz="2000" b="1" dirty="0" smtClean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vazbou </a:t>
            </a:r>
            <a:r>
              <a:rPr lang="cs-CZ" sz="2000" dirty="0">
                <a:latin typeface="Calibri" panose="020F0502020204030204" pitchFamily="34" charset="0"/>
              </a:rPr>
              <a:t>(vzájemné působení vázaných obvodů) je tzv. </a:t>
            </a:r>
            <a:r>
              <a:rPr lang="cs-CZ" sz="2000" b="1" i="1" dirty="0">
                <a:latin typeface="Calibri" panose="020F0502020204030204" pitchFamily="34" charset="0"/>
              </a:rPr>
              <a:t>vazba nadkritická</a:t>
            </a:r>
            <a:r>
              <a:rPr lang="cs-CZ" sz="2000" dirty="0">
                <a:latin typeface="Calibri" panose="020F0502020204030204" pitchFamily="34" charset="0"/>
              </a:rPr>
              <a:t>, kdy má obvod největší šířku pásma.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Pro </a:t>
            </a:r>
            <a:r>
              <a:rPr lang="cs-CZ" sz="2000" dirty="0">
                <a:latin typeface="Calibri" panose="020F0502020204030204" pitchFamily="34" charset="0"/>
              </a:rPr>
              <a:t>odstranění vlivu vstupní a výstupní kapacity zesilovacích prvků a kapacity spojů se vytváří odbočky z cívky nebo se dělí kapacita (dva kondenzátory v sérii</a:t>
            </a:r>
            <a:r>
              <a:rPr lang="cs-CZ" sz="2000" dirty="0"/>
              <a:t>).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Vysokofrekvenční zesilovače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4" name="Picture 2" descr="Rez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4031" y="3620569"/>
            <a:ext cx="3592159" cy="2640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7034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43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1903" y="1348966"/>
            <a:ext cx="7772400" cy="470780"/>
          </a:xfrm>
        </p:spPr>
        <p:txBody>
          <a:bodyPr/>
          <a:lstStyle/>
          <a:p>
            <a:pPr algn="ctr"/>
            <a:r>
              <a:rPr lang="cs-CZ" sz="2800" cap="none" dirty="0" smtClean="0"/>
              <a:t>Souhrn učiva</a:t>
            </a:r>
            <a:endParaRPr lang="cs-CZ" sz="28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9631" y="1973654"/>
            <a:ext cx="7469969" cy="3775296"/>
          </a:xfrm>
        </p:spPr>
        <p:txBody>
          <a:bodyPr/>
          <a:lstStyle/>
          <a:p>
            <a:r>
              <a:rPr lang="cs-CZ" sz="24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i="1" dirty="0" smtClean="0">
                <a:latin typeface="Calibri" panose="020F0502020204030204" pitchFamily="34" charset="0"/>
              </a:rPr>
              <a:t>Proč </a:t>
            </a:r>
            <a:r>
              <a:rPr lang="cs-CZ" i="1" dirty="0">
                <a:latin typeface="Calibri" panose="020F0502020204030204" pitchFamily="34" charset="0"/>
              </a:rPr>
              <a:t>běžný zesilovač není schopen zesilovat vysoké kmitočty stejně jako nízké nebo střední (jaká je </a:t>
            </a:r>
            <a:r>
              <a:rPr lang="cs-CZ" i="1" dirty="0" smtClean="0">
                <a:latin typeface="Calibri" panose="020F0502020204030204" pitchFamily="34" charset="0"/>
              </a:rPr>
              <a:t>příčina, </a:t>
            </a:r>
            <a:r>
              <a:rPr lang="cs-CZ" i="1" dirty="0">
                <a:latin typeface="Calibri" panose="020F0502020204030204" pitchFamily="34" charset="0"/>
              </a:rPr>
              <a:t>čím je to způsobeno</a:t>
            </a:r>
            <a:r>
              <a:rPr lang="cs-CZ" i="1" dirty="0" smtClean="0">
                <a:latin typeface="Calibri" panose="020F0502020204030204" pitchFamily="34" charset="0"/>
              </a:rPr>
              <a:t>)?</a:t>
            </a:r>
            <a:endParaRPr lang="cs-CZ" dirty="0">
              <a:latin typeface="Calibri" panose="020F050202020403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cs-CZ" i="1" dirty="0" smtClean="0">
                <a:latin typeface="Calibri" panose="020F0502020204030204" pitchFamily="34" charset="0"/>
              </a:rPr>
              <a:t>Čím </a:t>
            </a:r>
            <a:r>
              <a:rPr lang="cs-CZ" i="1" dirty="0">
                <a:latin typeface="Calibri" panose="020F0502020204030204" pitchFamily="34" charset="0"/>
              </a:rPr>
              <a:t>jsou způsobeny parazitní kapacity a kdy a proč je musíme neutralizovat?</a:t>
            </a:r>
            <a:endParaRPr lang="cs-CZ" dirty="0">
              <a:latin typeface="Calibri" panose="020F050202020403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cs-CZ" i="1" dirty="0" smtClean="0">
                <a:latin typeface="Calibri" panose="020F0502020204030204" pitchFamily="34" charset="0"/>
              </a:rPr>
              <a:t>Nakresli </a:t>
            </a:r>
            <a:r>
              <a:rPr lang="cs-CZ" i="1" dirty="0">
                <a:latin typeface="Calibri" panose="020F0502020204030204" pitchFamily="34" charset="0"/>
              </a:rPr>
              <a:t>schéma zapojení pro neutralizaci pomocí cívky v obvodu kolektoru a vysvětli jeho činnost!</a:t>
            </a:r>
            <a:endParaRPr lang="cs-CZ" dirty="0">
              <a:latin typeface="Calibri" panose="020F050202020403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cs-CZ" i="1" dirty="0" smtClean="0">
                <a:latin typeface="Calibri" panose="020F0502020204030204" pitchFamily="34" charset="0"/>
              </a:rPr>
              <a:t>Nakresli </a:t>
            </a:r>
            <a:r>
              <a:rPr lang="cs-CZ" i="1" dirty="0">
                <a:latin typeface="Calibri" panose="020F0502020204030204" pitchFamily="34" charset="0"/>
              </a:rPr>
              <a:t>schéma zapojení pro neutralizaci pomocí kondenzátoru v obvodu emitoru a vysvětli jeho činnost!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i="1" dirty="0" smtClean="0">
                <a:latin typeface="Calibri" panose="020F0502020204030204" pitchFamily="34" charset="0"/>
              </a:rPr>
              <a:t>Jaký </a:t>
            </a:r>
            <a:r>
              <a:rPr lang="cs-CZ" i="1" dirty="0">
                <a:latin typeface="Calibri" panose="020F0502020204030204" pitchFamily="34" charset="0"/>
              </a:rPr>
              <a:t>je rozdíl mezi neladěným širokopásmovým a laděným vysokofrekvenčním zesilovačem? Kde se jednotlivé typy používají?</a:t>
            </a:r>
            <a:endParaRPr lang="cs-CZ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13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1810605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1204044" y="2547750"/>
            <a:ext cx="6735911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defRPr/>
            </a:pPr>
            <a:r>
              <a:rPr lang="cs-CZ" altLang="cs-CZ" sz="2400" b="1" dirty="0">
                <a:latin typeface="Calibri" panose="020F0502020204030204" pitchFamily="34" charset="0"/>
              </a:rPr>
              <a:t>Text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vlastní </a:t>
            </a:r>
          </a:p>
          <a:p>
            <a:pPr algn="l">
              <a:lnSpc>
                <a:spcPct val="150000"/>
              </a:lnSpc>
              <a:defRPr/>
            </a:pPr>
            <a:r>
              <a:rPr lang="cs-CZ" altLang="cs-CZ" sz="2400" b="1" dirty="0" smtClean="0">
                <a:latin typeface="Calibri" panose="020F0502020204030204" pitchFamily="34" charset="0"/>
              </a:rPr>
              <a:t>Obrázky z knihy</a:t>
            </a:r>
            <a:r>
              <a:rPr lang="cs-CZ" altLang="cs-CZ" sz="2400" dirty="0" smtClean="0">
                <a:latin typeface="Calibri" panose="020F0502020204030204" pitchFamily="34" charset="0"/>
              </a:rPr>
              <a:t>: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cs-CZ" sz="2200" dirty="0" smtClean="0">
                <a:latin typeface="Calibri" panose="020F0502020204030204" pitchFamily="34" charset="0"/>
              </a:rPr>
              <a:t>ING</a:t>
            </a:r>
            <a:r>
              <a:rPr lang="cs-CZ" sz="2200" dirty="0">
                <a:latin typeface="Calibri" panose="020F0502020204030204" pitchFamily="34" charset="0"/>
              </a:rPr>
              <a:t>. UHLÍŘ, CSC, Jan; DOC. ING. KŘEČAN, Zdeněk. </a:t>
            </a:r>
            <a:r>
              <a:rPr lang="cs-CZ" sz="2200" i="1" dirty="0">
                <a:latin typeface="Calibri" panose="020F0502020204030204" pitchFamily="34" charset="0"/>
              </a:rPr>
              <a:t>Elektronika pro 2. a 3. ročník SOU</a:t>
            </a:r>
            <a:r>
              <a:rPr lang="cs-CZ" sz="2200" dirty="0">
                <a:latin typeface="Calibri" panose="020F0502020204030204" pitchFamily="34" charset="0"/>
              </a:rPr>
              <a:t>. Praha: SNTL, 1985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endParaRPr lang="cs-CZ" sz="2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3081050"/>
      </p:ext>
    </p:extLst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13388</TotalTime>
  <Words>812</Words>
  <Application>Microsoft Office PowerPoint</Application>
  <PresentationFormat>Předvádění na obrazovce (4:3)</PresentationFormat>
  <Paragraphs>126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Výchozí návrh</vt:lpstr>
      <vt:lpstr>STŘEDNÍ ŠKOLA STAVEBNÍ A TECHNICKÁ Ústí nad Labem, Čelakovského 5, příspěvková organizace Páteřní škola Ústeckého kraje</vt:lpstr>
      <vt:lpstr>ELEKTRONIKA</vt:lpstr>
      <vt:lpstr>Vysokofrekvenční zesilovače</vt:lpstr>
      <vt:lpstr>Vysokofrekvenční zesilovače</vt:lpstr>
      <vt:lpstr>Vysokofrekvenční zesilovače</vt:lpstr>
      <vt:lpstr>Vysokofrekvenční zesilovače</vt:lpstr>
      <vt:lpstr>Vysokofrekvenční zesilovače</vt:lpstr>
      <vt:lpstr>Vysokofrekvenční zesilovače</vt:lpstr>
      <vt:lpstr>Vysokofrekvenční zesilovače</vt:lpstr>
      <vt:lpstr>Vysokofrekvenční zesilovače</vt:lpstr>
      <vt:lpstr>Vysokofrekvenční zesilovače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Josef Sýkora, Ing.</cp:lastModifiedBy>
  <cp:revision>519</cp:revision>
  <dcterms:created xsi:type="dcterms:W3CDTF">2006-12-09T22:12:50Z</dcterms:created>
  <dcterms:modified xsi:type="dcterms:W3CDTF">2014-03-27T17:26:56Z</dcterms:modified>
</cp:coreProperties>
</file>