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9"/>
  </p:notesMasterIdLst>
  <p:sldIdLst>
    <p:sldId id="271" r:id="rId2"/>
    <p:sldId id="272" r:id="rId3"/>
    <p:sldId id="277" r:id="rId4"/>
    <p:sldId id="274" r:id="rId5"/>
    <p:sldId id="275" r:id="rId6"/>
    <p:sldId id="276" r:id="rId7"/>
    <p:sldId id="270"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501" autoAdjust="0"/>
    <p:restoredTop sz="94660"/>
  </p:normalViewPr>
  <p:slideViewPr>
    <p:cSldViewPr>
      <p:cViewPr>
        <p:scale>
          <a:sx n="60" d="100"/>
          <a:sy n="60" d="100"/>
        </p:scale>
        <p:origin x="-984" y="11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401F1E8-46C0-45C5-95B2-9C09736F3EA2}" type="datetimeFigureOut">
              <a:rPr lang="cs-CZ" smtClean="0"/>
              <a:t>5.4.2014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1919C2F-1E2D-42F7-B63C-D2E5747493DC}" type="slidenum">
              <a:rPr lang="cs-CZ" smtClean="0"/>
              <a:t>‹#›</a:t>
            </a:fld>
            <a:endParaRPr lang="cs-CZ"/>
          </a:p>
        </p:txBody>
      </p:sp>
    </p:spTree>
    <p:extLst>
      <p:ext uri="{BB962C8B-B14F-4D97-AF65-F5344CB8AC3E}">
        <p14:creationId xmlns:p14="http://schemas.microsoft.com/office/powerpoint/2010/main" val="1874483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31919C2F-1E2D-42F7-B63C-D2E5747493DC}" type="slidenum">
              <a:rPr lang="cs-CZ" smtClean="0"/>
              <a:t>1</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31919C2F-1E2D-42F7-B63C-D2E5747493DC}" type="slidenum">
              <a:rPr lang="cs-CZ" smtClean="0"/>
              <a:t>2</a:t>
            </a:fld>
            <a:endParaRPr lang="cs-CZ"/>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31919C2F-1E2D-42F7-B63C-D2E5747493DC}" type="slidenum">
              <a:rPr lang="cs-CZ" smtClean="0"/>
              <a:t>3</a:t>
            </a:fld>
            <a:endParaRPr lang="cs-CZ"/>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31919C2F-1E2D-42F7-B63C-D2E5747493DC}" type="slidenum">
              <a:rPr lang="cs-CZ" smtClean="0"/>
              <a:t>4</a:t>
            </a:fld>
            <a:endParaRPr lang="cs-CZ"/>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31919C2F-1E2D-42F7-B63C-D2E5747493DC}" type="slidenum">
              <a:rPr lang="cs-CZ" smtClean="0"/>
              <a:t>5</a:t>
            </a:fld>
            <a:endParaRPr lang="cs-CZ"/>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31919C2F-1E2D-42F7-B63C-D2E5747493DC}" type="slidenum">
              <a:rPr lang="cs-CZ" smtClean="0"/>
              <a:t>6</a:t>
            </a:fld>
            <a:endParaRPr lang="cs-CZ"/>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31919C2F-1E2D-42F7-B63C-D2E5747493DC}" type="slidenum">
              <a:rPr lang="cs-CZ" smtClean="0"/>
              <a:t>7</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CF3DB723-BB38-4D9D-9EB2-803592565F9B}" type="datetimeFigureOut">
              <a:rPr lang="cs-CZ" smtClean="0"/>
              <a:pPr/>
              <a:t>5.4.2014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BB0D61F-16F9-46A2-971C-3E43EB3BA765}" type="slidenum">
              <a:rPr lang="cs-CZ" smtClean="0"/>
              <a:pPr/>
              <a:t>‹#›</a:t>
            </a:fld>
            <a:endParaRPr lang="cs-CZ"/>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CF3DB723-BB38-4D9D-9EB2-803592565F9B}" type="datetimeFigureOut">
              <a:rPr lang="cs-CZ" smtClean="0"/>
              <a:pPr/>
              <a:t>5.4.2014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BB0D61F-16F9-46A2-971C-3E43EB3BA765}" type="slidenum">
              <a:rPr lang="cs-CZ" smtClean="0"/>
              <a:pPr/>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
        <p:nvSpPr>
          <p:cNvPr id="10" name="Content Placeholder 9"/>
          <p:cNvSpPr>
            <a:spLocks noGrp="1"/>
          </p:cNvSpPr>
          <p:nvPr>
            <p:ph sz="quarter" idx="13"/>
          </p:nvPr>
        </p:nvSpPr>
        <p:spPr>
          <a:xfrm>
            <a:off x="1143000" y="731520"/>
            <a:ext cx="6400800"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CF3DB723-BB38-4D9D-9EB2-803592565F9B}" type="datetimeFigureOut">
              <a:rPr lang="cs-CZ" smtClean="0"/>
              <a:pPr/>
              <a:t>5.4.2014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BB0D61F-16F9-46A2-971C-3E43EB3BA765}"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CF3DB723-BB38-4D9D-9EB2-803592565F9B}" type="datetimeFigureOut">
              <a:rPr lang="cs-CZ" smtClean="0"/>
              <a:pPr/>
              <a:t>5.4.2014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BB0D61F-16F9-46A2-971C-3E43EB3BA765}" type="slidenum">
              <a:rPr lang="cs-CZ" smtClean="0"/>
              <a:pPr/>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
        <p:nvSpPr>
          <p:cNvPr id="9" name="Content Placeholder 8"/>
          <p:cNvSpPr>
            <a:spLocks noGrp="1"/>
          </p:cNvSpPr>
          <p:nvPr>
            <p:ph sz="quarter" idx="13"/>
          </p:nvPr>
        </p:nvSpPr>
        <p:spPr>
          <a:xfrm>
            <a:off x="1142999" y="731519"/>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731520"/>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cs-CZ" smtClean="0"/>
              <a:t>Kliknutím lze upravit styly předlohy textu.</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CF3DB723-BB38-4D9D-9EB2-803592565F9B}" type="datetimeFigureOut">
              <a:rPr lang="cs-CZ" smtClean="0"/>
              <a:pPr/>
              <a:t>5.4.2014</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BBB0D61F-16F9-46A2-971C-3E43EB3BA765}" type="slidenum">
              <a:rPr lang="cs-CZ" smtClean="0"/>
              <a:pPr/>
              <a:t>‹#›</a:t>
            </a:fld>
            <a:endParaRPr lang="cs-CZ"/>
          </a:p>
        </p:txBody>
      </p:sp>
      <p:sp>
        <p:nvSpPr>
          <p:cNvPr id="10" name="Title 9"/>
          <p:cNvSpPr>
            <a:spLocks noGrp="1"/>
          </p:cNvSpPr>
          <p:nvPr>
            <p:ph type="title"/>
          </p:nvPr>
        </p:nvSpPr>
        <p:spPr/>
        <p:txBody>
          <a:body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CF3DB723-BB38-4D9D-9EB2-803592565F9B}" type="datetimeFigureOut">
              <a:rPr lang="cs-CZ" smtClean="0"/>
              <a:pPr/>
              <a:t>5.4.2014</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BBB0D61F-16F9-46A2-971C-3E43EB3BA765}"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3DB723-BB38-4D9D-9EB2-803592565F9B}" type="datetimeFigureOut">
              <a:rPr lang="cs-CZ" smtClean="0"/>
              <a:pPr/>
              <a:t>5.4.2014</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BBB0D61F-16F9-46A2-971C-3E43EB3BA765}"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cs-CZ" smtClean="0"/>
              <a:t>Kliknutím lze upravit styl.</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CF3DB723-BB38-4D9D-9EB2-803592565F9B}" type="datetimeFigureOut">
              <a:rPr lang="cs-CZ" smtClean="0"/>
              <a:pPr/>
              <a:t>5.4.2014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BB0D61F-16F9-46A2-971C-3E43EB3BA765}"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CF3DB723-BB38-4D9D-9EB2-803592565F9B}" type="datetimeFigureOut">
              <a:rPr lang="cs-CZ" smtClean="0"/>
              <a:pPr/>
              <a:t>5.4.2014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BB0D61F-16F9-46A2-971C-3E43EB3BA765}" type="slidenum">
              <a:rPr lang="cs-CZ" smtClean="0"/>
              <a:pPr/>
              <a:t>‹#›</a:t>
            </a:fld>
            <a:endParaRPr lang="cs-CZ"/>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CF3DB723-BB38-4D9D-9EB2-803592565F9B}" type="datetimeFigureOut">
              <a:rPr lang="cs-CZ" smtClean="0"/>
              <a:pPr/>
              <a:t>5.4.2014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BB0D61F-16F9-46A2-971C-3E43EB3BA765}"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cs-CZ" smtClean="0"/>
              <a:t>Kliknutím lze upravit styl.</a:t>
            </a:r>
            <a:endParaRPr lang="en-US"/>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CF3DB723-BB38-4D9D-9EB2-803592565F9B}" type="datetimeFigureOut">
              <a:rPr lang="cs-CZ" smtClean="0"/>
              <a:pPr/>
              <a:t>5.4.2014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BB0D61F-16F9-46A2-971C-3E43EB3BA765}" type="slidenum">
              <a:rPr lang="cs-CZ" smtClean="0"/>
              <a:pPr/>
              <a:t>‹#›</a:t>
            </a:fld>
            <a:endParaRPr lang="cs-CZ"/>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cs-CZ" smtClean="0"/>
              <a:t>Kliknutím lze upravit styl.</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CF3DB723-BB38-4D9D-9EB2-803592565F9B}" type="datetimeFigureOut">
              <a:rPr lang="cs-CZ" smtClean="0"/>
              <a:pPr/>
              <a:t>5.4.2014</a:t>
            </a:fld>
            <a:endParaRPr lang="cs-CZ"/>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cs-CZ"/>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BBB0D61F-16F9-46A2-971C-3E43EB3BA765}"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iming>
    <p:tnLst>
      <p:par>
        <p:cTn id="1" dur="indefinite" restart="never" nodeType="tmRoot"/>
      </p:par>
    </p:tnLst>
  </p:timing>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hyperlink" Target="mailto:stamped@telecom.cz"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3" Type="http://schemas.openxmlformats.org/officeDocument/2006/relationships/hyperlink" Target="mailto:auto@leasing.cz"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hyperlink" Target="../p&#345;&#237;klady%20OBK/Procvi&#269;ov&#225;n&#237;%20prvn&#237;%20upom&#237;nky%20&#269;.%201.rtf" TargetMode="External"/><Relationship Id="rId2" Type="http://schemas.openxmlformats.org/officeDocument/2006/relationships/notesSlide" Target="../notesSlides/notesSlide6.xml"/><Relationship Id="rId1" Type="http://schemas.openxmlformats.org/officeDocument/2006/relationships/slideLayout" Target="../slideLayouts/slideLayout9.xml"/><Relationship Id="rId6" Type="http://schemas.openxmlformats.org/officeDocument/2006/relationships/image" Target="../media/image3.wmf"/><Relationship Id="rId5" Type="http://schemas.openxmlformats.org/officeDocument/2006/relationships/image" Target="../media/image1.jpeg"/><Relationship Id="rId4" Type="http://schemas.openxmlformats.org/officeDocument/2006/relationships/hyperlink" Target="../p&#345;&#237;klady%20OBK/Procvi&#269;ov&#225;n&#237;%20prvn&#237;%20upom&#237;nky%20&#269;.%202.rtf"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a:xfrm>
            <a:off x="323528" y="2348880"/>
            <a:ext cx="8568952" cy="4509120"/>
          </a:xfrm>
        </p:spPr>
        <p:txBody>
          <a:bodyPr>
            <a:normAutofit/>
          </a:bodyPr>
          <a:lstStyle/>
          <a:p>
            <a:r>
              <a:rPr lang="cs-CZ" b="1" dirty="0" smtClean="0"/>
              <a:t>Šablona: </a:t>
            </a:r>
            <a:r>
              <a:rPr lang="cs-CZ" dirty="0" smtClean="0"/>
              <a:t>III/2 Inovace a zkvalitnění výuky prostřednictvím ICT</a:t>
            </a:r>
          </a:p>
          <a:p>
            <a:r>
              <a:rPr lang="cs-CZ" b="1" dirty="0" smtClean="0"/>
              <a:t>Vzdělávací materiál: </a:t>
            </a:r>
            <a:r>
              <a:rPr lang="cs-CZ" dirty="0" smtClean="0"/>
              <a:t>Prezentace – zápis pro žáky</a:t>
            </a:r>
          </a:p>
          <a:p>
            <a:r>
              <a:rPr lang="cs-CZ" b="1" dirty="0" smtClean="0"/>
              <a:t>Určen pro: </a:t>
            </a:r>
            <a:r>
              <a:rPr lang="cs-CZ" dirty="0" smtClean="0"/>
              <a:t>2. ročník oboru Ekonomika a podnikání</a:t>
            </a:r>
          </a:p>
          <a:p>
            <a:r>
              <a:rPr lang="cs-CZ" b="1" dirty="0" smtClean="0"/>
              <a:t>Vzdělávací oblast: </a:t>
            </a:r>
            <a:r>
              <a:rPr lang="cs-CZ" dirty="0" smtClean="0"/>
              <a:t>Obchodní korespondence – Obchodní 				        písemnosti při porušení kupní smlouvy</a:t>
            </a:r>
          </a:p>
          <a:p>
            <a:r>
              <a:rPr lang="cs-CZ" b="1" dirty="0" smtClean="0"/>
              <a:t>Název učebního materiálu: </a:t>
            </a:r>
            <a:r>
              <a:rPr lang="cs-CZ" dirty="0" smtClean="0"/>
              <a:t>První upomínka - příklady – ZŽ</a:t>
            </a:r>
          </a:p>
          <a:p>
            <a:endParaRPr lang="cs-CZ" dirty="0" smtClean="0"/>
          </a:p>
          <a:p>
            <a:pPr algn="r"/>
            <a:r>
              <a:rPr lang="cs-CZ" b="1" dirty="0" smtClean="0"/>
              <a:t>Jméno autora: </a:t>
            </a:r>
            <a:r>
              <a:rPr lang="cs-CZ" dirty="0" smtClean="0"/>
              <a:t>Ing. Šárka </a:t>
            </a:r>
            <a:r>
              <a:rPr lang="cs-CZ" dirty="0" err="1" smtClean="0"/>
              <a:t>Schuplerová</a:t>
            </a:r>
            <a:endParaRPr lang="cs-CZ" dirty="0" smtClean="0"/>
          </a:p>
          <a:p>
            <a:pPr algn="r"/>
            <a:r>
              <a:rPr lang="cs-CZ" b="1" smtClean="0"/>
              <a:t>Datum vytvoření: </a:t>
            </a:r>
            <a:r>
              <a:rPr lang="cs-CZ" dirty="0" smtClean="0"/>
              <a:t>14. 12. 2012</a:t>
            </a:r>
          </a:p>
          <a:p>
            <a:pPr algn="r"/>
            <a:r>
              <a:rPr lang="cs-CZ" b="1" dirty="0" err="1" smtClean="0"/>
              <a:t>Reg.č</a:t>
            </a:r>
            <a:r>
              <a:rPr lang="cs-CZ" b="1" dirty="0" smtClean="0"/>
              <a:t>. projektu: CZ.1.07/1.5.00/34.0627</a:t>
            </a:r>
          </a:p>
          <a:p>
            <a:endParaRPr lang="cs-CZ" b="1" dirty="0" smtClean="0"/>
          </a:p>
          <a:p>
            <a:endParaRPr lang="cs-CZ" dirty="0"/>
          </a:p>
        </p:txBody>
      </p:sp>
      <p:sp>
        <p:nvSpPr>
          <p:cNvPr id="2" name="Nadpis 1"/>
          <p:cNvSpPr>
            <a:spLocks noGrp="1"/>
          </p:cNvSpPr>
          <p:nvPr>
            <p:ph type="ctrTitle"/>
          </p:nvPr>
        </p:nvSpPr>
        <p:spPr>
          <a:xfrm>
            <a:off x="323528" y="980729"/>
            <a:ext cx="8424935" cy="1440160"/>
          </a:xfrm>
        </p:spPr>
        <p:txBody>
          <a:bodyPr/>
          <a:lstStyle/>
          <a:p>
            <a:pPr marL="182880" indent="0" algn="ctr">
              <a:buNone/>
            </a:pPr>
            <a:r>
              <a:rPr lang="cs-CZ" cap="all" dirty="0" smtClean="0"/>
              <a:t>průvodní list</a:t>
            </a:r>
            <a:endParaRPr lang="cs-CZ" sz="3200" cap="all" dirty="0"/>
          </a:p>
        </p:txBody>
      </p:sp>
      <p:pic>
        <p:nvPicPr>
          <p:cNvPr id="5" name="Obrázek 3" descr="Logo EU penize.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95513" y="0"/>
            <a:ext cx="4932362"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45402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5877272"/>
            <a:ext cx="8424936" cy="973870"/>
          </a:xfrm>
        </p:spPr>
        <p:txBody>
          <a:bodyPr/>
          <a:lstStyle/>
          <a:p>
            <a:pPr marL="0" indent="0" algn="ctr">
              <a:buNone/>
            </a:pPr>
            <a:r>
              <a:rPr lang="cs-CZ" sz="4000" dirty="0"/>
              <a:t>PRVNÍ  UPOMÍNKA - PŘÍKLADY</a:t>
            </a:r>
          </a:p>
        </p:txBody>
      </p:sp>
      <p:sp>
        <p:nvSpPr>
          <p:cNvPr id="3" name="Zástupný symbol pro obsah 2"/>
          <p:cNvSpPr>
            <a:spLocks noGrp="1"/>
          </p:cNvSpPr>
          <p:nvPr>
            <p:ph sz="quarter" idx="13"/>
          </p:nvPr>
        </p:nvSpPr>
        <p:spPr>
          <a:xfrm>
            <a:off x="179512" y="980728"/>
            <a:ext cx="8856984" cy="4824536"/>
          </a:xfrm>
        </p:spPr>
        <p:txBody>
          <a:bodyPr>
            <a:normAutofit lnSpcReduction="10000"/>
          </a:bodyPr>
          <a:lstStyle/>
          <a:p>
            <a:pPr marL="45720" indent="0">
              <a:buNone/>
            </a:pPr>
            <a:r>
              <a:rPr lang="cs-CZ" b="1" dirty="0" smtClean="0"/>
              <a:t>Klíčová slova:	</a:t>
            </a:r>
            <a:r>
              <a:rPr lang="cs-CZ" dirty="0" smtClean="0"/>
              <a:t>Druhy písemností při porušení kupní 					smlouvy, první upomínka, kupující, 					prodávající, obměny stylizace první 	upomínky, 			příklady zadání písemnosti při porušení kupní 			smlouvy – první upomínka.</a:t>
            </a:r>
          </a:p>
          <a:p>
            <a:pPr marL="45720" indent="0">
              <a:buNone/>
            </a:pPr>
            <a:endParaRPr lang="cs-CZ" dirty="0" smtClean="0"/>
          </a:p>
          <a:p>
            <a:pPr marL="45720" indent="0">
              <a:buNone/>
            </a:pPr>
            <a:r>
              <a:rPr lang="cs-CZ" b="1" dirty="0" smtClean="0"/>
              <a:t>Anotace: 		</a:t>
            </a:r>
            <a:r>
              <a:rPr lang="cs-CZ" dirty="0" smtClean="0"/>
              <a:t>Vzdělávací materiál obsahuje základní pojmy 			první upomínky. Materiál je připraven formou 			prezentace – zápis do sešitu.</a:t>
            </a:r>
          </a:p>
          <a:p>
            <a:pPr marL="45720" indent="0">
              <a:buNone/>
            </a:pPr>
            <a:endParaRPr lang="cs-CZ" dirty="0" smtClean="0"/>
          </a:p>
          <a:p>
            <a:pPr marL="45720" indent="0">
              <a:buNone/>
            </a:pPr>
            <a:r>
              <a:rPr lang="cs-CZ" b="1" dirty="0" smtClean="0"/>
              <a:t>Metodické pokyny: 	</a:t>
            </a:r>
            <a:r>
              <a:rPr lang="cs-CZ" dirty="0" smtClean="0"/>
              <a:t>Snímky prezentace najíždějí po kliknutí 		        		myši a žáci si přes projekci provedou 	              		        	zápis do sešitu.</a:t>
            </a:r>
            <a:endParaRPr lang="cs-CZ" dirty="0"/>
          </a:p>
        </p:txBody>
      </p:sp>
      <p:pic>
        <p:nvPicPr>
          <p:cNvPr id="6" name="Obrázek 3" descr="Logo EU penize.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95513" y="0"/>
            <a:ext cx="4932362"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59172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5805264"/>
            <a:ext cx="8424936" cy="864096"/>
          </a:xfrm>
        </p:spPr>
        <p:txBody>
          <a:bodyPr/>
          <a:lstStyle/>
          <a:p>
            <a:pPr marL="0" indent="0" algn="ctr">
              <a:buNone/>
            </a:pPr>
            <a:r>
              <a:rPr lang="cs-CZ" sz="4000" dirty="0"/>
              <a:t>PRVNÍ  UPOMÍNKA - </a:t>
            </a:r>
            <a:r>
              <a:rPr lang="cs-CZ" sz="4000" dirty="0" smtClean="0"/>
              <a:t>PŘÍKLADY</a:t>
            </a:r>
            <a:endParaRPr lang="cs-CZ" sz="4000" dirty="0"/>
          </a:p>
        </p:txBody>
      </p:sp>
      <p:sp>
        <p:nvSpPr>
          <p:cNvPr id="3" name="Zástupný symbol pro obsah 2"/>
          <p:cNvSpPr>
            <a:spLocks noGrp="1"/>
          </p:cNvSpPr>
          <p:nvPr>
            <p:ph sz="quarter" idx="13"/>
          </p:nvPr>
        </p:nvSpPr>
        <p:spPr>
          <a:xfrm>
            <a:off x="971600" y="908720"/>
            <a:ext cx="7488832" cy="4896544"/>
          </a:xfrm>
        </p:spPr>
        <p:txBody>
          <a:bodyPr>
            <a:normAutofit/>
          </a:bodyPr>
          <a:lstStyle/>
          <a:p>
            <a:pPr marL="45720" indent="0">
              <a:lnSpc>
                <a:spcPct val="80000"/>
              </a:lnSpc>
              <a:buNone/>
            </a:pPr>
            <a:endParaRPr lang="cs-CZ" sz="2400" b="1" dirty="0" smtClean="0">
              <a:solidFill>
                <a:srgbClr val="FFC000"/>
              </a:solidFill>
            </a:endParaRPr>
          </a:p>
          <a:p>
            <a:pPr algn="ctr">
              <a:buFont typeface="Wingdings" pitchFamily="2" charset="2"/>
              <a:buNone/>
            </a:pPr>
            <a:r>
              <a:rPr lang="cs-CZ" sz="4000" b="1" dirty="0" smtClean="0">
                <a:solidFill>
                  <a:srgbClr val="FFC000"/>
                </a:solidFill>
              </a:rPr>
              <a:t>Patří sem:</a:t>
            </a:r>
          </a:p>
          <a:p>
            <a:endParaRPr lang="cs-CZ" sz="2400" dirty="0" smtClean="0"/>
          </a:p>
          <a:p>
            <a:r>
              <a:rPr lang="cs-CZ" sz="2400" dirty="0" smtClean="0"/>
              <a:t>   URGENCE</a:t>
            </a:r>
            <a:endParaRPr lang="cs-CZ" sz="2400" dirty="0"/>
          </a:p>
          <a:p>
            <a:r>
              <a:rPr lang="cs-CZ" sz="2400" dirty="0" smtClean="0"/>
              <a:t>   REKLAMACE</a:t>
            </a:r>
            <a:endParaRPr lang="cs-CZ" sz="2400" dirty="0"/>
          </a:p>
          <a:p>
            <a:r>
              <a:rPr lang="cs-CZ" sz="2400" dirty="0" smtClean="0"/>
              <a:t>   UPOMÍNKY</a:t>
            </a:r>
            <a:endParaRPr lang="cs-CZ" sz="2400" dirty="0"/>
          </a:p>
          <a:p>
            <a:pPr lvl="1"/>
            <a:r>
              <a:rPr lang="cs-CZ" sz="2400" dirty="0" smtClean="0"/>
              <a:t>    </a:t>
            </a:r>
            <a:r>
              <a:rPr lang="cs-CZ" sz="2400" b="1" dirty="0" smtClean="0">
                <a:solidFill>
                  <a:srgbClr val="FF0000"/>
                </a:solidFill>
              </a:rPr>
              <a:t>První </a:t>
            </a:r>
            <a:r>
              <a:rPr lang="cs-CZ" sz="2400" b="1" dirty="0">
                <a:solidFill>
                  <a:srgbClr val="FF0000"/>
                </a:solidFill>
              </a:rPr>
              <a:t>upomínka</a:t>
            </a:r>
          </a:p>
          <a:p>
            <a:pPr lvl="1"/>
            <a:r>
              <a:rPr lang="cs-CZ" sz="2400" dirty="0" smtClean="0"/>
              <a:t>    Druhá </a:t>
            </a:r>
            <a:r>
              <a:rPr lang="cs-CZ" sz="2400" dirty="0"/>
              <a:t>upomínka</a:t>
            </a:r>
          </a:p>
          <a:p>
            <a:pPr lvl="1"/>
            <a:r>
              <a:rPr lang="cs-CZ" sz="2400" dirty="0" smtClean="0"/>
              <a:t>    Pokus </a:t>
            </a:r>
            <a:r>
              <a:rPr lang="cs-CZ" sz="2400" dirty="0"/>
              <a:t>o </a:t>
            </a:r>
            <a:r>
              <a:rPr lang="cs-CZ" sz="2400" dirty="0" smtClean="0"/>
              <a:t>smír	</a:t>
            </a:r>
            <a:endParaRPr lang="cs-CZ" sz="2400" dirty="0"/>
          </a:p>
        </p:txBody>
      </p:sp>
      <p:pic>
        <p:nvPicPr>
          <p:cNvPr id="6" name="Obrázek 3" descr="Logo EU penize.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95513" y="0"/>
            <a:ext cx="4932362"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5" descr="C:\Users\sarka.schuplerova\AppData\Local\Microsoft\Windows\Temporary Internet Files\Content.IE5\MVKSZD5S\MC900433821[1].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868144" y="2924944"/>
            <a:ext cx="1828572" cy="18285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4001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6"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wipe(down)">
                                      <p:cBhvr>
                                        <p:cTn id="21" dur="580">
                                          <p:stCondLst>
                                            <p:cond delay="0"/>
                                          </p:stCondLst>
                                        </p:cTn>
                                        <p:tgtEl>
                                          <p:spTgt spid="7"/>
                                        </p:tgtEl>
                                      </p:cBhvr>
                                    </p:animEffect>
                                    <p:anim calcmode="lin" valueType="num">
                                      <p:cBhvr>
                                        <p:cTn id="22"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23"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24"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25"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26"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27" dur="26">
                                          <p:stCondLst>
                                            <p:cond delay="650"/>
                                          </p:stCondLst>
                                        </p:cTn>
                                        <p:tgtEl>
                                          <p:spTgt spid="7"/>
                                        </p:tgtEl>
                                      </p:cBhvr>
                                      <p:to x="100000" y="60000"/>
                                    </p:animScale>
                                    <p:animScale>
                                      <p:cBhvr>
                                        <p:cTn id="28" dur="166" decel="50000">
                                          <p:stCondLst>
                                            <p:cond delay="676"/>
                                          </p:stCondLst>
                                        </p:cTn>
                                        <p:tgtEl>
                                          <p:spTgt spid="7"/>
                                        </p:tgtEl>
                                      </p:cBhvr>
                                      <p:to x="100000" y="100000"/>
                                    </p:animScale>
                                    <p:animScale>
                                      <p:cBhvr>
                                        <p:cTn id="29" dur="26">
                                          <p:stCondLst>
                                            <p:cond delay="1312"/>
                                          </p:stCondLst>
                                        </p:cTn>
                                        <p:tgtEl>
                                          <p:spTgt spid="7"/>
                                        </p:tgtEl>
                                      </p:cBhvr>
                                      <p:to x="100000" y="80000"/>
                                    </p:animScale>
                                    <p:animScale>
                                      <p:cBhvr>
                                        <p:cTn id="30" dur="166" decel="50000">
                                          <p:stCondLst>
                                            <p:cond delay="1338"/>
                                          </p:stCondLst>
                                        </p:cTn>
                                        <p:tgtEl>
                                          <p:spTgt spid="7"/>
                                        </p:tgtEl>
                                      </p:cBhvr>
                                      <p:to x="100000" y="100000"/>
                                    </p:animScale>
                                    <p:animScale>
                                      <p:cBhvr>
                                        <p:cTn id="31" dur="26">
                                          <p:stCondLst>
                                            <p:cond delay="1642"/>
                                          </p:stCondLst>
                                        </p:cTn>
                                        <p:tgtEl>
                                          <p:spTgt spid="7"/>
                                        </p:tgtEl>
                                      </p:cBhvr>
                                      <p:to x="100000" y="90000"/>
                                    </p:animScale>
                                    <p:animScale>
                                      <p:cBhvr>
                                        <p:cTn id="32" dur="166" decel="50000">
                                          <p:stCondLst>
                                            <p:cond delay="1668"/>
                                          </p:stCondLst>
                                        </p:cTn>
                                        <p:tgtEl>
                                          <p:spTgt spid="7"/>
                                        </p:tgtEl>
                                      </p:cBhvr>
                                      <p:to x="100000" y="100000"/>
                                    </p:animScale>
                                    <p:animScale>
                                      <p:cBhvr>
                                        <p:cTn id="33" dur="26">
                                          <p:stCondLst>
                                            <p:cond delay="1808"/>
                                          </p:stCondLst>
                                        </p:cTn>
                                        <p:tgtEl>
                                          <p:spTgt spid="7"/>
                                        </p:tgtEl>
                                      </p:cBhvr>
                                      <p:to x="100000" y="95000"/>
                                    </p:animScale>
                                    <p:animScale>
                                      <p:cBhvr>
                                        <p:cTn id="34" dur="166" decel="50000">
                                          <p:stCondLst>
                                            <p:cond delay="1834"/>
                                          </p:stCondLst>
                                        </p:cTn>
                                        <p:tgtEl>
                                          <p:spTgt spid="7"/>
                                        </p:tgtEl>
                                      </p:cBhvr>
                                      <p:to x="100000" y="100000"/>
                                    </p:animScale>
                                  </p:childTnLst>
                                </p:cTn>
                              </p:par>
                            </p:childTnLst>
                          </p:cTn>
                        </p:par>
                      </p:childTnLst>
                    </p:cTn>
                  </p:par>
                  <p:par>
                    <p:cTn id="35" fill="hold">
                      <p:stCondLst>
                        <p:cond delay="indefinite"/>
                      </p:stCondLst>
                      <p:childTnLst>
                        <p:par>
                          <p:cTn id="36" fill="hold">
                            <p:stCondLst>
                              <p:cond delay="0"/>
                            </p:stCondLst>
                            <p:childTnLst>
                              <p:par>
                                <p:cTn id="37" presetID="45" presetClass="entr" presetSubtype="0" fill="hold"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Effect transition="in" filter="fade">
                                      <p:cBhvr>
                                        <p:cTn id="39" dur="2000"/>
                                        <p:tgtEl>
                                          <p:spTgt spid="3">
                                            <p:txEl>
                                              <p:pRg st="6" end="6"/>
                                            </p:txEl>
                                          </p:spTgt>
                                        </p:tgtEl>
                                      </p:cBhvr>
                                    </p:animEffect>
                                    <p:anim calcmode="lin" valueType="num">
                                      <p:cBhvr>
                                        <p:cTn id="40" dur="2000" fill="hold"/>
                                        <p:tgtEl>
                                          <p:spTgt spid="3">
                                            <p:txEl>
                                              <p:pRg st="6" end="6"/>
                                            </p:txEl>
                                          </p:spTgt>
                                        </p:tgtEl>
                                        <p:attrNameLst>
                                          <p:attrName>ppt_w</p:attrName>
                                        </p:attrNameLst>
                                      </p:cBhvr>
                                      <p:tavLst>
                                        <p:tav tm="0" fmla="#ppt_w*sin(2.5*pi*$)">
                                          <p:val>
                                            <p:fltVal val="0"/>
                                          </p:val>
                                        </p:tav>
                                        <p:tav tm="100000">
                                          <p:val>
                                            <p:fltVal val="1"/>
                                          </p:val>
                                        </p:tav>
                                      </p:tavLst>
                                    </p:anim>
                                    <p:anim calcmode="lin" valueType="num">
                                      <p:cBhvr>
                                        <p:cTn id="41" dur="2000" fill="hold"/>
                                        <p:tgtEl>
                                          <p:spTgt spid="3">
                                            <p:txEl>
                                              <p:pRg st="6" end="6"/>
                                            </p:txEl>
                                          </p:spTgt>
                                        </p:tgtEl>
                                        <p:attrNameLst>
                                          <p:attrName>ppt_h</p:attrName>
                                        </p:attrNameLst>
                                      </p:cBhvr>
                                      <p:tavLst>
                                        <p:tav tm="0">
                                          <p:val>
                                            <p:strVal val="#ppt_h"/>
                                          </p:val>
                                        </p:tav>
                                        <p:tav tm="100000">
                                          <p:val>
                                            <p:strVal val="#ppt_h"/>
                                          </p:val>
                                        </p:tav>
                                      </p:tavLst>
                                    </p:anim>
                                  </p:childTnLst>
                                </p:cTn>
                              </p:par>
                            </p:childTnLst>
                          </p:cTn>
                        </p:par>
                      </p:childTnLst>
                    </p:cTn>
                  </p:par>
                  <p:par>
                    <p:cTn id="42" fill="hold">
                      <p:stCondLst>
                        <p:cond delay="indefinite"/>
                      </p:stCondLst>
                      <p:childTnLst>
                        <p:par>
                          <p:cTn id="43" fill="hold">
                            <p:stCondLst>
                              <p:cond delay="0"/>
                            </p:stCondLst>
                            <p:childTnLst>
                              <p:par>
                                <p:cTn id="44" presetID="45" presetClass="entr" presetSubtype="0" fill="hold" nodeType="clickEffect">
                                  <p:stCondLst>
                                    <p:cond delay="0"/>
                                  </p:stCondLst>
                                  <p:childTnLst>
                                    <p:set>
                                      <p:cBhvr>
                                        <p:cTn id="45" dur="1" fill="hold">
                                          <p:stCondLst>
                                            <p:cond delay="0"/>
                                          </p:stCondLst>
                                        </p:cTn>
                                        <p:tgtEl>
                                          <p:spTgt spid="3">
                                            <p:txEl>
                                              <p:pRg st="3" end="3"/>
                                            </p:txEl>
                                          </p:spTgt>
                                        </p:tgtEl>
                                        <p:attrNameLst>
                                          <p:attrName>style.visibility</p:attrName>
                                        </p:attrNameLst>
                                      </p:cBhvr>
                                      <p:to>
                                        <p:strVal val="visible"/>
                                      </p:to>
                                    </p:set>
                                    <p:animEffect transition="in" filter="fade">
                                      <p:cBhvr>
                                        <p:cTn id="46" dur="2000"/>
                                        <p:tgtEl>
                                          <p:spTgt spid="3">
                                            <p:txEl>
                                              <p:pRg st="3" end="3"/>
                                            </p:txEl>
                                          </p:spTgt>
                                        </p:tgtEl>
                                      </p:cBhvr>
                                    </p:animEffect>
                                    <p:anim calcmode="lin" valueType="num">
                                      <p:cBhvr>
                                        <p:cTn id="47"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48" dur="2000" fill="hold"/>
                                        <p:tgtEl>
                                          <p:spTgt spid="3">
                                            <p:txEl>
                                              <p:pRg st="3" end="3"/>
                                            </p:txEl>
                                          </p:spTgt>
                                        </p:tgtEl>
                                        <p:attrNameLst>
                                          <p:attrName>ppt_h</p:attrName>
                                        </p:attrNameLst>
                                      </p:cBhvr>
                                      <p:tavLst>
                                        <p:tav tm="0">
                                          <p:val>
                                            <p:strVal val="#ppt_h"/>
                                          </p:val>
                                        </p:tav>
                                        <p:tav tm="100000">
                                          <p:val>
                                            <p:strVal val="#ppt_h"/>
                                          </p:val>
                                        </p:tav>
                                      </p:tavLst>
                                    </p:anim>
                                  </p:childTnLst>
                                </p:cTn>
                              </p:par>
                              <p:par>
                                <p:cTn id="49" presetID="45" presetClass="entr" presetSubtype="0" fill="hold" nodeType="withEffect">
                                  <p:stCondLst>
                                    <p:cond delay="0"/>
                                  </p:stCondLst>
                                  <p:childTnLst>
                                    <p:set>
                                      <p:cBhvr>
                                        <p:cTn id="50" dur="1" fill="hold">
                                          <p:stCondLst>
                                            <p:cond delay="0"/>
                                          </p:stCondLst>
                                        </p:cTn>
                                        <p:tgtEl>
                                          <p:spTgt spid="3">
                                            <p:txEl>
                                              <p:pRg st="4" end="4"/>
                                            </p:txEl>
                                          </p:spTgt>
                                        </p:tgtEl>
                                        <p:attrNameLst>
                                          <p:attrName>style.visibility</p:attrName>
                                        </p:attrNameLst>
                                      </p:cBhvr>
                                      <p:to>
                                        <p:strVal val="visible"/>
                                      </p:to>
                                    </p:set>
                                    <p:animEffect transition="in" filter="fade">
                                      <p:cBhvr>
                                        <p:cTn id="51" dur="2000"/>
                                        <p:tgtEl>
                                          <p:spTgt spid="3">
                                            <p:txEl>
                                              <p:pRg st="4" end="4"/>
                                            </p:txEl>
                                          </p:spTgt>
                                        </p:tgtEl>
                                      </p:cBhvr>
                                    </p:animEffect>
                                    <p:anim calcmode="lin" valueType="num">
                                      <p:cBhvr>
                                        <p:cTn id="52" dur="2000" fill="hold"/>
                                        <p:tgtEl>
                                          <p:spTgt spid="3">
                                            <p:txEl>
                                              <p:pRg st="4" end="4"/>
                                            </p:txEl>
                                          </p:spTgt>
                                        </p:tgtEl>
                                        <p:attrNameLst>
                                          <p:attrName>ppt_w</p:attrName>
                                        </p:attrNameLst>
                                      </p:cBhvr>
                                      <p:tavLst>
                                        <p:tav tm="0" fmla="#ppt_w*sin(2.5*pi*$)">
                                          <p:val>
                                            <p:fltVal val="0"/>
                                          </p:val>
                                        </p:tav>
                                        <p:tav tm="100000">
                                          <p:val>
                                            <p:fltVal val="1"/>
                                          </p:val>
                                        </p:tav>
                                      </p:tavLst>
                                    </p:anim>
                                    <p:anim calcmode="lin" valueType="num">
                                      <p:cBhvr>
                                        <p:cTn id="53" dur="2000" fill="hold"/>
                                        <p:tgtEl>
                                          <p:spTgt spid="3">
                                            <p:txEl>
                                              <p:pRg st="4" end="4"/>
                                            </p:txEl>
                                          </p:spTgt>
                                        </p:tgtEl>
                                        <p:attrNameLst>
                                          <p:attrName>ppt_h</p:attrName>
                                        </p:attrNameLst>
                                      </p:cBhvr>
                                      <p:tavLst>
                                        <p:tav tm="0">
                                          <p:val>
                                            <p:strVal val="#ppt_h"/>
                                          </p:val>
                                        </p:tav>
                                        <p:tav tm="100000">
                                          <p:val>
                                            <p:strVal val="#ppt_h"/>
                                          </p:val>
                                        </p:tav>
                                      </p:tavLst>
                                    </p:anim>
                                  </p:childTnLst>
                                </p:cTn>
                              </p:par>
                              <p:par>
                                <p:cTn id="54" presetID="45" presetClass="entr" presetSubtype="0" fill="hold" nodeType="withEffect">
                                  <p:stCondLst>
                                    <p:cond delay="0"/>
                                  </p:stCondLst>
                                  <p:childTnLst>
                                    <p:set>
                                      <p:cBhvr>
                                        <p:cTn id="55" dur="1" fill="hold">
                                          <p:stCondLst>
                                            <p:cond delay="0"/>
                                          </p:stCondLst>
                                        </p:cTn>
                                        <p:tgtEl>
                                          <p:spTgt spid="3">
                                            <p:txEl>
                                              <p:pRg st="5" end="5"/>
                                            </p:txEl>
                                          </p:spTgt>
                                        </p:tgtEl>
                                        <p:attrNameLst>
                                          <p:attrName>style.visibility</p:attrName>
                                        </p:attrNameLst>
                                      </p:cBhvr>
                                      <p:to>
                                        <p:strVal val="visible"/>
                                      </p:to>
                                    </p:set>
                                    <p:animEffect transition="in" filter="fade">
                                      <p:cBhvr>
                                        <p:cTn id="56" dur="2000"/>
                                        <p:tgtEl>
                                          <p:spTgt spid="3">
                                            <p:txEl>
                                              <p:pRg st="5" end="5"/>
                                            </p:txEl>
                                          </p:spTgt>
                                        </p:tgtEl>
                                      </p:cBhvr>
                                    </p:animEffect>
                                    <p:anim calcmode="lin" valueType="num">
                                      <p:cBhvr>
                                        <p:cTn id="57" dur="2000" fill="hold"/>
                                        <p:tgtEl>
                                          <p:spTgt spid="3">
                                            <p:txEl>
                                              <p:pRg st="5" end="5"/>
                                            </p:txEl>
                                          </p:spTgt>
                                        </p:tgtEl>
                                        <p:attrNameLst>
                                          <p:attrName>ppt_w</p:attrName>
                                        </p:attrNameLst>
                                      </p:cBhvr>
                                      <p:tavLst>
                                        <p:tav tm="0" fmla="#ppt_w*sin(2.5*pi*$)">
                                          <p:val>
                                            <p:fltVal val="0"/>
                                          </p:val>
                                        </p:tav>
                                        <p:tav tm="100000">
                                          <p:val>
                                            <p:fltVal val="1"/>
                                          </p:val>
                                        </p:tav>
                                      </p:tavLst>
                                    </p:anim>
                                    <p:anim calcmode="lin" valueType="num">
                                      <p:cBhvr>
                                        <p:cTn id="58" dur="2000" fill="hold"/>
                                        <p:tgtEl>
                                          <p:spTgt spid="3">
                                            <p:txEl>
                                              <p:pRg st="5" end="5"/>
                                            </p:txEl>
                                          </p:spTgt>
                                        </p:tgtEl>
                                        <p:attrNameLst>
                                          <p:attrName>ppt_h</p:attrName>
                                        </p:attrNameLst>
                                      </p:cBhvr>
                                      <p:tavLst>
                                        <p:tav tm="0">
                                          <p:val>
                                            <p:strVal val="#ppt_h"/>
                                          </p:val>
                                        </p:tav>
                                        <p:tav tm="100000">
                                          <p:val>
                                            <p:strVal val="#ppt_h"/>
                                          </p:val>
                                        </p:tav>
                                      </p:tavLst>
                                    </p:anim>
                                  </p:childTnLst>
                                </p:cTn>
                              </p:par>
                              <p:par>
                                <p:cTn id="59" presetID="45" presetClass="entr" presetSubtype="0" fill="hold" nodeType="withEffect">
                                  <p:stCondLst>
                                    <p:cond delay="0"/>
                                  </p:stCondLst>
                                  <p:childTnLst>
                                    <p:set>
                                      <p:cBhvr>
                                        <p:cTn id="60" dur="1" fill="hold">
                                          <p:stCondLst>
                                            <p:cond delay="0"/>
                                          </p:stCondLst>
                                        </p:cTn>
                                        <p:tgtEl>
                                          <p:spTgt spid="3">
                                            <p:txEl>
                                              <p:pRg st="7" end="7"/>
                                            </p:txEl>
                                          </p:spTgt>
                                        </p:tgtEl>
                                        <p:attrNameLst>
                                          <p:attrName>style.visibility</p:attrName>
                                        </p:attrNameLst>
                                      </p:cBhvr>
                                      <p:to>
                                        <p:strVal val="visible"/>
                                      </p:to>
                                    </p:set>
                                    <p:animEffect transition="in" filter="fade">
                                      <p:cBhvr>
                                        <p:cTn id="61" dur="2000"/>
                                        <p:tgtEl>
                                          <p:spTgt spid="3">
                                            <p:txEl>
                                              <p:pRg st="7" end="7"/>
                                            </p:txEl>
                                          </p:spTgt>
                                        </p:tgtEl>
                                      </p:cBhvr>
                                    </p:animEffect>
                                    <p:anim calcmode="lin" valueType="num">
                                      <p:cBhvr>
                                        <p:cTn id="62" dur="2000" fill="hold"/>
                                        <p:tgtEl>
                                          <p:spTgt spid="3">
                                            <p:txEl>
                                              <p:pRg st="7" end="7"/>
                                            </p:txEl>
                                          </p:spTgt>
                                        </p:tgtEl>
                                        <p:attrNameLst>
                                          <p:attrName>ppt_w</p:attrName>
                                        </p:attrNameLst>
                                      </p:cBhvr>
                                      <p:tavLst>
                                        <p:tav tm="0" fmla="#ppt_w*sin(2.5*pi*$)">
                                          <p:val>
                                            <p:fltVal val="0"/>
                                          </p:val>
                                        </p:tav>
                                        <p:tav tm="100000">
                                          <p:val>
                                            <p:fltVal val="1"/>
                                          </p:val>
                                        </p:tav>
                                      </p:tavLst>
                                    </p:anim>
                                    <p:anim calcmode="lin" valueType="num">
                                      <p:cBhvr>
                                        <p:cTn id="63" dur="2000" fill="hold"/>
                                        <p:tgtEl>
                                          <p:spTgt spid="3">
                                            <p:txEl>
                                              <p:pRg st="7" end="7"/>
                                            </p:txEl>
                                          </p:spTgt>
                                        </p:tgtEl>
                                        <p:attrNameLst>
                                          <p:attrName>ppt_h</p:attrName>
                                        </p:attrNameLst>
                                      </p:cBhvr>
                                      <p:tavLst>
                                        <p:tav tm="0">
                                          <p:val>
                                            <p:strVal val="#ppt_h"/>
                                          </p:val>
                                        </p:tav>
                                        <p:tav tm="100000">
                                          <p:val>
                                            <p:strVal val="#ppt_h"/>
                                          </p:val>
                                        </p:tav>
                                      </p:tavLst>
                                    </p:anim>
                                  </p:childTnLst>
                                </p:cTn>
                              </p:par>
                              <p:par>
                                <p:cTn id="64" presetID="45" presetClass="entr" presetSubtype="0" fill="hold" nodeType="withEffect">
                                  <p:stCondLst>
                                    <p:cond delay="0"/>
                                  </p:stCondLst>
                                  <p:childTnLst>
                                    <p:set>
                                      <p:cBhvr>
                                        <p:cTn id="65" dur="1" fill="hold">
                                          <p:stCondLst>
                                            <p:cond delay="0"/>
                                          </p:stCondLst>
                                        </p:cTn>
                                        <p:tgtEl>
                                          <p:spTgt spid="3">
                                            <p:txEl>
                                              <p:pRg st="8" end="8"/>
                                            </p:txEl>
                                          </p:spTgt>
                                        </p:tgtEl>
                                        <p:attrNameLst>
                                          <p:attrName>style.visibility</p:attrName>
                                        </p:attrNameLst>
                                      </p:cBhvr>
                                      <p:to>
                                        <p:strVal val="visible"/>
                                      </p:to>
                                    </p:set>
                                    <p:animEffect transition="in" filter="fade">
                                      <p:cBhvr>
                                        <p:cTn id="66" dur="2000"/>
                                        <p:tgtEl>
                                          <p:spTgt spid="3">
                                            <p:txEl>
                                              <p:pRg st="8" end="8"/>
                                            </p:txEl>
                                          </p:spTgt>
                                        </p:tgtEl>
                                      </p:cBhvr>
                                    </p:animEffect>
                                    <p:anim calcmode="lin" valueType="num">
                                      <p:cBhvr>
                                        <p:cTn id="67" dur="2000" fill="hold"/>
                                        <p:tgtEl>
                                          <p:spTgt spid="3">
                                            <p:txEl>
                                              <p:pRg st="8" end="8"/>
                                            </p:txEl>
                                          </p:spTgt>
                                        </p:tgtEl>
                                        <p:attrNameLst>
                                          <p:attrName>ppt_w</p:attrName>
                                        </p:attrNameLst>
                                      </p:cBhvr>
                                      <p:tavLst>
                                        <p:tav tm="0" fmla="#ppt_w*sin(2.5*pi*$)">
                                          <p:val>
                                            <p:fltVal val="0"/>
                                          </p:val>
                                        </p:tav>
                                        <p:tav tm="100000">
                                          <p:val>
                                            <p:fltVal val="1"/>
                                          </p:val>
                                        </p:tav>
                                      </p:tavLst>
                                    </p:anim>
                                    <p:anim calcmode="lin" valueType="num">
                                      <p:cBhvr>
                                        <p:cTn id="68" dur="2000" fill="hold"/>
                                        <p:tgtEl>
                                          <p:spTgt spid="3">
                                            <p:txEl>
                                              <p:pRg st="8" end="8"/>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5805264"/>
            <a:ext cx="8424936" cy="1052736"/>
          </a:xfrm>
        </p:spPr>
        <p:txBody>
          <a:bodyPr/>
          <a:lstStyle/>
          <a:p>
            <a:pPr marL="0" indent="0" algn="ctr">
              <a:buNone/>
            </a:pPr>
            <a:r>
              <a:rPr lang="cs-CZ" sz="4000" dirty="0"/>
              <a:t>PRVNÍ  UPOMÍNKA - PŘÍKLADY</a:t>
            </a:r>
          </a:p>
        </p:txBody>
      </p:sp>
      <p:sp>
        <p:nvSpPr>
          <p:cNvPr id="3" name="Zástupný symbol pro obsah 2"/>
          <p:cNvSpPr>
            <a:spLocks noGrp="1"/>
          </p:cNvSpPr>
          <p:nvPr>
            <p:ph sz="quarter" idx="13"/>
          </p:nvPr>
        </p:nvSpPr>
        <p:spPr>
          <a:xfrm>
            <a:off x="0" y="974072"/>
            <a:ext cx="9144000" cy="5263240"/>
          </a:xfrm>
        </p:spPr>
        <p:txBody>
          <a:bodyPr>
            <a:normAutofit/>
          </a:bodyPr>
          <a:lstStyle/>
          <a:p>
            <a:pPr marL="45720" indent="0" algn="ctr">
              <a:buNone/>
            </a:pPr>
            <a:r>
              <a:rPr lang="cs-CZ" sz="2700" b="1" dirty="0" smtClean="0">
                <a:solidFill>
                  <a:srgbClr val="FFC000"/>
                </a:solidFill>
              </a:rPr>
              <a:t>Vypracujte danou písemnost na normalizovaný předtisk</a:t>
            </a:r>
          </a:p>
          <a:p>
            <a:endParaRPr lang="cs-CZ" dirty="0" smtClean="0"/>
          </a:p>
          <a:p>
            <a:pPr marL="502920" indent="-457200">
              <a:buFont typeface="+mj-lt"/>
              <a:buAutoNum type="arabicPeriod"/>
            </a:pPr>
            <a:r>
              <a:rPr lang="cs-CZ" dirty="0" smtClean="0"/>
              <a:t>Reality </a:t>
            </a:r>
            <a:r>
              <a:rPr lang="cs-CZ" dirty="0" err="1"/>
              <a:t>Stamped</a:t>
            </a:r>
            <a:r>
              <a:rPr lang="cs-CZ" dirty="0"/>
              <a:t>, spol. s r. o. (tel.: </a:t>
            </a:r>
            <a:r>
              <a:rPr lang="cs-CZ" dirty="0" smtClean="0"/>
              <a:t>544 712 111</a:t>
            </a:r>
            <a:r>
              <a:rPr lang="cs-CZ" dirty="0"/>
              <a:t>, fax: </a:t>
            </a:r>
            <a:r>
              <a:rPr lang="cs-CZ" dirty="0" smtClean="0"/>
              <a:t>544 712 122, e-mail</a:t>
            </a:r>
            <a:r>
              <a:rPr lang="cs-CZ" dirty="0"/>
              <a:t>: </a:t>
            </a:r>
            <a:r>
              <a:rPr lang="cs-CZ" u="sng" dirty="0">
                <a:hlinkClick r:id="rId3"/>
              </a:rPr>
              <a:t>stamped@telecom.cz</a:t>
            </a:r>
            <a:r>
              <a:rPr lang="cs-CZ" dirty="0"/>
              <a:t>), se dnešního dne obrací dopisem zn. </a:t>
            </a:r>
            <a:r>
              <a:rPr lang="cs-CZ" dirty="0" smtClean="0"/>
              <a:t>652/2012/</a:t>
            </a:r>
            <a:r>
              <a:rPr lang="cs-CZ" dirty="0" err="1" smtClean="0"/>
              <a:t>Bu</a:t>
            </a:r>
            <a:r>
              <a:rPr lang="cs-CZ" dirty="0" smtClean="0"/>
              <a:t> </a:t>
            </a:r>
            <a:r>
              <a:rPr lang="cs-CZ" dirty="0"/>
              <a:t>na Mgr. Vladimíra Kubelku, jednatele společnosti s ručením omezeným Delta (Nárožní 37, 616 00 Brno 16). Agent dojednal s Mgr. Kubelkou prodej usedlosti v obci Ořechov, </a:t>
            </a:r>
            <a:r>
              <a:rPr lang="cs-CZ" dirty="0" smtClean="0"/>
              <a:t>č.p</a:t>
            </a:r>
            <a:r>
              <a:rPr lang="cs-CZ" dirty="0"/>
              <a:t>. 162. Ke dne D – 2 měla společnost Delta Složit na bankovní účet společnosti Reality </a:t>
            </a:r>
            <a:r>
              <a:rPr lang="cs-CZ" dirty="0" err="1"/>
              <a:t>Stamped</a:t>
            </a:r>
            <a:r>
              <a:rPr lang="cs-CZ" dirty="0"/>
              <a:t> první splátku ve výši Kč </a:t>
            </a:r>
            <a:r>
              <a:rPr lang="cs-CZ" dirty="0" smtClean="0"/>
              <a:t>210.000,--; což </a:t>
            </a:r>
            <a:r>
              <a:rPr lang="cs-CZ" dirty="0"/>
              <a:t>do dnešního dne neučinila. Společnost Reality </a:t>
            </a:r>
            <a:r>
              <a:rPr lang="cs-CZ" dirty="0" err="1"/>
              <a:t>Stamped</a:t>
            </a:r>
            <a:r>
              <a:rPr lang="cs-CZ" dirty="0"/>
              <a:t> chce vědět, zda má společnost Delta o nemovitost zájem a splátku neuhradila nedopatřením, nebo chce od koupě odstoupit. Dopis podepíše Ing. Alena </a:t>
            </a:r>
            <a:r>
              <a:rPr lang="cs-CZ" dirty="0" err="1"/>
              <a:t>Butková</a:t>
            </a:r>
            <a:r>
              <a:rPr lang="cs-CZ" dirty="0"/>
              <a:t>, jednatelka Reality </a:t>
            </a:r>
            <a:r>
              <a:rPr lang="cs-CZ" dirty="0" err="1"/>
              <a:t>Stamped</a:t>
            </a:r>
            <a:r>
              <a:rPr lang="cs-CZ" dirty="0"/>
              <a:t>. </a:t>
            </a:r>
          </a:p>
        </p:txBody>
      </p:sp>
      <p:pic>
        <p:nvPicPr>
          <p:cNvPr id="6" name="Obrázek 3" descr="Logo EU penize.JPG"/>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195513" y="0"/>
            <a:ext cx="4932362"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9930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5805264"/>
            <a:ext cx="8424936" cy="1052736"/>
          </a:xfrm>
        </p:spPr>
        <p:txBody>
          <a:bodyPr/>
          <a:lstStyle/>
          <a:p>
            <a:pPr marL="0" indent="0" algn="ctr">
              <a:buNone/>
            </a:pPr>
            <a:r>
              <a:rPr lang="cs-CZ" sz="4000" dirty="0"/>
              <a:t>PRVNÍ  UPOMÍNKA - PŘÍKLADY</a:t>
            </a:r>
          </a:p>
        </p:txBody>
      </p:sp>
      <p:sp>
        <p:nvSpPr>
          <p:cNvPr id="3" name="Zástupný symbol pro obsah 2"/>
          <p:cNvSpPr>
            <a:spLocks noGrp="1"/>
          </p:cNvSpPr>
          <p:nvPr>
            <p:ph sz="quarter" idx="13"/>
          </p:nvPr>
        </p:nvSpPr>
        <p:spPr>
          <a:xfrm>
            <a:off x="0" y="974072"/>
            <a:ext cx="9144000" cy="5263240"/>
          </a:xfrm>
        </p:spPr>
        <p:txBody>
          <a:bodyPr>
            <a:normAutofit/>
          </a:bodyPr>
          <a:lstStyle/>
          <a:p>
            <a:pPr marL="45720" indent="0" algn="ctr">
              <a:buNone/>
            </a:pPr>
            <a:r>
              <a:rPr lang="cs-CZ" sz="2700" b="1" dirty="0" smtClean="0">
                <a:solidFill>
                  <a:srgbClr val="FFC000"/>
                </a:solidFill>
              </a:rPr>
              <a:t>Vypracujte danou písemnost na normalizovaný předtisk</a:t>
            </a:r>
          </a:p>
          <a:p>
            <a:pPr marL="502920" indent="-457200">
              <a:buFont typeface="+mj-lt"/>
              <a:buAutoNum type="arabicPeriod" startAt="2"/>
            </a:pPr>
            <a:endParaRPr lang="cs-CZ" dirty="0" smtClean="0"/>
          </a:p>
          <a:p>
            <a:pPr marL="502920" indent="-457200">
              <a:buFont typeface="+mj-lt"/>
              <a:buAutoNum type="arabicPeriod" startAt="2"/>
            </a:pPr>
            <a:r>
              <a:rPr lang="cs-CZ" dirty="0" smtClean="0"/>
              <a:t>Účetní </a:t>
            </a:r>
            <a:r>
              <a:rPr lang="cs-CZ" dirty="0"/>
              <a:t>akciové společnosti Auto-Leasing (tel.: </a:t>
            </a:r>
            <a:r>
              <a:rPr lang="cs-CZ" dirty="0" smtClean="0"/>
              <a:t>241 879 544</a:t>
            </a:r>
            <a:r>
              <a:rPr lang="cs-CZ" dirty="0"/>
              <a:t>, fax: </a:t>
            </a:r>
            <a:r>
              <a:rPr lang="cs-CZ" dirty="0" smtClean="0"/>
              <a:t>241 879 546</a:t>
            </a:r>
            <a:r>
              <a:rPr lang="cs-CZ" dirty="0"/>
              <a:t>, e-mail: </a:t>
            </a:r>
            <a:r>
              <a:rPr lang="cs-CZ" u="sng" dirty="0">
                <a:hlinkClick r:id="rId3"/>
              </a:rPr>
              <a:t>auto@leasing.cz</a:t>
            </a:r>
            <a:r>
              <a:rPr lang="cs-CZ" dirty="0"/>
              <a:t>) Jarmila Hynková se obrací dopisem zn. </a:t>
            </a:r>
            <a:r>
              <a:rPr lang="cs-CZ" dirty="0" smtClean="0"/>
              <a:t>713/212/</a:t>
            </a:r>
            <a:r>
              <a:rPr lang="cs-CZ" dirty="0" err="1" smtClean="0"/>
              <a:t>Hy</a:t>
            </a:r>
            <a:r>
              <a:rPr lang="cs-CZ" dirty="0" smtClean="0"/>
              <a:t> </a:t>
            </a:r>
            <a:r>
              <a:rPr lang="cs-CZ" dirty="0"/>
              <a:t>na advokáta JUDr. Daniela Mrázka (Hybernská 40, 110 00 Praha 1). Při kontrole pravidelných plateb zjistila, že advokát (jinak spolehlivý klient) zřejmě omylem neuhradil leasingovou splátku automobilu Škoda Fabia za minulý měsíc v částce Kč </a:t>
            </a:r>
            <a:r>
              <a:rPr lang="cs-CZ" dirty="0" smtClean="0"/>
              <a:t>4.986</a:t>
            </a:r>
            <a:r>
              <a:rPr lang="cs-CZ" dirty="0"/>
              <a:t>,--. Žádá proto, aby dlužnou splátku do 10 dnů uhradil. Dopis odesílá dnešního dne a předkládá k podpisu vedoucímu účtárny Ing. Vítězslavu Trojanovi. Vypracujte příslušnou písemnost.</a:t>
            </a:r>
          </a:p>
          <a:p>
            <a:pPr marL="45720" indent="0">
              <a:buNone/>
            </a:pPr>
            <a:endParaRPr lang="cs-CZ" b="1" dirty="0" smtClean="0">
              <a:solidFill>
                <a:srgbClr val="FFC000"/>
              </a:solidFill>
            </a:endParaRPr>
          </a:p>
        </p:txBody>
      </p:sp>
      <p:pic>
        <p:nvPicPr>
          <p:cNvPr id="6" name="Obrázek 3" descr="Logo EU penize.JPG"/>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195513" y="0"/>
            <a:ext cx="4932362"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67865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text 2"/>
          <p:cNvSpPr>
            <a:spLocks noGrp="1"/>
          </p:cNvSpPr>
          <p:nvPr>
            <p:ph type="body" sz="half" idx="2"/>
          </p:nvPr>
        </p:nvSpPr>
        <p:spPr>
          <a:xfrm>
            <a:off x="877887" y="1628800"/>
            <a:ext cx="3694114" cy="2880320"/>
          </a:xfrm>
        </p:spPr>
        <p:txBody>
          <a:bodyPr>
            <a:normAutofit/>
          </a:bodyPr>
          <a:lstStyle/>
          <a:p>
            <a:pPr marL="0" indent="0" algn="ctr">
              <a:buNone/>
            </a:pPr>
            <a:r>
              <a:rPr lang="cs-CZ" sz="3200" b="1" dirty="0" smtClean="0">
                <a:solidFill>
                  <a:srgbClr val="FFC000"/>
                </a:solidFill>
              </a:rPr>
              <a:t>Vypracování:</a:t>
            </a:r>
          </a:p>
          <a:p>
            <a:pPr marL="0" indent="0">
              <a:buNone/>
            </a:pPr>
            <a:endParaRPr lang="cs-CZ" sz="2200" dirty="0" smtClean="0">
              <a:solidFill>
                <a:srgbClr val="FFC000"/>
              </a:solidFill>
            </a:endParaRPr>
          </a:p>
          <a:p>
            <a:r>
              <a:rPr lang="cs-CZ" sz="2200" dirty="0" smtClean="0"/>
              <a:t> </a:t>
            </a:r>
            <a:r>
              <a:rPr lang="cs-CZ" sz="2400" dirty="0" smtClean="0"/>
              <a:t>zadání č. 1 – </a:t>
            </a:r>
            <a:r>
              <a:rPr lang="cs-CZ" sz="2400" dirty="0" smtClean="0">
                <a:solidFill>
                  <a:schemeClr val="accent3">
                    <a:lumMod val="50000"/>
                  </a:schemeClr>
                </a:solidFill>
                <a:hlinkClick r:id="rId3" action="ppaction://hlinkfile"/>
              </a:rPr>
              <a:t>obr. 9</a:t>
            </a:r>
            <a:endParaRPr lang="cs-CZ" sz="2400" dirty="0" smtClean="0">
              <a:solidFill>
                <a:schemeClr val="accent3">
                  <a:lumMod val="50000"/>
                </a:schemeClr>
              </a:solidFill>
            </a:endParaRPr>
          </a:p>
          <a:p>
            <a:pPr marL="0" indent="0">
              <a:buNone/>
            </a:pPr>
            <a:endParaRPr lang="cs-CZ" sz="2400" dirty="0" smtClean="0"/>
          </a:p>
          <a:p>
            <a:r>
              <a:rPr lang="cs-CZ" sz="2400" dirty="0" smtClean="0"/>
              <a:t> zadání č. 2 – </a:t>
            </a:r>
            <a:r>
              <a:rPr lang="cs-CZ" sz="2400" dirty="0" smtClean="0">
                <a:solidFill>
                  <a:schemeClr val="accent3">
                    <a:lumMod val="50000"/>
                  </a:schemeClr>
                </a:solidFill>
                <a:hlinkClick r:id="rId4" action="ppaction://hlinkfile"/>
              </a:rPr>
              <a:t>obr. 10</a:t>
            </a:r>
            <a:endParaRPr lang="cs-CZ" sz="2400" dirty="0">
              <a:solidFill>
                <a:schemeClr val="accent3">
                  <a:lumMod val="50000"/>
                </a:schemeClr>
              </a:solidFill>
            </a:endParaRPr>
          </a:p>
        </p:txBody>
      </p:sp>
      <p:sp>
        <p:nvSpPr>
          <p:cNvPr id="4" name="Nadpis 3"/>
          <p:cNvSpPr>
            <a:spLocks noGrp="1"/>
          </p:cNvSpPr>
          <p:nvPr>
            <p:ph type="title"/>
          </p:nvPr>
        </p:nvSpPr>
        <p:spPr>
          <a:xfrm>
            <a:off x="727268" y="5085184"/>
            <a:ext cx="7805172" cy="1296143"/>
          </a:xfrm>
        </p:spPr>
        <p:txBody>
          <a:bodyPr/>
          <a:lstStyle/>
          <a:p>
            <a:pPr marL="0" indent="0" algn="ctr">
              <a:buNone/>
            </a:pPr>
            <a:r>
              <a:rPr lang="cs-CZ" sz="4000" dirty="0"/>
              <a:t>PRVNÍ  UPOMÍNKA - PŘÍKLADY</a:t>
            </a:r>
          </a:p>
        </p:txBody>
      </p:sp>
      <p:pic>
        <p:nvPicPr>
          <p:cNvPr id="7" name="Obrázek 3" descr="Logo EU penize.JPG"/>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195513" y="0"/>
            <a:ext cx="4932362"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2" descr="C:\Users\sarka.schuplerova\AppData\Local\Microsoft\Windows\Temporary Internet Files\Content.IE5\MVKSZD5S\MC900424466[1].wm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940152" y="2895377"/>
            <a:ext cx="1974850" cy="1698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0114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5" presetClass="entr" presetSubtype="0" fill="hold" nodeType="click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fade">
                                      <p:cBhvr>
                                        <p:cTn id="35" dur="2000"/>
                                        <p:tgtEl>
                                          <p:spTgt spid="9"/>
                                        </p:tgtEl>
                                      </p:cBhvr>
                                    </p:animEffect>
                                    <p:anim calcmode="lin" valueType="num">
                                      <p:cBhvr>
                                        <p:cTn id="36" dur="2000" fill="hold"/>
                                        <p:tgtEl>
                                          <p:spTgt spid="9"/>
                                        </p:tgtEl>
                                        <p:attrNameLst>
                                          <p:attrName>ppt_w</p:attrName>
                                        </p:attrNameLst>
                                      </p:cBhvr>
                                      <p:tavLst>
                                        <p:tav tm="0" fmla="#ppt_w*sin(2.5*pi*$)">
                                          <p:val>
                                            <p:fltVal val="0"/>
                                          </p:val>
                                        </p:tav>
                                        <p:tav tm="100000">
                                          <p:val>
                                            <p:fltVal val="1"/>
                                          </p:val>
                                        </p:tav>
                                      </p:tavLst>
                                    </p:anim>
                                    <p:anim calcmode="lin" valueType="num">
                                      <p:cBhvr>
                                        <p:cTn id="37" dur="2000" fill="hold"/>
                                        <p:tgtEl>
                                          <p:spTgt spid="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5877272"/>
            <a:ext cx="8424936" cy="980728"/>
          </a:xfrm>
        </p:spPr>
        <p:txBody>
          <a:bodyPr/>
          <a:lstStyle/>
          <a:p>
            <a:pPr marL="0" indent="0" algn="ctr">
              <a:buNone/>
            </a:pPr>
            <a:r>
              <a:rPr lang="cs-CZ" sz="4000" dirty="0" smtClean="0"/>
              <a:t>POUŽITÉ  ZDROJE</a:t>
            </a:r>
            <a:endParaRPr lang="cs-CZ" sz="4000" dirty="0"/>
          </a:p>
        </p:txBody>
      </p:sp>
      <p:sp>
        <p:nvSpPr>
          <p:cNvPr id="3" name="Zástupný symbol pro obsah 2"/>
          <p:cNvSpPr>
            <a:spLocks noGrp="1"/>
          </p:cNvSpPr>
          <p:nvPr>
            <p:ph sz="quarter" idx="13"/>
          </p:nvPr>
        </p:nvSpPr>
        <p:spPr>
          <a:xfrm>
            <a:off x="467544" y="974072"/>
            <a:ext cx="8136904" cy="5191232"/>
          </a:xfrm>
        </p:spPr>
        <p:txBody>
          <a:bodyPr>
            <a:normAutofit fontScale="77500" lnSpcReduction="20000"/>
          </a:bodyPr>
          <a:lstStyle/>
          <a:p>
            <a:r>
              <a:rPr lang="cs-CZ" dirty="0" smtClean="0"/>
              <a:t>Fleischmannová, E., Jonáš, I., Kuldová, O.: Písemná a elektronická  komunikace pro střední školy a veřejnost 2. Praha: Fortuna, 2005. 151 s. ISBN 80-7168-924-6</a:t>
            </a:r>
          </a:p>
          <a:p>
            <a:r>
              <a:rPr lang="cs-CZ" dirty="0" smtClean="0"/>
              <a:t>Fleischmannová, E., Kuldová, O., Šedý, R.: Obchodní korespondence pro střední školy. Praha: Fortuna, 2000. 119 s. ISBN 80-7168-718-9</a:t>
            </a:r>
          </a:p>
          <a:p>
            <a:r>
              <a:rPr lang="cs-CZ" dirty="0" smtClean="0"/>
              <a:t>Kuldová, O., Fleischmannová, E.: Metodická příručka k technice administrativy a obchodní korespondenci. Praha: Fortuna, 1998. 112 s. ISBN 80-7168-574-7</a:t>
            </a:r>
          </a:p>
          <a:p>
            <a:r>
              <a:rPr lang="cs-CZ" dirty="0" smtClean="0"/>
              <a:t>Slavíčková, M., Valešová, I.: Obchodní dopisy nejen u státní zkoušky. Praha, NÚOV – STÚ 2008. 26 s. + CD ROM</a:t>
            </a:r>
          </a:p>
          <a:p>
            <a:r>
              <a:rPr lang="cs-CZ" dirty="0" smtClean="0"/>
              <a:t>Štiková, S.: Obchodní korespondence I. a II., Plzeň 2001</a:t>
            </a:r>
          </a:p>
          <a:p>
            <a:r>
              <a:rPr lang="cs-CZ" dirty="0" smtClean="0"/>
              <a:t>Kolektiv autorů. Výklad k ČSN 01 6910. Praha, NÚOV – STÚ 2008 na CD ROM.</a:t>
            </a:r>
          </a:p>
          <a:p>
            <a:r>
              <a:rPr lang="cs-CZ" dirty="0" smtClean="0"/>
              <a:t>Kolektiv autorů. Pojmy z oblasti PEK. Praha, NÚOV – STÚ 2008 na CD ROM.</a:t>
            </a:r>
          </a:p>
          <a:p>
            <a:r>
              <a:rPr lang="cs-CZ" dirty="0" err="1" smtClean="0"/>
              <a:t>Gafronová</a:t>
            </a:r>
            <a:r>
              <a:rPr lang="cs-CZ" dirty="0" smtClean="0"/>
              <a:t>, J., Bečka J.V.: Stylizace obchodních dopisů, SPN, 1993. ISBN 80-04-26379-8</a:t>
            </a:r>
          </a:p>
          <a:p>
            <a:r>
              <a:rPr lang="cs-CZ" dirty="0" smtClean="0"/>
              <a:t>Rozhledy - časopis pro písemnou a elektronickou </a:t>
            </a:r>
            <a:r>
              <a:rPr lang="cs-CZ" dirty="0" smtClean="0"/>
              <a:t>komunikaci</a:t>
            </a:r>
          </a:p>
          <a:p>
            <a:r>
              <a:rPr lang="cs-CZ" smtClean="0"/>
              <a:t>www.office.microsoft.com</a:t>
            </a:r>
            <a:endParaRPr lang="cs-CZ" dirty="0" smtClean="0"/>
          </a:p>
        </p:txBody>
      </p:sp>
    </p:spTree>
    <p:extLst>
      <p:ext uri="{BB962C8B-B14F-4D97-AF65-F5344CB8AC3E}">
        <p14:creationId xmlns:p14="http://schemas.microsoft.com/office/powerpoint/2010/main" val="3214725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7" end="7"/>
                                            </p:txEl>
                                          </p:spTgt>
                                        </p:tgtEl>
                                        <p:attrNameLst>
                                          <p:attrName>style.visibility</p:attrName>
                                        </p:attrNameLst>
                                      </p:cBhvr>
                                      <p:to>
                                        <p:strVal val="visible"/>
                                      </p:to>
                                    </p:set>
                                    <p:animEffect transition="in" filter="fade">
                                      <p:cBhvr>
                                        <p:cTn id="63" dur="1000"/>
                                        <p:tgtEl>
                                          <p:spTgt spid="3">
                                            <p:txEl>
                                              <p:pRg st="7" end="7"/>
                                            </p:txEl>
                                          </p:spTgt>
                                        </p:tgtEl>
                                      </p:cBhvr>
                                    </p:animEffect>
                                    <p:anim calcmode="lin" valueType="num">
                                      <p:cBhvr>
                                        <p:cTn id="6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8" end="8"/>
                                            </p:txEl>
                                          </p:spTgt>
                                        </p:tgtEl>
                                        <p:attrNameLst>
                                          <p:attrName>style.visibility</p:attrName>
                                        </p:attrNameLst>
                                      </p:cBhvr>
                                      <p:to>
                                        <p:strVal val="visible"/>
                                      </p:to>
                                    </p:set>
                                    <p:animEffect transition="in" filter="fade">
                                      <p:cBhvr>
                                        <p:cTn id="70" dur="1000"/>
                                        <p:tgtEl>
                                          <p:spTgt spid="3">
                                            <p:txEl>
                                              <p:pRg st="8" end="8"/>
                                            </p:txEl>
                                          </p:spTgt>
                                        </p:tgtEl>
                                      </p:cBhvr>
                                    </p:animEffect>
                                    <p:anim calcmode="lin" valueType="num">
                                      <p:cBhvr>
                                        <p:cTn id="71"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3">
                                            <p:txEl>
                                              <p:pRg st="9" end="9"/>
                                            </p:txEl>
                                          </p:spTgt>
                                        </p:tgtEl>
                                        <p:attrNameLst>
                                          <p:attrName>style.visibility</p:attrName>
                                        </p:attrNameLst>
                                      </p:cBhvr>
                                      <p:to>
                                        <p:strVal val="visible"/>
                                      </p:to>
                                    </p:set>
                                    <p:animEffect transition="in" filter="fade">
                                      <p:cBhvr>
                                        <p:cTn id="77" dur="1000"/>
                                        <p:tgtEl>
                                          <p:spTgt spid="3">
                                            <p:txEl>
                                              <p:pRg st="9" end="9"/>
                                            </p:txEl>
                                          </p:spTgt>
                                        </p:tgtEl>
                                      </p:cBhvr>
                                    </p:animEffect>
                                    <p:anim calcmode="lin" valueType="num">
                                      <p:cBhvr>
                                        <p:cTn id="78"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Aerodynamika">
  <a:themeElements>
    <a:clrScheme name="Aerodynamika">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Aerodynamika">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erodynamika">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562</TotalTime>
  <Words>389</Words>
  <Application>Microsoft Office PowerPoint</Application>
  <PresentationFormat>Předvádění na obrazovce (4:3)</PresentationFormat>
  <Paragraphs>58</Paragraphs>
  <Slides>7</Slides>
  <Notes>7</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Aerodynamika</vt:lpstr>
      <vt:lpstr>průvodní list</vt:lpstr>
      <vt:lpstr>PRVNÍ  UPOMÍNKA - PŘÍKLADY</vt:lpstr>
      <vt:lpstr>PRVNÍ  UPOMÍNKA - PŘÍKLADY</vt:lpstr>
      <vt:lpstr>PRVNÍ  UPOMÍNKA - PŘÍKLADY</vt:lpstr>
      <vt:lpstr>PRVNÍ  UPOMÍNKA - PŘÍKLADY</vt:lpstr>
      <vt:lpstr>PRVNÍ  UPOMÍNKA - PŘÍKLADY</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Šárka Schuplerová</dc:creator>
  <cp:lastModifiedBy>jitka</cp:lastModifiedBy>
  <cp:revision>56</cp:revision>
  <dcterms:created xsi:type="dcterms:W3CDTF">2012-08-06T07:07:34Z</dcterms:created>
  <dcterms:modified xsi:type="dcterms:W3CDTF">2014-04-05T05:46:07Z</dcterms:modified>
</cp:coreProperties>
</file>