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68" r:id="rId2"/>
    <p:sldId id="269" r:id="rId3"/>
    <p:sldId id="270" r:id="rId4"/>
    <p:sldId id="271" r:id="rId5"/>
    <p:sldId id="272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07" autoAdjust="0"/>
    <p:restoredTop sz="94660"/>
  </p:normalViewPr>
  <p:slideViewPr>
    <p:cSldViewPr>
      <p:cViewPr>
        <p:scale>
          <a:sx n="75" d="100"/>
          <a:sy n="75" d="100"/>
        </p:scale>
        <p:origin x="-365" y="7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B66EB-7541-4EAB-A379-8F7AECEDA242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4EC2CD-83A3-4A47-9948-1B3E3BD41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43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4EC2CD-83A3-4A47-9948-1B3E3BD41473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4EC2CD-83A3-4A47-9948-1B3E3BD41473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4EC2CD-83A3-4A47-9948-1B3E3BD41473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4EC2CD-83A3-4A47-9948-1B3E3BD41473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4EC2CD-83A3-4A47-9948-1B3E3BD41473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4EC2CD-83A3-4A47-9948-1B3E3BD41473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porušení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Druhá upomínka – osnova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14. 12. </a:t>
            </a:r>
            <a:r>
              <a:rPr lang="cs-CZ" smtClean="0"/>
              <a:t>2012</a:t>
            </a:r>
            <a:endParaRPr lang="cs-CZ" dirty="0" smtClean="0"/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1381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DRUHÁ  UPOMÍNKA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964488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/>
              <a:t>Klíčová slova:	</a:t>
            </a:r>
            <a:r>
              <a:rPr lang="cs-CZ" dirty="0"/>
              <a:t>Druhy písemností při </a:t>
            </a:r>
            <a:r>
              <a:rPr lang="cs-CZ" dirty="0" smtClean="0"/>
              <a:t>porušení </a:t>
            </a:r>
            <a:r>
              <a:rPr lang="cs-CZ" dirty="0"/>
              <a:t>kupních 				smluv, </a:t>
            </a:r>
            <a:r>
              <a:rPr lang="cs-CZ" dirty="0" smtClean="0"/>
              <a:t>druhá upomínka, </a:t>
            </a:r>
            <a:r>
              <a:rPr lang="cs-CZ" dirty="0"/>
              <a:t>kupující, </a:t>
            </a:r>
            <a:r>
              <a:rPr lang="cs-CZ" dirty="0" smtClean="0"/>
              <a:t>prodávající</a:t>
            </a:r>
            <a:r>
              <a:rPr lang="cs-CZ" dirty="0"/>
              <a:t>, </a:t>
            </a:r>
            <a:r>
              <a:rPr lang="cs-CZ" dirty="0" smtClean="0"/>
              <a:t>			inzerát</a:t>
            </a:r>
            <a:r>
              <a:rPr lang="cs-CZ" dirty="0"/>
              <a:t>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b="1" dirty="0"/>
              <a:t>Anotace: 		</a:t>
            </a:r>
            <a:r>
              <a:rPr lang="cs-CZ" dirty="0"/>
              <a:t>Vzdělávací materiál obsahuje základní </a:t>
            </a:r>
            <a:r>
              <a:rPr lang="cs-CZ" dirty="0" smtClean="0"/>
              <a:t>pojmy. 			Materiál </a:t>
            </a:r>
            <a:r>
              <a:rPr lang="cs-CZ" dirty="0"/>
              <a:t>je </a:t>
            </a:r>
            <a:r>
              <a:rPr lang="cs-CZ" dirty="0" smtClean="0"/>
              <a:t>druhá upomínka připraven formou 			prezentace </a:t>
            </a:r>
            <a:r>
              <a:rPr lang="cs-CZ" dirty="0"/>
              <a:t>– zápis do </a:t>
            </a:r>
            <a:r>
              <a:rPr lang="cs-CZ" dirty="0" smtClean="0"/>
              <a:t>sešitu</a:t>
            </a:r>
            <a:r>
              <a:rPr lang="cs-CZ" dirty="0"/>
              <a:t>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b="1" dirty="0"/>
              <a:t>Metodické pokyny: 	</a:t>
            </a:r>
            <a:r>
              <a:rPr lang="cs-CZ" dirty="0"/>
              <a:t>Snímky prezentace najíždějí po kliknutí 		        		myši a žáci si přes projekci provedou 	              		        	zápis do sešitu.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8320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DRUHÁ  </a:t>
            </a:r>
            <a:r>
              <a:rPr lang="cs-CZ" sz="4000" dirty="0"/>
              <a:t>UPOMÍNKA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dirty="0" smtClean="0"/>
              <a:t>   URGENCE</a:t>
            </a:r>
            <a:endParaRPr lang="cs-CZ" sz="2400" dirty="0"/>
          </a:p>
          <a:p>
            <a:r>
              <a:rPr lang="cs-CZ" sz="2400" dirty="0" smtClean="0"/>
              <a:t>   REKLAMACE</a:t>
            </a:r>
            <a:endParaRPr lang="cs-CZ" sz="2400" dirty="0"/>
          </a:p>
          <a:p>
            <a:r>
              <a:rPr lang="cs-CZ" sz="2400" dirty="0" smtClean="0"/>
              <a:t>   UPOMÍNKY</a:t>
            </a:r>
            <a:endParaRPr lang="cs-CZ" sz="2400" dirty="0"/>
          </a:p>
          <a:p>
            <a:pPr lvl="1"/>
            <a:r>
              <a:rPr lang="cs-CZ" sz="2400" dirty="0" smtClean="0"/>
              <a:t>    První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</a:t>
            </a:r>
            <a:r>
              <a:rPr lang="cs-CZ" sz="2400" b="1" dirty="0" smtClean="0">
                <a:solidFill>
                  <a:srgbClr val="FF0000"/>
                </a:solidFill>
              </a:rPr>
              <a:t>Druhá </a:t>
            </a:r>
            <a:r>
              <a:rPr lang="cs-CZ" sz="2400" b="1" dirty="0">
                <a:solidFill>
                  <a:srgbClr val="FF0000"/>
                </a:solidFill>
              </a:rPr>
              <a:t>upomínka</a:t>
            </a:r>
          </a:p>
          <a:p>
            <a:pPr lvl="1"/>
            <a:r>
              <a:rPr lang="cs-CZ" sz="2400" dirty="0" smtClean="0"/>
              <a:t>    Pokus </a:t>
            </a:r>
            <a:r>
              <a:rPr lang="cs-CZ" sz="2400" dirty="0"/>
              <a:t>o </a:t>
            </a:r>
            <a:r>
              <a:rPr lang="cs-CZ" sz="2400" dirty="0" smtClean="0"/>
              <a:t>smír	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:\Users\sarka.schuplerova\AppData\Local\Microsoft\Windows\Temporary Internet Files\Content.IE5\MVKSZD5S\MC9004338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587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DRUHÁ  UPOMÍNKA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340768"/>
            <a:ext cx="8640960" cy="4464496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Druhá upomínka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cs-CZ" sz="3200" b="1" dirty="0">
              <a:solidFill>
                <a:srgbClr val="FFC000"/>
              </a:solidFill>
            </a:endParaRPr>
          </a:p>
          <a:p>
            <a:pPr marL="609600" indent="-609600">
              <a:lnSpc>
                <a:spcPct val="90000"/>
              </a:lnSpc>
            </a:pPr>
            <a:r>
              <a:rPr lang="cs-CZ" sz="2800" dirty="0"/>
              <a:t>je důraznější</a:t>
            </a:r>
          </a:p>
          <a:p>
            <a:pPr marL="609600" indent="-609600">
              <a:lnSpc>
                <a:spcPct val="90000"/>
              </a:lnSpc>
            </a:pPr>
            <a:r>
              <a:rPr lang="cs-CZ" sz="2800" dirty="0"/>
              <a:t>prodávající se odvolává na první upomínku</a:t>
            </a:r>
          </a:p>
          <a:p>
            <a:pPr marL="609600" indent="-609600">
              <a:lnSpc>
                <a:spcPct val="90000"/>
              </a:lnSpc>
            </a:pPr>
            <a:r>
              <a:rPr lang="cs-CZ" sz="2800" dirty="0"/>
              <a:t>posílá se doporučeně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cs-CZ" sz="2800" dirty="0">
              <a:solidFill>
                <a:schemeClr val="folHlink"/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4TN3ZWE5\MC90043381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1435" y="378904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1817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8424936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DRUHÁ  UPOMÍNKA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568952" cy="5184576"/>
          </a:xfrm>
        </p:spPr>
        <p:txBody>
          <a:bodyPr>
            <a:normAutofit/>
          </a:bodyPr>
          <a:lstStyle/>
          <a:p>
            <a:pPr marL="609600" indent="-609600">
              <a:buFont typeface="Wingdings" pitchFamily="2" charset="2"/>
              <a:buNone/>
            </a:pPr>
            <a:endParaRPr lang="cs-CZ" sz="3200" b="1" dirty="0" smtClean="0">
              <a:solidFill>
                <a:srgbClr val="FFC000"/>
              </a:solidFill>
            </a:endParaRPr>
          </a:p>
          <a:p>
            <a:pPr marL="609600" indent="-609600"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      OSNOVA</a:t>
            </a:r>
          </a:p>
          <a:p>
            <a:pPr marL="609600" indent="-609600">
              <a:buFont typeface="Wingdings" pitchFamily="2" charset="2"/>
              <a:buNone/>
            </a:pPr>
            <a:endParaRPr lang="cs-CZ" sz="3200" b="1" dirty="0" smtClean="0">
              <a:solidFill>
                <a:srgbClr val="FFC000"/>
              </a:solidFill>
            </a:endParaRPr>
          </a:p>
          <a:p>
            <a:pPr marL="609600" indent="-609600">
              <a:buFont typeface="Wingdings" pitchFamily="2" charset="2"/>
              <a:buNone/>
            </a:pPr>
            <a:endParaRPr lang="cs-CZ" sz="3200" b="1" dirty="0">
              <a:solidFill>
                <a:srgbClr val="FFC000"/>
              </a:solidFill>
            </a:endParaRPr>
          </a:p>
          <a:p>
            <a:pPr marL="609600" indent="-609600">
              <a:lnSpc>
                <a:spcPct val="90000"/>
              </a:lnSpc>
            </a:pPr>
            <a:r>
              <a:rPr lang="cs-CZ" sz="2400" dirty="0"/>
              <a:t>nová lhůta splatnosti (7 – 10 dnů</a:t>
            </a:r>
            <a:r>
              <a:rPr lang="cs-CZ" sz="2400" dirty="0" smtClean="0"/>
              <a:t>)</a:t>
            </a:r>
            <a:endParaRPr lang="cs-CZ" sz="2400" dirty="0"/>
          </a:p>
          <a:p>
            <a:pPr marL="609600" indent="-609600">
              <a:lnSpc>
                <a:spcPct val="90000"/>
              </a:lnSpc>
            </a:pPr>
            <a:r>
              <a:rPr lang="cs-CZ" sz="2400" dirty="0"/>
              <a:t>upozornění na úrok z prodlení, který se vyúčtuje za každý den </a:t>
            </a:r>
            <a:r>
              <a:rPr lang="cs-CZ" sz="2400" dirty="0" smtClean="0"/>
              <a:t>prodlení</a:t>
            </a:r>
            <a:endParaRPr lang="cs-CZ" sz="2400" dirty="0"/>
          </a:p>
          <a:p>
            <a:pPr marL="609600" indent="-609600">
              <a:lnSpc>
                <a:spcPct val="90000"/>
              </a:lnSpc>
            </a:pPr>
            <a:r>
              <a:rPr lang="cs-CZ" sz="2400" dirty="0"/>
              <a:t>upozornění na soudní vymáhání </a:t>
            </a:r>
            <a:r>
              <a:rPr lang="cs-CZ" sz="2400" dirty="0" smtClean="0"/>
              <a:t> nezaplacené faktury</a:t>
            </a:r>
            <a:endParaRPr lang="cs-CZ" sz="2400" dirty="0"/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cs-CZ" sz="2400" dirty="0" smtClean="0">
              <a:solidFill>
                <a:schemeClr val="accent1"/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412776"/>
            <a:ext cx="2155922" cy="219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4236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423</TotalTime>
  <Words>320</Words>
  <Application>Microsoft Office PowerPoint</Application>
  <PresentationFormat>Předvádění na obrazovce (4:3)</PresentationFormat>
  <Paragraphs>57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DRUHÁ  UPOMÍNKA - OSNOVA</vt:lpstr>
      <vt:lpstr>DRUHÁ  UPOMÍNKA - OSNOVA</vt:lpstr>
      <vt:lpstr>DRUHÁ  UPOMÍNKA - OSNOVA</vt:lpstr>
      <vt:lpstr>DRUHÁ  UPOMÍNKA - OSNOVA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44</cp:revision>
  <dcterms:created xsi:type="dcterms:W3CDTF">2012-08-06T07:07:34Z</dcterms:created>
  <dcterms:modified xsi:type="dcterms:W3CDTF">2014-04-05T06:18:24Z</dcterms:modified>
</cp:coreProperties>
</file>