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4"/>
  </p:notesMasterIdLst>
  <p:sldIdLst>
    <p:sldId id="297" r:id="rId3"/>
    <p:sldId id="256" r:id="rId4"/>
    <p:sldId id="257" r:id="rId5"/>
    <p:sldId id="305" r:id="rId6"/>
    <p:sldId id="300" r:id="rId7"/>
    <p:sldId id="301" r:id="rId8"/>
    <p:sldId id="302" r:id="rId9"/>
    <p:sldId id="303" r:id="rId10"/>
    <p:sldId id="304" r:id="rId11"/>
    <p:sldId id="298" r:id="rId12"/>
    <p:sldId id="29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060" y="7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0BF29F-FB95-419A-BA64-CB35E9CD9F0B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0C5B53-6DAD-4B6F-B9B5-F0C260B4F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839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altLang="cs-CZ" smtClean="0"/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96CE882-6406-4848-96A0-BC7F459FA087}" type="slidenum">
              <a:rPr lang="cs-CZ" altLang="cs-CZ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10</a:t>
            </a:fld>
            <a:endParaRPr lang="cs-CZ" alt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29231-EBAB-46EF-B713-63A6835C7DFE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146CE9D-3024-43A6-9F2F-2FDFD3E01496}" type="datetime1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D6B5860-8868-4E7A-87FC-9352EC2F4B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7568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21E6FC27-AF8B-4326-9F5D-26F13B1823CF}" type="datetime1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CC39308-0699-4671-ACB7-DC5738657D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8080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8551F38-210E-4CB2-A28B-AB49B852FA52}" type="datetime1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143BCAD-6034-4A14-B146-0B41194CE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4704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93271EE-E1F1-4B9E-9AA3-CA74D7739CBA}" type="datetime1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901359F9-AD53-4233-BA99-B92370A1F3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2653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8B45E8E-BBEF-4499-93CF-19844B6F78D8}" type="datetime1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7D2F66FC-6EA5-4D01-B3A6-85CDBE2889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1364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4A8E2D1-28D5-4E83-AD7C-9AB78FFCC906}" type="datetime1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018DC1-E0A8-405D-9A0E-341B10934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1425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1C1E977-071F-412E-A3F4-FB5D29B4B7F7}" type="datetime1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B0081A8-2306-409B-946F-5E8CB24367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7417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B712BA65-8DFE-4DFA-AE4A-41C0B2123C88}" type="datetime1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3BA7360-B4DA-4751-A868-2A97250AE9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1452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682B09C7-56C6-490C-A792-4F017690CF59}" type="datetime1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3EBAC5B-DDF4-455E-B5FA-3A68B1185A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0613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0C44ADFA-4234-484E-97DB-9B456F02A93C}" type="datetime1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9B7ABEA-495B-4EB9-9E85-F83A37A486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0490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3ED60EF0-019F-4FFE-96D5-E70E03164536}" type="datetime1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8FA74E9-DCBB-4FD8-B86B-756081641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575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A29231-EBAB-46EF-B713-63A6835C7DFE}" type="datetimeFigureOut">
              <a:rPr lang="cs-CZ" smtClean="0"/>
              <a:t>27.3.2014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A708DB3-41C2-4A1B-AD13-3650CB4255D6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60FCEB3-3564-428E-87B5-617604B30B1A}" type="datetime1">
              <a:rPr lang="cs-CZ"/>
              <a:pPr>
                <a:defRPr/>
              </a:pPr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F8B2E20-CA07-434C-963E-6BB1E24638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948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5.wmf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517795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Výuka strojního obrábění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Technologie obrábění, řezné podmínky, nástroj, osazená plocha, otočný hrot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Odborný výcvik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Josef Šindelář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dataprojektor, výukové panely, pomůcky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prezentace, stroje, nástroje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2,3. ročník, žáci 16 – 19 let, </a:t>
                      </a: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Mechanik seřizovač , Obráběč kovů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7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Strojní obrábění – Praktická úloha 3.</a:t>
            </a: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7710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AA45CFE-30EA-427B-A31B-34F9B1F31195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sp>
        <p:nvSpPr>
          <p:cNvPr id="277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</a:rPr>
              <a:t>VY_32_INOVACE_38_770</a:t>
            </a:r>
          </a:p>
        </p:txBody>
      </p:sp>
      <p:pic>
        <p:nvPicPr>
          <p:cNvPr id="277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7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90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STROJNÍ OBRÁBĚNÍ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Praktická úloha III.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1182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000" dirty="0" smtClean="0"/>
              <a:t>Soustružení delších vnějších osazených válcových ploch s podepřením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66187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Cíl výuky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Seznámit se s praktickým soustružením osazených válcových ploch s podepřením.</a:t>
            </a:r>
          </a:p>
          <a:p>
            <a:pPr marL="0" indent="0">
              <a:buNone/>
            </a:pPr>
            <a:r>
              <a:rPr lang="cs-CZ" dirty="0" smtClean="0"/>
              <a:t>Vybavení pracoviště: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u</a:t>
            </a:r>
            <a:r>
              <a:rPr lang="cs-CZ" dirty="0" smtClean="0"/>
              <a:t>niverzální soustruh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t</a:t>
            </a:r>
            <a:r>
              <a:rPr lang="cs-CZ" dirty="0" smtClean="0"/>
              <a:t>říčelisťové sklíčidlo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u</a:t>
            </a:r>
            <a:r>
              <a:rPr lang="cs-CZ" dirty="0" smtClean="0"/>
              <a:t>bírací nůž stranový pravý ČSN 22 3524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středící vrták ČSN 22 1110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o</a:t>
            </a:r>
            <a:r>
              <a:rPr lang="cs-CZ" dirty="0" smtClean="0"/>
              <a:t>točný hrot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osuvné měřítko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o</a:t>
            </a:r>
            <a:r>
              <a:rPr lang="cs-CZ" dirty="0" smtClean="0"/>
              <a:t>chranné pomůcky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polotovar</a:t>
            </a:r>
          </a:p>
        </p:txBody>
      </p:sp>
      <p:pic>
        <p:nvPicPr>
          <p:cNvPr id="1026" name="Picture 2" descr="C:\Program Files (x86)\Microsoft Office\MEDIA\CAGCAT10\j029384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3" y="1916832"/>
            <a:ext cx="504056" cy="530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5771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/>
              <a:t>Soustružení delších vnějších osazených válcových ploch s podepřením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Vybavení pracoviště: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2546" y="2728462"/>
            <a:ext cx="4978908" cy="367271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0655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000" dirty="0"/>
              <a:t>Soustružení delších vnějších osazených válcových ploch s podepřením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6618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Základní nastavení   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Upnutí nástroje a nastavení špičky nástroje na střed osy soustružení.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Kontrolní měření polotovaru pro zjištění skutečného rozměru.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Nastavíme základní řezné podmínky, které ovlivňují povrch obráběné plochy (otáčky, posuv).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Překontrolujeme správnost upnutí nástroje a obrobku.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Zarovnáme polotovar na délku a navrtáme pomocí středícího vrtáku.</a:t>
            </a:r>
            <a:endParaRPr lang="cs-CZ" dirty="0"/>
          </a:p>
        </p:txBody>
      </p:sp>
      <p:pic>
        <p:nvPicPr>
          <p:cNvPr id="4" name="Picture 3" descr="C:\Users\Sindelar.SINDELAR\AppData\Local\Microsoft\Windows\Temporary Internet Files\Content.IE5\31JQRTR9\MC90043261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916832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3202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000" dirty="0"/>
              <a:t>Soustružení delších vnějších osazených válcových ploch s podepřením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5050904" cy="46618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Postup obrábění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Polotovar ustavíme do tříčelisťového sklíčidla a pravou stranu podepřeme otočným hrotem koníku. 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Vysunutí polotovaru volíme s ohledem na délku obráběných ploch.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Velikost a tvar nástroje volíme dle průměru obráběné plochy. Pro hrubování můžeme použít ubírací nůž ohnutý.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000" dirty="0" smtClean="0"/>
              <a:t>Při obrábění načisto použijeme ubírací nůž pravý.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pic>
        <p:nvPicPr>
          <p:cNvPr id="2050" name="Picture 2" descr="C:\Users\Sindelar.SINDELAR\AppData\Local\Microsoft\Windows\Temporary Internet Files\Content.IE5\31JQRTR9\MC900432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796900"/>
            <a:ext cx="859284" cy="537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869160"/>
            <a:ext cx="1828904" cy="15478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6224" y="2924944"/>
            <a:ext cx="1895475" cy="1219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6967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000" dirty="0"/>
              <a:t>Soustružení osazených válcových ploch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5338936" cy="466187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/>
              <a:t>Postup obrábění  </a:t>
            </a:r>
          </a:p>
          <a:p>
            <a:pPr marL="514350" indent="-514350">
              <a:buFont typeface="+mj-lt"/>
              <a:buAutoNum type="arabicParenR" startAt="5"/>
            </a:pPr>
            <a:endParaRPr lang="cs-CZ" sz="2000" dirty="0" smtClean="0"/>
          </a:p>
          <a:p>
            <a:pPr marL="514350" indent="-514350">
              <a:buFont typeface="+mj-lt"/>
              <a:buAutoNum type="arabicParenR" startAt="5"/>
            </a:pPr>
            <a:r>
              <a:rPr lang="cs-CZ" sz="2000" dirty="0" smtClean="0"/>
              <a:t>Nastavíme si délku obráběné plochy. </a:t>
            </a:r>
          </a:p>
          <a:p>
            <a:pPr marL="514350" indent="-514350">
              <a:buFont typeface="+mj-lt"/>
              <a:buAutoNum type="arabicParenR" startAt="5"/>
            </a:pPr>
            <a:r>
              <a:rPr lang="cs-CZ" sz="2000" dirty="0" smtClean="0"/>
              <a:t>Nejprve obrábíme největší průměr osazené plochy a postupujeme k menšímu.</a:t>
            </a:r>
          </a:p>
          <a:p>
            <a:pPr marL="514350" indent="-514350">
              <a:buFont typeface="+mj-lt"/>
              <a:buAutoNum type="arabicParenR" startAt="5"/>
            </a:pPr>
            <a:r>
              <a:rPr lang="cs-CZ" sz="2000" dirty="0" smtClean="0"/>
              <a:t>Postup je stejný jako při obrábění vnějších osazených ploch.  </a:t>
            </a:r>
          </a:p>
          <a:p>
            <a:pPr marL="514350" indent="-514350">
              <a:buFont typeface="+mj-lt"/>
              <a:buAutoNum type="arabicParenR" startAt="5"/>
            </a:pPr>
            <a:r>
              <a:rPr lang="cs-CZ" sz="2000" dirty="0" smtClean="0"/>
              <a:t>Provádíme průběžné měření průměrů a délek rozměrů.</a:t>
            </a:r>
          </a:p>
          <a:p>
            <a:pPr marL="514350" indent="-514350">
              <a:buFont typeface="+mj-lt"/>
              <a:buAutoNum type="arabicParenR" startAt="5"/>
            </a:pPr>
            <a:r>
              <a:rPr lang="cs-CZ" sz="2000" dirty="0" smtClean="0"/>
              <a:t>Po dokončení posledního úběru načisto, odjedeme nástrojem od obrobku. </a:t>
            </a:r>
          </a:p>
          <a:p>
            <a:pPr marL="514350" indent="-514350">
              <a:buFont typeface="+mj-lt"/>
              <a:buAutoNum type="arabicParenR" startAt="5"/>
            </a:pP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Až po této operaci na obrobku srazíme hrany, uvolníme hrot a  vysuneme ze sklíčidla !!! </a:t>
            </a:r>
          </a:p>
        </p:txBody>
      </p:sp>
      <p:pic>
        <p:nvPicPr>
          <p:cNvPr id="7" name="Picture 2" descr="C:\Users\Sindelar.SINDELAR\AppData\Local\Microsoft\Windows\Temporary Internet Files\Content.IE5\31JQRTR9\MC900432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796900"/>
            <a:ext cx="859284" cy="537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2193" y="4576854"/>
            <a:ext cx="1767338" cy="134245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5195" y="2949904"/>
            <a:ext cx="1719074" cy="13681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7125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780696"/>
          </a:xfrm>
        </p:spPr>
        <p:txBody>
          <a:bodyPr>
            <a:normAutofit/>
          </a:bodyPr>
          <a:lstStyle/>
          <a:p>
            <a:r>
              <a:rPr lang="cs-CZ" sz="4200" dirty="0"/>
              <a:t>Praktická úloha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9512" y="1772816"/>
            <a:ext cx="87849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b="1" dirty="0" smtClean="0"/>
              <a:t>Zadání –</a:t>
            </a:r>
            <a:r>
              <a:rPr lang="cs-CZ" dirty="0" smtClean="0"/>
              <a:t> zhotovte osazenou hřídel na určenou délku</a:t>
            </a:r>
            <a:r>
              <a:rPr lang="cs-CZ" dirty="0"/>
              <a:t> </a:t>
            </a:r>
            <a:r>
              <a:rPr lang="cs-CZ" dirty="0" smtClean="0"/>
              <a:t>a průměr  dle výkresové dokumentace, při využití podepření obráběné hřídele.</a:t>
            </a:r>
          </a:p>
          <a:p>
            <a:r>
              <a:rPr lang="cs-CZ" b="1" dirty="0" smtClean="0"/>
              <a:t>Polotovar</a:t>
            </a:r>
            <a:r>
              <a:rPr lang="cs-CZ" dirty="0" smtClean="0"/>
              <a:t> – </a:t>
            </a:r>
            <a:r>
              <a:rPr lang="cs-CZ" sz="1200" dirty="0" smtClean="0">
                <a:latin typeface="Calibri"/>
              </a:rPr>
              <a:t>Ø</a:t>
            </a:r>
            <a:r>
              <a:rPr lang="cs-CZ" dirty="0" smtClean="0">
                <a:latin typeface="Calibri"/>
              </a:rPr>
              <a:t> 30 x 82       11 600</a:t>
            </a:r>
            <a:endParaRPr lang="cs-CZ" dirty="0"/>
          </a:p>
        </p:txBody>
      </p:sp>
      <p:pic>
        <p:nvPicPr>
          <p:cNvPr id="3074" name="Picture 2" descr="C:\Users\Sindelar.SINDELAR\AppData\Local\Microsoft\Windows\Temporary Internet Files\Content.IE5\TJ3WHCI3\MC9003248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3142182"/>
            <a:ext cx="1247959" cy="718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356992"/>
            <a:ext cx="5354935" cy="272306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422" y="4437112"/>
            <a:ext cx="2376264" cy="13287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740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356760"/>
          </a:xfrm>
        </p:spPr>
        <p:txBody>
          <a:bodyPr>
            <a:noAutofit/>
          </a:bodyPr>
          <a:lstStyle/>
          <a:p>
            <a:r>
              <a:rPr lang="cs-CZ" sz="4200" dirty="0"/>
              <a:t>Praktická úloha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66187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Postup 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astavení řezných podmínek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k</a:t>
            </a:r>
            <a:r>
              <a:rPr lang="cs-CZ" dirty="0" smtClean="0"/>
              <a:t>ontrola rozměrů polotovaru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z</a:t>
            </a:r>
            <a:r>
              <a:rPr lang="cs-CZ" dirty="0" smtClean="0"/>
              <a:t>arovnání materiálu na délku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avrtání středícím vrtákem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upnutí a podepření hrotem s ohledem na délku obráběné plochy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hrubování osazených ploch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oustružení </a:t>
            </a:r>
            <a:r>
              <a:rPr lang="cs-CZ" dirty="0"/>
              <a:t>osazené plochy na </a:t>
            </a:r>
            <a:r>
              <a:rPr lang="cs-CZ" dirty="0" smtClean="0"/>
              <a:t>průměr a délku dle výkresové dokumentace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ražení hran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k</a:t>
            </a:r>
            <a:r>
              <a:rPr lang="cs-CZ" dirty="0" smtClean="0"/>
              <a:t>ontrola rozměrů</a:t>
            </a:r>
            <a:endParaRPr lang="cs-CZ" dirty="0"/>
          </a:p>
        </p:txBody>
      </p:sp>
      <p:pic>
        <p:nvPicPr>
          <p:cNvPr id="4" name="Picture 2" descr="C:\Users\Sindelar.SINDELAR\AppData\Local\Microsoft\Windows\Temporary Internet Files\Content.IE5\31JQRTR9\MC900432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796900"/>
            <a:ext cx="859284" cy="537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0328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3013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C636E38A-1B8B-45FC-83A7-36676E851C3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3014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5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6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Souhrn učiva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27088" y="3177990"/>
            <a:ext cx="7632700" cy="163121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prstClr val="black"/>
                </a:solidFill>
              </a:rPr>
              <a:t>Otázky pro </a:t>
            </a:r>
            <a:r>
              <a:rPr lang="cs-CZ" sz="2000" b="1" dirty="0" smtClean="0">
                <a:solidFill>
                  <a:prstClr val="black"/>
                </a:solidFill>
              </a:rPr>
              <a:t>opakování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Jaký nůž používáme při obrábění osazených ploch na čisto.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Proč používáme koník s otočným hrotem na delší obrobek.</a:t>
            </a:r>
          </a:p>
          <a:p>
            <a:pPr>
              <a:defRPr/>
            </a:pPr>
            <a:r>
              <a:rPr lang="cs-CZ" sz="2000" dirty="0" smtClean="0">
                <a:solidFill>
                  <a:prstClr val="black"/>
                </a:solidFill>
              </a:rPr>
              <a:t>Co je hrubování. </a:t>
            </a:r>
          </a:p>
          <a:p>
            <a:pPr>
              <a:defRPr/>
            </a:pPr>
            <a:endParaRPr lang="cs-CZ" sz="2000" dirty="0" smtClean="0">
              <a:solidFill>
                <a:prstClr val="black"/>
              </a:solidFill>
            </a:endParaRPr>
          </a:p>
        </p:txBody>
      </p:sp>
      <p:pic>
        <p:nvPicPr>
          <p:cNvPr id="4099" name="Picture 3" descr="C:\Users\Sindelar.SINDELAR\AppData\Local\Microsoft\Windows\Temporary Internet Files\Content.IE5\GM9BQC2W\MC9004344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181" y="2132856"/>
            <a:ext cx="8128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2630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4037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E65E72B-4DED-48EB-A4D0-016C4540285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11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403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40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s-CZ" altLang="cs-CZ" b="1" smtClean="0">
                <a:solidFill>
                  <a:srgbClr val="000000"/>
                </a:solidFill>
              </a:rPr>
              <a:t>Použité zdroje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259632" y="1844824"/>
            <a:ext cx="662473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0"/>
              </a:spcBef>
            </a:pPr>
            <a:r>
              <a:rPr lang="cs-CZ" altLang="cs-CZ" sz="2000" b="1" dirty="0" smtClean="0">
                <a:solidFill>
                  <a:srgbClr val="000000"/>
                </a:solidFill>
              </a:rPr>
              <a:t>Základní práce na konvenčních soustruzích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Ivo Langer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Fragment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ISBN 80-7200-203-1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Str</a:t>
            </a:r>
            <a:r>
              <a:rPr lang="cs-CZ" altLang="cs-CZ" sz="1600" dirty="0">
                <a:solidFill>
                  <a:srgbClr val="000000"/>
                </a:solidFill>
              </a:rPr>
              <a:t>.</a:t>
            </a:r>
            <a:r>
              <a:rPr lang="cs-CZ" altLang="cs-CZ" sz="1600" dirty="0" smtClean="0">
                <a:solidFill>
                  <a:srgbClr val="000000"/>
                </a:solidFill>
              </a:rPr>
              <a:t> 16 obr. 28</a:t>
            </a:r>
          </a:p>
          <a:p>
            <a:pPr>
              <a:spcBef>
                <a:spcPct val="0"/>
              </a:spcBef>
            </a:pPr>
            <a:r>
              <a:rPr lang="cs-CZ" altLang="cs-CZ" sz="1600" dirty="0">
                <a:solidFill>
                  <a:srgbClr val="000000"/>
                </a:solidFill>
              </a:rPr>
              <a:t>Str. </a:t>
            </a:r>
            <a:r>
              <a:rPr lang="cs-CZ" altLang="cs-CZ" sz="1600" dirty="0" smtClean="0">
                <a:solidFill>
                  <a:srgbClr val="000000"/>
                </a:solidFill>
              </a:rPr>
              <a:t>18 </a:t>
            </a:r>
            <a:r>
              <a:rPr lang="cs-CZ" altLang="cs-CZ" sz="1600" dirty="0">
                <a:solidFill>
                  <a:srgbClr val="000000"/>
                </a:solidFill>
              </a:rPr>
              <a:t>obr. </a:t>
            </a:r>
            <a:r>
              <a:rPr lang="cs-CZ" altLang="cs-CZ" sz="1600" dirty="0" smtClean="0">
                <a:solidFill>
                  <a:srgbClr val="000000"/>
                </a:solidFill>
              </a:rPr>
              <a:t>38, 40, 41</a:t>
            </a:r>
            <a:endParaRPr lang="cs-CZ" altLang="cs-CZ" sz="16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endParaRPr lang="cs-CZ" altLang="cs-CZ" sz="1600" dirty="0" smtClean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cs-CZ" altLang="cs-CZ" sz="2000" b="1" dirty="0" smtClean="0">
                <a:solidFill>
                  <a:srgbClr val="000000"/>
                </a:solidFill>
              </a:rPr>
              <a:t>Výkresová dokumentace</a:t>
            </a:r>
          </a:p>
          <a:p>
            <a:pPr>
              <a:spcBef>
                <a:spcPct val="0"/>
              </a:spcBef>
            </a:pPr>
            <a:r>
              <a:rPr lang="cs-CZ" altLang="cs-CZ" sz="1600" dirty="0" smtClean="0">
                <a:solidFill>
                  <a:srgbClr val="000000"/>
                </a:solidFill>
              </a:rPr>
              <a:t>Vlastní</a:t>
            </a:r>
            <a:endParaRPr lang="cs-CZ" altLang="cs-CZ" sz="16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endParaRPr lang="cs-CZ" altLang="cs-CZ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51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822</TotalTime>
  <Words>520</Words>
  <Application>Microsoft Office PowerPoint</Application>
  <PresentationFormat>Předvádění na obrazovce (4:3)</PresentationFormat>
  <Paragraphs>112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Tok</vt:lpstr>
      <vt:lpstr>Motiv systému Office</vt:lpstr>
      <vt:lpstr>STŘEDNÍ ŠKOLA STAVEBNÍ A TECHNICKÁ Ústí nad Labem, Čelakovského 5, příspěvková organizace Páteřní škola Ústeckého kraje</vt:lpstr>
      <vt:lpstr>STROJNÍ OBRÁBĚNÍ</vt:lpstr>
      <vt:lpstr>Soustružení delších vnějších osazených válcových ploch s podepřením</vt:lpstr>
      <vt:lpstr>Soustružení delších vnějších osazených válcových ploch s podepřením</vt:lpstr>
      <vt:lpstr>Soustružení delších vnějších osazených válcových ploch s podepřením</vt:lpstr>
      <vt:lpstr>Soustružení delších vnějších osazených válcových ploch s podepřením</vt:lpstr>
      <vt:lpstr>Soustružení osazených válcových ploch</vt:lpstr>
      <vt:lpstr>Praktická úloha</vt:lpstr>
      <vt:lpstr>Praktická úloha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STROJNÍHO OBRÁBĚNÍ</dc:title>
  <dc:creator>Sindelar</dc:creator>
  <cp:lastModifiedBy>Sindelar</cp:lastModifiedBy>
  <cp:revision>92</cp:revision>
  <dcterms:created xsi:type="dcterms:W3CDTF">2012-11-13T19:02:51Z</dcterms:created>
  <dcterms:modified xsi:type="dcterms:W3CDTF">2014-03-27T11:36:52Z</dcterms:modified>
</cp:coreProperties>
</file>