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14"/>
  </p:notesMasterIdLst>
  <p:sldIdLst>
    <p:sldId id="297" r:id="rId3"/>
    <p:sldId id="256" r:id="rId4"/>
    <p:sldId id="257" r:id="rId5"/>
    <p:sldId id="305" r:id="rId6"/>
    <p:sldId id="300" r:id="rId7"/>
    <p:sldId id="301" r:id="rId8"/>
    <p:sldId id="302" r:id="rId9"/>
    <p:sldId id="303" r:id="rId10"/>
    <p:sldId id="304" r:id="rId11"/>
    <p:sldId id="298" r:id="rId12"/>
    <p:sldId id="29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3" d="100"/>
          <a:sy n="63" d="100"/>
        </p:scale>
        <p:origin x="-730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0BF29F-FB95-419A-BA64-CB35E9CD9F0B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0C5B53-6DAD-4B6F-B9B5-F0C260B4F3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839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smtClean="0"/>
          </a:p>
        </p:txBody>
      </p:sp>
      <p:sp>
        <p:nvSpPr>
          <p:cNvPr id="46084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96CE882-6406-4848-96A0-BC7F459FA087}" type="slidenum">
              <a:rPr lang="cs-CZ" altLang="cs-CZ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</a:pPr>
              <a:t>10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5146CE9D-3024-43A6-9F2F-2FDFD3E01496}" type="datetime1">
              <a:rPr lang="cs-CZ"/>
              <a:pPr>
                <a:defRPr/>
              </a:pPr>
              <a:t>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CD6B5860-8868-4E7A-87FC-9352EC2F4B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57568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21E6FC27-AF8B-4326-9F5D-26F13B1823CF}" type="datetime1">
              <a:rPr lang="cs-CZ"/>
              <a:pPr>
                <a:defRPr/>
              </a:pPr>
              <a:t>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CC39308-0699-4671-ACB7-DC5738657D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08080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A8551F38-210E-4CB2-A28B-AB49B852FA52}" type="datetime1">
              <a:rPr lang="cs-CZ"/>
              <a:pPr>
                <a:defRPr/>
              </a:pPr>
              <a:t>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C143BCAD-6034-4A14-B146-0B41194CE1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24704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C93271EE-E1F1-4B9E-9AA3-CA74D7739CBA}" type="datetime1">
              <a:rPr lang="cs-CZ"/>
              <a:pPr>
                <a:defRPr/>
              </a:pPr>
              <a:t>5.4.2014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901359F9-AD53-4233-BA99-B92370A1F3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52653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8B45E8E-BBEF-4499-93CF-19844B6F78D8}" type="datetime1">
              <a:rPr lang="cs-CZ"/>
              <a:pPr>
                <a:defRPr/>
              </a:pPr>
              <a:t>5.4.2014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7D2F66FC-6EA5-4D01-B3A6-85CDBE2889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41364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A4A8E2D1-28D5-4E83-AD7C-9AB78FFCC906}" type="datetime1">
              <a:rPr lang="cs-CZ"/>
              <a:pPr>
                <a:defRPr/>
              </a:pPr>
              <a:t>5.4.2014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3018DC1-E0A8-405D-9A0E-341B109345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01425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A1C1E977-071F-412E-A3F4-FB5D29B4B7F7}" type="datetime1">
              <a:rPr lang="cs-CZ"/>
              <a:pPr>
                <a:defRPr/>
              </a:pPr>
              <a:t>5.4.2014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B0081A8-2306-409B-946F-5E8CB24367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37417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B712BA65-8DFE-4DFA-AE4A-41C0B2123C88}" type="datetime1">
              <a:rPr lang="cs-CZ"/>
              <a:pPr>
                <a:defRPr/>
              </a:pPr>
              <a:t>5.4.2014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3BA7360-B4DA-4751-A868-2A97250AE9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61452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682B09C7-56C6-490C-A792-4F017690CF59}" type="datetime1">
              <a:rPr lang="cs-CZ"/>
              <a:pPr>
                <a:defRPr/>
              </a:pPr>
              <a:t>5.4.2014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A3EBAC5B-DDF4-455E-B5FA-3A68B1185A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80613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0C44ADFA-4234-484E-97DB-9B456F02A93C}" type="datetime1">
              <a:rPr lang="cs-CZ"/>
              <a:pPr>
                <a:defRPr/>
              </a:pPr>
              <a:t>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9B7ABEA-495B-4EB9-9E85-F83A37A486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10490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3ED60EF0-019F-4FFE-96D5-E70E03164536}" type="datetime1">
              <a:rPr lang="cs-CZ"/>
              <a:pPr>
                <a:defRPr/>
              </a:pPr>
              <a:t>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58FA74E9-DCBB-4FD8-B86B-7560816414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8575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AA29231-EBAB-46EF-B713-63A6835C7DFE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C60FCEB3-3564-428E-87B5-617604B30B1A}" type="datetime1">
              <a:rPr lang="cs-CZ"/>
              <a:pPr>
                <a:defRPr/>
              </a:pPr>
              <a:t>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8F8B2E20-CA07-434C-963E-6BB1E24638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9948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7.wmf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2651718"/>
              </p:ext>
            </p:extLst>
          </p:nvPr>
        </p:nvGraphicFramePr>
        <p:xfrm>
          <a:off x="750888" y="2060575"/>
          <a:ext cx="7559675" cy="3670300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Projekt MŠMT</a:t>
                      </a:r>
                      <a:endParaRPr kumimoji="0" lang="cs-CZ" alt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EU peníze středním školám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Název projektu školy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ICT do života školy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Registrační číslo projektu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CZ.1.07/1.5.00/34.0771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Šablona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III/2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38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Výuka strojního obrábění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Technologie obrábění, řezné podmínky, nástroj, sklíčidlo</a:t>
                      </a:r>
                      <a:r>
                        <a:rPr kumimoji="0" lang="cs-CZ" alt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, vrták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Předmět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Odborný výcvik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Autor, spoluautor  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Josef Šindelář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Čeština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PC, dataprojektor, výukové panely, pomůcky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Výklad pomocí prezentace, stroje, nástroje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2,3. ročník, žáci 16 – 19 let, </a:t>
                      </a: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Mechanik seřizovač , Obráběč kovů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ne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Zdroje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Seznam viz poslední strana 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708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cs-CZ" altLang="cs-CZ" sz="2400" b="1" dirty="0" smtClean="0">
                <a:solidFill>
                  <a:srgbClr val="000000"/>
                </a:solidFill>
              </a:rPr>
              <a:t>Strojní obrábění – Praktická úloha 4</a:t>
            </a:r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7710" name="Zástupný symbol pro číslo snímku 14"/>
          <p:cNvSpPr>
            <a:spLocks noGrp="1"/>
          </p:cNvSpPr>
          <p:nvPr>
            <p:ph type="sldNum" sz="quarter" idx="12"/>
          </p:nvPr>
        </p:nvSpPr>
        <p:spPr bwMode="auto">
          <a:xfrm>
            <a:off x="6480175" y="6335713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1AA45CFE-30EA-427B-A31B-34F9B1F31195}" type="slidenum">
              <a:rPr lang="cs-CZ" altLang="cs-CZ" sz="1200" smtClean="0">
                <a:solidFill>
                  <a:srgbClr val="898989"/>
                </a:solidFill>
                <a:latin typeface="Verdan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cs-CZ" altLang="cs-CZ" sz="1200" smtClean="0">
              <a:solidFill>
                <a:srgbClr val="898989"/>
              </a:solidFill>
              <a:latin typeface="Verdana" pitchFamily="34" charset="0"/>
            </a:endParaRPr>
          </a:p>
        </p:txBody>
      </p:sp>
      <p:sp>
        <p:nvSpPr>
          <p:cNvPr id="27711" name="TextovéPole 12"/>
          <p:cNvSpPr txBox="1">
            <a:spLocks noChangeArrowheads="1"/>
          </p:cNvSpPr>
          <p:nvPr/>
        </p:nvSpPr>
        <p:spPr bwMode="auto">
          <a:xfrm>
            <a:off x="787400" y="1452712"/>
            <a:ext cx="75612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cs-CZ" altLang="cs-CZ" sz="2400" b="1" dirty="0" smtClean="0">
                <a:solidFill>
                  <a:srgbClr val="000000"/>
                </a:solidFill>
              </a:rPr>
              <a:t>VY_32_INOVACE_38_771</a:t>
            </a:r>
          </a:p>
        </p:txBody>
      </p:sp>
      <p:pic>
        <p:nvPicPr>
          <p:cNvPr id="2771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1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900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/>
              <a:t>STROJNÍ OBRÁBĚNÍ</a:t>
            </a:r>
            <a:endParaRPr lang="cs-CZ" sz="4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Praktická úloha IV.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71182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356760"/>
          </a:xfrm>
        </p:spPr>
        <p:txBody>
          <a:bodyPr>
            <a:noAutofit/>
          </a:bodyPr>
          <a:lstStyle/>
          <a:p>
            <a:r>
              <a:rPr lang="cs-CZ" sz="4000" dirty="0" smtClean="0"/>
              <a:t>Vrtání děr na soustruhu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466187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Cíl výuky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Seznámit se s navrtáváním, vrtáním a rozšiřováním děr na soustruhu.</a:t>
            </a:r>
          </a:p>
          <a:p>
            <a:pPr marL="0" indent="0">
              <a:buNone/>
            </a:pPr>
            <a:r>
              <a:rPr lang="cs-CZ" dirty="0" smtClean="0"/>
              <a:t>Vybavení pracoviště: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u</a:t>
            </a:r>
            <a:r>
              <a:rPr lang="cs-CZ" dirty="0" smtClean="0"/>
              <a:t>niverzální soustruh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t</a:t>
            </a:r>
            <a:r>
              <a:rPr lang="cs-CZ" dirty="0" smtClean="0"/>
              <a:t>říčelisťové sklíčidlo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středící vrták ČSN 22 1110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šroubovité vrtáky ČSN 22 1121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r</a:t>
            </a:r>
            <a:r>
              <a:rPr lang="cs-CZ" dirty="0" smtClean="0"/>
              <a:t>edukční pouzdra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sklíčidlo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posuvné měřítko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o</a:t>
            </a:r>
            <a:r>
              <a:rPr lang="cs-CZ" dirty="0" smtClean="0"/>
              <a:t>chranné pomůcky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p</a:t>
            </a:r>
            <a:r>
              <a:rPr lang="cs-CZ" dirty="0" smtClean="0"/>
              <a:t>olotovar</a:t>
            </a:r>
          </a:p>
        </p:txBody>
      </p:sp>
      <p:pic>
        <p:nvPicPr>
          <p:cNvPr id="1026" name="Picture 2" descr="C:\Program Files (x86)\Microsoft Office\MEDIA\CAGCAT10\j0293844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3" y="1916832"/>
            <a:ext cx="504056" cy="530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5771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/>
              <a:t>Vrtání děr na soustruhu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Vybavení pracoviště: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1180" y="2564904"/>
            <a:ext cx="4952400" cy="36004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9002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356760"/>
          </a:xfrm>
        </p:spPr>
        <p:txBody>
          <a:bodyPr>
            <a:noAutofit/>
          </a:bodyPr>
          <a:lstStyle/>
          <a:p>
            <a:r>
              <a:rPr lang="cs-CZ" sz="4000" dirty="0"/>
              <a:t>Vrtání děr na soustruhu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6618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Základní nastavení   </a:t>
            </a:r>
            <a:endParaRPr lang="cs-CZ" dirty="0" smtClean="0"/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Příprava nástrojů, pouzder a sklíčidla.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Nastavíme základní řezné podmínky</a:t>
            </a:r>
            <a:r>
              <a:rPr lang="cs-CZ" dirty="0"/>
              <a:t> </a:t>
            </a:r>
            <a:r>
              <a:rPr lang="cs-CZ" dirty="0" smtClean="0"/>
              <a:t>(otáčky ).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Překontrolujeme správnost upnutí nástroje a obrobku. 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Zarovnáme polotovar na délku.</a:t>
            </a:r>
            <a:endParaRPr lang="cs-CZ" dirty="0"/>
          </a:p>
        </p:txBody>
      </p:sp>
      <p:pic>
        <p:nvPicPr>
          <p:cNvPr id="4" name="Picture 3" descr="C:\Users\Sindelar.SINDELAR\AppData\Local\Microsoft\Windows\Temporary Internet Files\Content.IE5\31JQRTR9\MC90043261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916832"/>
            <a:ext cx="648072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3202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356760"/>
          </a:xfrm>
        </p:spPr>
        <p:txBody>
          <a:bodyPr>
            <a:noAutofit/>
          </a:bodyPr>
          <a:lstStyle/>
          <a:p>
            <a:r>
              <a:rPr lang="cs-CZ" sz="4000" dirty="0"/>
              <a:t>Vrtání děr na soustruhu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5050904" cy="46618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Postup obrábění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000" dirty="0" smtClean="0"/>
              <a:t>Polotovar ustavíme do tříčelisťového sklíčidla a navrtáme středícím vrtákem.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000" dirty="0" smtClean="0"/>
              <a:t>Šroubovitý vrták s válcovou stopkou upneme do vrtačkového sklíčidla, které vsuneme do kuželového otvoru pinoly koníku.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000" dirty="0"/>
              <a:t>Předvrtáme otvor vrtákem </a:t>
            </a:r>
            <a:r>
              <a:rPr lang="cs-CZ" sz="1400" dirty="0"/>
              <a:t>Ø</a:t>
            </a:r>
            <a:r>
              <a:rPr lang="cs-CZ" sz="2000" dirty="0"/>
              <a:t> </a:t>
            </a:r>
            <a:r>
              <a:rPr lang="cs-CZ" sz="2000" dirty="0">
                <a:latin typeface="+mj-lt"/>
              </a:rPr>
              <a:t>10</a:t>
            </a:r>
            <a:r>
              <a:rPr lang="cs-CZ" sz="2000" dirty="0"/>
              <a:t> do určené hloubky s přídavkem. Hloubku otvoru měříme na stupnici koníku nebo si ji vyznačíme na vrtáku.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000" dirty="0"/>
              <a:t>Po vyvrtání překontrolujeme otvor hloubkoměrem posuvného měřítka</a:t>
            </a:r>
            <a:r>
              <a:rPr lang="cs-CZ" sz="2000" dirty="0" smtClean="0">
                <a:latin typeface="Calibri"/>
              </a:rPr>
              <a:t>. </a:t>
            </a:r>
            <a:endParaRPr lang="cs-CZ" sz="1400" dirty="0" smtClean="0"/>
          </a:p>
        </p:txBody>
      </p:sp>
      <p:pic>
        <p:nvPicPr>
          <p:cNvPr id="2050" name="Picture 2" descr="C:\Users\Sindelar.SINDELAR\AppData\Local\Microsoft\Windows\Temporary Internet Files\Content.IE5\31JQRTR9\MC90043246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796900"/>
            <a:ext cx="859284" cy="537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333953"/>
            <a:ext cx="1709737" cy="9874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5567" y="3766345"/>
            <a:ext cx="2538413" cy="11858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326" y="5455494"/>
            <a:ext cx="2233757" cy="103620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6967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356760"/>
          </a:xfrm>
        </p:spPr>
        <p:txBody>
          <a:bodyPr>
            <a:noAutofit/>
          </a:bodyPr>
          <a:lstStyle/>
          <a:p>
            <a:r>
              <a:rPr lang="cs-CZ" sz="4000" dirty="0"/>
              <a:t>Vrtání děr na soustruhu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5338936" cy="466187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Postup obrábění  </a:t>
            </a:r>
          </a:p>
          <a:p>
            <a:pPr marL="514350" indent="-514350">
              <a:buFont typeface="+mj-lt"/>
              <a:buAutoNum type="arabicParenR" startAt="5"/>
            </a:pPr>
            <a:endParaRPr lang="cs-CZ" sz="2000" dirty="0" smtClean="0"/>
          </a:p>
          <a:p>
            <a:pPr marL="514350" indent="-514350">
              <a:buFont typeface="+mj-lt"/>
              <a:buAutoNum type="arabicParenR" startAt="5"/>
            </a:pPr>
            <a:r>
              <a:rPr lang="cs-CZ" sz="2000" dirty="0" smtClean="0"/>
              <a:t>Upneme vrták pro rozšíření a dokončení otvoru v materiálu.</a:t>
            </a:r>
          </a:p>
          <a:p>
            <a:pPr marL="514350" indent="-514350">
              <a:buFont typeface="+mj-lt"/>
              <a:buAutoNum type="arabicParenR" startAt="5"/>
            </a:pPr>
            <a:r>
              <a:rPr lang="cs-CZ" sz="2000" dirty="0" smtClean="0"/>
              <a:t>Použijeme vrták s kuželovou stopkou, který se upíná pomocí redukčního pouzdra přímo do kužele pinoly koníku.</a:t>
            </a:r>
          </a:p>
          <a:p>
            <a:pPr marL="514350" indent="-514350">
              <a:buFont typeface="+mj-lt"/>
              <a:buAutoNum type="arabicParenR" startAt="5"/>
            </a:pPr>
            <a:r>
              <a:rPr lang="cs-CZ" sz="2000" dirty="0" smtClean="0"/>
              <a:t>Upravíme otáčky ve vztahu k průměru vrtáku a rozšíříme otvor na daný průměr a délku.</a:t>
            </a:r>
          </a:p>
          <a:p>
            <a:pPr marL="514350" indent="-514350">
              <a:buFont typeface="+mj-lt"/>
              <a:buAutoNum type="arabicParenR" startAt="5"/>
            </a:pPr>
            <a:r>
              <a:rPr lang="cs-CZ" sz="2000" dirty="0" smtClean="0"/>
              <a:t>V průběhu vrtání kontrolujeme hloubku otvoru hloubkoměrem posuvného měřítka. </a:t>
            </a:r>
          </a:p>
          <a:p>
            <a:pPr marL="514350" indent="-514350">
              <a:buFont typeface="+mj-lt"/>
              <a:buAutoNum type="arabicParenR" startAt="5"/>
            </a:pPr>
            <a:r>
              <a:rPr lang="cs-CZ" sz="2000" dirty="0" smtClean="0"/>
              <a:t>Hranu otvoru srazíme </a:t>
            </a:r>
            <a:r>
              <a:rPr lang="cs-CZ" sz="2000" smtClean="0"/>
              <a:t>hvězdicí 60</a:t>
            </a:r>
            <a:r>
              <a:rPr lang="cs-CZ" sz="2000" baseline="30000" smtClean="0"/>
              <a:t>0</a:t>
            </a:r>
            <a:r>
              <a:rPr lang="cs-CZ" sz="2000" smtClean="0"/>
              <a:t> na </a:t>
            </a:r>
            <a:r>
              <a:rPr lang="cs-CZ" sz="2000" dirty="0" smtClean="0"/>
              <a:t>srážení hran.</a:t>
            </a:r>
          </a:p>
          <a:p>
            <a:pPr marL="514350" indent="-514350">
              <a:buFont typeface="+mj-lt"/>
              <a:buAutoNum type="arabicParenR" startAt="5"/>
            </a:pPr>
            <a:r>
              <a:rPr lang="cs-CZ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Až po této operaci  vysuneme materiál ze sklíčidla !!! </a:t>
            </a:r>
          </a:p>
        </p:txBody>
      </p:sp>
      <p:pic>
        <p:nvPicPr>
          <p:cNvPr id="7" name="Picture 2" descr="C:\Users\Sindelar.SINDELAR\AppData\Local\Microsoft\Windows\Temporary Internet Files\Content.IE5\31JQRTR9\MC90043246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796900"/>
            <a:ext cx="859284" cy="537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395" y="2687351"/>
            <a:ext cx="2059801" cy="100878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4508" y="4092544"/>
            <a:ext cx="2056665" cy="10139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0485" y="5502595"/>
            <a:ext cx="2030688" cy="94200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7125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780696"/>
          </a:xfrm>
        </p:spPr>
        <p:txBody>
          <a:bodyPr>
            <a:normAutofit/>
          </a:bodyPr>
          <a:lstStyle/>
          <a:p>
            <a:r>
              <a:rPr lang="cs-CZ" sz="4200" dirty="0"/>
              <a:t>Praktická úloha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79512" y="1772816"/>
            <a:ext cx="87849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b="1" dirty="0" smtClean="0"/>
              <a:t>Zadání – </a:t>
            </a:r>
            <a:r>
              <a:rPr lang="cs-CZ" dirty="0" smtClean="0"/>
              <a:t>vyvrtání neprůchozích děr na určenou délku dle rozměrů na výkrese</a:t>
            </a:r>
          </a:p>
          <a:p>
            <a:r>
              <a:rPr lang="cs-CZ" b="1" dirty="0" smtClean="0"/>
              <a:t>Polotovar</a:t>
            </a:r>
            <a:r>
              <a:rPr lang="cs-CZ" dirty="0" smtClean="0"/>
              <a:t> – </a:t>
            </a:r>
            <a:r>
              <a:rPr lang="cs-CZ" sz="1200" dirty="0" smtClean="0">
                <a:latin typeface="Calibri"/>
              </a:rPr>
              <a:t>Ø</a:t>
            </a:r>
            <a:r>
              <a:rPr lang="cs-CZ" dirty="0" smtClean="0">
                <a:latin typeface="Calibri"/>
              </a:rPr>
              <a:t> 30 x 82       11 600</a:t>
            </a:r>
            <a:endParaRPr lang="cs-CZ" dirty="0"/>
          </a:p>
        </p:txBody>
      </p:sp>
      <p:pic>
        <p:nvPicPr>
          <p:cNvPr id="3074" name="Picture 2" descr="C:\Users\Sindelar.SINDELAR\AppData\Local\Microsoft\Windows\Temporary Internet Files\Content.IE5\TJ3WHCI3\MC90032480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3142182"/>
            <a:ext cx="1247959" cy="718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501614"/>
            <a:ext cx="3960440" cy="249267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916" y="4221088"/>
            <a:ext cx="3075235" cy="1662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740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356760"/>
          </a:xfrm>
        </p:spPr>
        <p:txBody>
          <a:bodyPr>
            <a:noAutofit/>
          </a:bodyPr>
          <a:lstStyle/>
          <a:p>
            <a:r>
              <a:rPr lang="cs-CZ" sz="4200" dirty="0"/>
              <a:t>Praktická úloha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66187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Postup  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n</a:t>
            </a:r>
            <a:r>
              <a:rPr lang="cs-CZ" dirty="0" smtClean="0"/>
              <a:t>astavení řezných podmínek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kontrola rozměrů polotovaru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zarovnání materiálu na </a:t>
            </a:r>
            <a:r>
              <a:rPr lang="cs-CZ" dirty="0" smtClean="0"/>
              <a:t>délku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nastavení </a:t>
            </a:r>
            <a:r>
              <a:rPr lang="cs-CZ" dirty="0"/>
              <a:t>řezných podmínek pro </a:t>
            </a:r>
            <a:r>
              <a:rPr lang="cs-CZ" dirty="0" smtClean="0"/>
              <a:t>vrtání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navrtání středícím </a:t>
            </a:r>
            <a:r>
              <a:rPr lang="cs-CZ" dirty="0" smtClean="0"/>
              <a:t>vrtákem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vrtání neprůchozího otvoru </a:t>
            </a:r>
            <a:r>
              <a:rPr lang="cs-CZ" sz="1600" dirty="0">
                <a:latin typeface="Calibri"/>
              </a:rPr>
              <a:t>Ø</a:t>
            </a:r>
            <a:r>
              <a:rPr lang="cs-CZ" dirty="0">
                <a:latin typeface="Calibri"/>
              </a:rPr>
              <a:t> </a:t>
            </a:r>
            <a:r>
              <a:rPr lang="cs-CZ" dirty="0" smtClean="0">
                <a:latin typeface="Calibri"/>
              </a:rPr>
              <a:t>10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v</a:t>
            </a:r>
            <a:r>
              <a:rPr lang="cs-CZ" dirty="0" smtClean="0"/>
              <a:t>rtání neprůchozího </a:t>
            </a:r>
            <a:r>
              <a:rPr lang="cs-CZ" dirty="0"/>
              <a:t>otvoru </a:t>
            </a:r>
            <a:r>
              <a:rPr lang="cs-CZ" sz="1600" dirty="0">
                <a:latin typeface="Calibri"/>
              </a:rPr>
              <a:t>Ø</a:t>
            </a:r>
            <a:r>
              <a:rPr lang="cs-CZ" dirty="0">
                <a:latin typeface="Calibri"/>
              </a:rPr>
              <a:t> </a:t>
            </a:r>
            <a:r>
              <a:rPr lang="cs-CZ" dirty="0" smtClean="0">
                <a:latin typeface="Calibri"/>
              </a:rPr>
              <a:t>20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stražení hrany otvoru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měření a kontrola rozměrů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uvolnění materiálu ze sklíčidla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dirty="0">
              <a:latin typeface="Calibri"/>
            </a:endParaRPr>
          </a:p>
          <a:p>
            <a:pPr>
              <a:buFont typeface="Wingdings" panose="05000000000000000000" pitchFamily="2" charset="2"/>
              <a:buChar char="Ø"/>
            </a:pPr>
            <a:endParaRPr lang="cs-CZ" dirty="0"/>
          </a:p>
        </p:txBody>
      </p:sp>
      <p:pic>
        <p:nvPicPr>
          <p:cNvPr id="4" name="Picture 2" descr="C:\Users\Sindelar.SINDELAR\AppData\Local\Microsoft\Windows\Temporary Internet Files\Content.IE5\31JQRTR9\MC90043246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796900"/>
            <a:ext cx="859284" cy="537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0328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43013" name="Zástupný symbol pro číslo snímku 14"/>
          <p:cNvSpPr>
            <a:spLocks noGrp="1"/>
          </p:cNvSpPr>
          <p:nvPr>
            <p:ph type="sldNum" sz="quarter" idx="12"/>
          </p:nvPr>
        </p:nvSpPr>
        <p:spPr bwMode="auto">
          <a:xfrm>
            <a:off x="6480175" y="6335713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C636E38A-1B8B-45FC-83A7-36676E851C39}" type="slidenum">
              <a:rPr lang="cs-CZ" altLang="cs-CZ" sz="1200" smtClean="0">
                <a:solidFill>
                  <a:srgbClr val="898989"/>
                </a:solidFill>
                <a:latin typeface="Verdan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10</a:t>
            </a:fld>
            <a:endParaRPr lang="cs-CZ" altLang="cs-CZ" sz="1200" smtClean="0">
              <a:solidFill>
                <a:srgbClr val="898989"/>
              </a:solidFill>
              <a:latin typeface="Verdana" pitchFamily="34" charset="0"/>
            </a:endParaRPr>
          </a:p>
        </p:txBody>
      </p:sp>
      <p:pic>
        <p:nvPicPr>
          <p:cNvPr id="43014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5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6" name="TextovéPole 9"/>
          <p:cNvSpPr txBox="1">
            <a:spLocks noChangeArrowheads="1"/>
          </p:cNvSpPr>
          <p:nvPr/>
        </p:nvSpPr>
        <p:spPr bwMode="auto">
          <a:xfrm>
            <a:off x="3405188" y="1079500"/>
            <a:ext cx="2379662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cs-CZ" altLang="cs-CZ" b="1" smtClean="0">
                <a:solidFill>
                  <a:srgbClr val="000000"/>
                </a:solidFill>
              </a:rPr>
              <a:t>Souhrn učiva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827088" y="3177990"/>
            <a:ext cx="7632700" cy="193899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cs-CZ" sz="2000" b="1" dirty="0">
                <a:solidFill>
                  <a:prstClr val="black"/>
                </a:solidFill>
              </a:rPr>
              <a:t>Otázky pro </a:t>
            </a:r>
            <a:r>
              <a:rPr lang="cs-CZ" sz="2000" b="1" dirty="0" smtClean="0">
                <a:solidFill>
                  <a:prstClr val="black"/>
                </a:solidFill>
              </a:rPr>
              <a:t>opakování</a:t>
            </a:r>
          </a:p>
          <a:p>
            <a:pPr>
              <a:defRPr/>
            </a:pPr>
            <a:r>
              <a:rPr lang="cs-CZ" sz="2000" dirty="0" smtClean="0">
                <a:solidFill>
                  <a:prstClr val="black"/>
                </a:solidFill>
              </a:rPr>
              <a:t>Jak upínáme vrták s válcovou stopkou.</a:t>
            </a:r>
          </a:p>
          <a:p>
            <a:pPr>
              <a:defRPr/>
            </a:pPr>
            <a:r>
              <a:rPr lang="cs-CZ" sz="2000" dirty="0">
                <a:solidFill>
                  <a:prstClr val="black"/>
                </a:solidFill>
              </a:rPr>
              <a:t>Jak upínáme vrták s </a:t>
            </a:r>
            <a:r>
              <a:rPr lang="cs-CZ" sz="2000" dirty="0" smtClean="0">
                <a:solidFill>
                  <a:prstClr val="black"/>
                </a:solidFill>
              </a:rPr>
              <a:t>kuželovou </a:t>
            </a:r>
            <a:r>
              <a:rPr lang="cs-CZ" sz="2000" dirty="0">
                <a:solidFill>
                  <a:prstClr val="black"/>
                </a:solidFill>
              </a:rPr>
              <a:t>stopkou</a:t>
            </a:r>
            <a:r>
              <a:rPr lang="cs-CZ" sz="2000" dirty="0" smtClean="0">
                <a:solidFill>
                  <a:prstClr val="black"/>
                </a:solidFill>
              </a:rPr>
              <a:t>.</a:t>
            </a:r>
          </a:p>
          <a:p>
            <a:pPr>
              <a:defRPr/>
            </a:pPr>
            <a:r>
              <a:rPr lang="cs-CZ" sz="2000" dirty="0" smtClean="0">
                <a:solidFill>
                  <a:prstClr val="black"/>
                </a:solidFill>
              </a:rPr>
              <a:t>Co je vrtání neprůchozích otvorů. </a:t>
            </a:r>
          </a:p>
          <a:p>
            <a:pPr>
              <a:defRPr/>
            </a:pPr>
            <a:r>
              <a:rPr lang="cs-CZ" sz="2000" dirty="0" smtClean="0">
                <a:solidFill>
                  <a:prstClr val="black"/>
                </a:solidFill>
              </a:rPr>
              <a:t>Jaké řezné podmínky volíme pro vrtání.</a:t>
            </a:r>
          </a:p>
          <a:p>
            <a:pPr>
              <a:defRPr/>
            </a:pPr>
            <a:endParaRPr lang="cs-CZ" sz="2000" dirty="0" smtClean="0">
              <a:solidFill>
                <a:prstClr val="black"/>
              </a:solidFill>
            </a:endParaRPr>
          </a:p>
        </p:txBody>
      </p:sp>
      <p:pic>
        <p:nvPicPr>
          <p:cNvPr id="4099" name="Picture 3" descr="C:\Users\Sindelar.SINDELAR\AppData\Local\Microsoft\Windows\Temporary Internet Files\Content.IE5\GM9BQC2W\MC90043441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181" y="2132856"/>
            <a:ext cx="8128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2630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44037" name="Zástupný symbol pro číslo snímku 14"/>
          <p:cNvSpPr>
            <a:spLocks noGrp="1"/>
          </p:cNvSpPr>
          <p:nvPr>
            <p:ph type="sldNum" sz="quarter" idx="12"/>
          </p:nvPr>
        </p:nvSpPr>
        <p:spPr bwMode="auto">
          <a:xfrm>
            <a:off x="6480175" y="6335713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1E65E72B-4DED-48EB-A4D0-016C45402859}" type="slidenum">
              <a:rPr lang="cs-CZ" altLang="cs-CZ" sz="1200" smtClean="0">
                <a:solidFill>
                  <a:srgbClr val="898989"/>
                </a:solidFill>
                <a:latin typeface="Verdan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11</a:t>
            </a:fld>
            <a:endParaRPr lang="cs-CZ" altLang="cs-CZ" sz="1200" smtClean="0">
              <a:solidFill>
                <a:srgbClr val="898989"/>
              </a:solidFill>
              <a:latin typeface="Verdana" pitchFamily="34" charset="0"/>
            </a:endParaRPr>
          </a:p>
        </p:txBody>
      </p:sp>
      <p:pic>
        <p:nvPicPr>
          <p:cNvPr id="4403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40" name="TextovéPole 9"/>
          <p:cNvSpPr txBox="1">
            <a:spLocks noChangeArrowheads="1"/>
          </p:cNvSpPr>
          <p:nvPr/>
        </p:nvSpPr>
        <p:spPr bwMode="auto">
          <a:xfrm>
            <a:off x="3276600" y="1079500"/>
            <a:ext cx="258603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cs-CZ" altLang="cs-CZ" b="1" smtClean="0">
                <a:solidFill>
                  <a:srgbClr val="000000"/>
                </a:solidFill>
              </a:rPr>
              <a:t>Použité zdroje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1259632" y="1844824"/>
            <a:ext cx="6624736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cs-CZ" altLang="cs-CZ" sz="2000" b="1" dirty="0" smtClean="0">
                <a:solidFill>
                  <a:srgbClr val="000000"/>
                </a:solidFill>
              </a:rPr>
              <a:t>Základní práce na konvenčních soustruzích</a:t>
            </a:r>
          </a:p>
          <a:p>
            <a:pPr>
              <a:spcBef>
                <a:spcPct val="0"/>
              </a:spcBef>
            </a:pPr>
            <a:r>
              <a:rPr lang="cs-CZ" altLang="cs-CZ" sz="1600" dirty="0" smtClean="0">
                <a:solidFill>
                  <a:srgbClr val="000000"/>
                </a:solidFill>
              </a:rPr>
              <a:t>Ivo Langer</a:t>
            </a:r>
          </a:p>
          <a:p>
            <a:pPr>
              <a:spcBef>
                <a:spcPct val="0"/>
              </a:spcBef>
            </a:pPr>
            <a:r>
              <a:rPr lang="cs-CZ" altLang="cs-CZ" sz="1600" dirty="0" smtClean="0">
                <a:solidFill>
                  <a:srgbClr val="000000"/>
                </a:solidFill>
              </a:rPr>
              <a:t>Fragment</a:t>
            </a:r>
          </a:p>
          <a:p>
            <a:pPr>
              <a:spcBef>
                <a:spcPct val="0"/>
              </a:spcBef>
            </a:pPr>
            <a:r>
              <a:rPr lang="cs-CZ" altLang="cs-CZ" sz="1600" dirty="0" smtClean="0">
                <a:solidFill>
                  <a:srgbClr val="000000"/>
                </a:solidFill>
              </a:rPr>
              <a:t>ISBN 80-7200-203-1</a:t>
            </a:r>
          </a:p>
          <a:p>
            <a:pPr>
              <a:spcBef>
                <a:spcPct val="0"/>
              </a:spcBef>
            </a:pPr>
            <a:r>
              <a:rPr lang="cs-CZ" altLang="cs-CZ" sz="1600" dirty="0" smtClean="0">
                <a:solidFill>
                  <a:srgbClr val="000000"/>
                </a:solidFill>
              </a:rPr>
              <a:t>Str</a:t>
            </a:r>
            <a:r>
              <a:rPr lang="cs-CZ" altLang="cs-CZ" sz="1600" dirty="0">
                <a:solidFill>
                  <a:srgbClr val="000000"/>
                </a:solidFill>
              </a:rPr>
              <a:t>.</a:t>
            </a:r>
            <a:r>
              <a:rPr lang="cs-CZ" altLang="cs-CZ" sz="1600" dirty="0" smtClean="0">
                <a:solidFill>
                  <a:srgbClr val="000000"/>
                </a:solidFill>
              </a:rPr>
              <a:t> 42 obr. 47, 49, 51</a:t>
            </a:r>
          </a:p>
          <a:p>
            <a:pPr>
              <a:spcBef>
                <a:spcPct val="0"/>
              </a:spcBef>
            </a:pPr>
            <a:r>
              <a:rPr lang="cs-CZ" altLang="cs-CZ" sz="1600" dirty="0">
                <a:solidFill>
                  <a:srgbClr val="000000"/>
                </a:solidFill>
              </a:rPr>
              <a:t>Str. </a:t>
            </a:r>
            <a:r>
              <a:rPr lang="cs-CZ" altLang="cs-CZ" sz="1600" dirty="0" smtClean="0">
                <a:solidFill>
                  <a:srgbClr val="000000"/>
                </a:solidFill>
              </a:rPr>
              <a:t>40 </a:t>
            </a:r>
            <a:r>
              <a:rPr lang="cs-CZ" altLang="cs-CZ" sz="1600" dirty="0">
                <a:solidFill>
                  <a:srgbClr val="000000"/>
                </a:solidFill>
              </a:rPr>
              <a:t>obr. </a:t>
            </a:r>
            <a:r>
              <a:rPr lang="cs-CZ" altLang="cs-CZ" sz="1600" dirty="0" smtClean="0">
                <a:solidFill>
                  <a:srgbClr val="000000"/>
                </a:solidFill>
              </a:rPr>
              <a:t>43, 44</a:t>
            </a:r>
            <a:endParaRPr lang="cs-CZ" altLang="cs-CZ" sz="1600" dirty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</a:pPr>
            <a:endParaRPr lang="cs-CZ" altLang="cs-CZ" sz="1600" dirty="0" smtClean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</a:pPr>
            <a:r>
              <a:rPr lang="cs-CZ" altLang="cs-CZ" sz="2000" b="1" dirty="0" smtClean="0">
                <a:solidFill>
                  <a:srgbClr val="000000"/>
                </a:solidFill>
              </a:rPr>
              <a:t>Výkresová dokumentace</a:t>
            </a:r>
          </a:p>
          <a:p>
            <a:pPr>
              <a:spcBef>
                <a:spcPct val="0"/>
              </a:spcBef>
            </a:pPr>
            <a:r>
              <a:rPr lang="cs-CZ" altLang="cs-CZ" sz="1600" dirty="0" smtClean="0">
                <a:solidFill>
                  <a:srgbClr val="000000"/>
                </a:solidFill>
              </a:rPr>
              <a:t>Vlastní</a:t>
            </a:r>
          </a:p>
          <a:p>
            <a:pPr>
              <a:spcBef>
                <a:spcPct val="0"/>
              </a:spcBef>
            </a:pPr>
            <a:r>
              <a:rPr lang="cs-CZ" altLang="cs-CZ" sz="1600">
                <a:solidFill>
                  <a:srgbClr val="000000"/>
                </a:solidFill>
              </a:rPr>
              <a:t>Kliparty </a:t>
            </a:r>
            <a:r>
              <a:rPr lang="cs-CZ" altLang="cs-CZ" sz="1600" smtClean="0">
                <a:solidFill>
                  <a:srgbClr val="000000"/>
                </a:solidFill>
              </a:rPr>
              <a:t>– www.office.microsoft.com</a:t>
            </a:r>
            <a:endParaRPr lang="cs-CZ" altLang="cs-CZ" sz="1600" dirty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</a:pPr>
            <a:endParaRPr lang="cs-CZ" altLang="cs-CZ" sz="16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51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953</TotalTime>
  <Words>496</Words>
  <Application>Microsoft Office PowerPoint</Application>
  <PresentationFormat>Předvádění na obrazovce (4:3)</PresentationFormat>
  <Paragraphs>115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Tok</vt:lpstr>
      <vt:lpstr>Motiv systému Office</vt:lpstr>
      <vt:lpstr>STŘEDNÍ ŠKOLA STAVEBNÍ A TECHNICKÁ Ústí nad Labem, Čelakovského 5, příspěvková organizace Páteřní škola Ústeckého kraje</vt:lpstr>
      <vt:lpstr>STROJNÍ OBRÁBĚNÍ</vt:lpstr>
      <vt:lpstr>Vrtání děr na soustruhu</vt:lpstr>
      <vt:lpstr>Vrtání děr na soustruhu</vt:lpstr>
      <vt:lpstr>Vrtání děr na soustruhu</vt:lpstr>
      <vt:lpstr>Vrtání děr na soustruhu</vt:lpstr>
      <vt:lpstr>Vrtání děr na soustruhu</vt:lpstr>
      <vt:lpstr>Praktická úloha</vt:lpstr>
      <vt:lpstr>Praktická úloha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ZÁKLADY STROJNÍHO OBRÁBĚNÍ</dc:title>
  <dc:creator>Sindelar</dc:creator>
  <cp:lastModifiedBy>jitka</cp:lastModifiedBy>
  <cp:revision>108</cp:revision>
  <dcterms:created xsi:type="dcterms:W3CDTF">2012-11-13T19:02:51Z</dcterms:created>
  <dcterms:modified xsi:type="dcterms:W3CDTF">2014-04-05T10:51:05Z</dcterms:modified>
</cp:coreProperties>
</file>