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4"/>
  </p:notesMasterIdLst>
  <p:sldIdLst>
    <p:sldId id="297" r:id="rId3"/>
    <p:sldId id="256" r:id="rId4"/>
    <p:sldId id="257" r:id="rId5"/>
    <p:sldId id="305" r:id="rId6"/>
    <p:sldId id="300" r:id="rId7"/>
    <p:sldId id="301" r:id="rId8"/>
    <p:sldId id="306" r:id="rId9"/>
    <p:sldId id="303" r:id="rId10"/>
    <p:sldId id="304" r:id="rId11"/>
    <p:sldId id="298" r:id="rId12"/>
    <p:sldId id="29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0BF29F-FB95-419A-BA64-CB35E9CD9F0B}" type="datetimeFigureOut">
              <a:rPr lang="cs-CZ" smtClean="0"/>
              <a:t>29. 3. 2014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0C5B53-6DAD-4B6F-B9B5-F0C260B4F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839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altLang="cs-CZ" smtClean="0"/>
          </a:p>
        </p:txBody>
      </p:sp>
      <p:sp>
        <p:nvSpPr>
          <p:cNvPr id="4608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96CE882-6406-4848-96A0-BC7F459FA087}" type="slidenum">
              <a:rPr lang="cs-CZ" altLang="cs-CZ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10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29. 3. 2014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29. 3. 2014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29. 3. 2014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29. 3. 2014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29. 3. 2014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29. 3. 2014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29. 3. 2014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29. 3. 2014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29. 3. 2014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29. 3. 2014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29. 3. 2014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146CE9D-3024-43A6-9F2F-2FDFD3E01496}" type="datetime1">
              <a:rPr lang="cs-CZ"/>
              <a:pPr>
                <a:defRPr/>
              </a:pPr>
              <a:t>29. 3. 2014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D6B5860-8868-4E7A-87FC-9352EC2F4B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7568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21E6FC27-AF8B-4326-9F5D-26F13B1823CF}" type="datetime1">
              <a:rPr lang="cs-CZ"/>
              <a:pPr>
                <a:defRPr/>
              </a:pPr>
              <a:t>29. 3. 2014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CC39308-0699-4671-ACB7-DC5738657D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8080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8551F38-210E-4CB2-A28B-AB49B852FA52}" type="datetime1">
              <a:rPr lang="cs-CZ"/>
              <a:pPr>
                <a:defRPr/>
              </a:pPr>
              <a:t>29. 3. 2014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143BCAD-6034-4A14-B146-0B41194CE1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4704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93271EE-E1F1-4B9E-9AA3-CA74D7739CBA}" type="datetime1">
              <a:rPr lang="cs-CZ"/>
              <a:pPr>
                <a:defRPr/>
              </a:pPr>
              <a:t>29. 3. 2014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901359F9-AD53-4233-BA99-B92370A1F3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2653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8B45E8E-BBEF-4499-93CF-19844B6F78D8}" type="datetime1">
              <a:rPr lang="cs-CZ"/>
              <a:pPr>
                <a:defRPr/>
              </a:pPr>
              <a:t>29. 3. 2014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7D2F66FC-6EA5-4D01-B3A6-85CDBE2889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1364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4A8E2D1-28D5-4E83-AD7C-9AB78FFCC906}" type="datetime1">
              <a:rPr lang="cs-CZ"/>
              <a:pPr>
                <a:defRPr/>
              </a:pPr>
              <a:t>29. 3. 2014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018DC1-E0A8-405D-9A0E-341B10934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1425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1C1E977-071F-412E-A3F4-FB5D29B4B7F7}" type="datetime1">
              <a:rPr lang="cs-CZ"/>
              <a:pPr>
                <a:defRPr/>
              </a:pPr>
              <a:t>29. 3. 2014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B0081A8-2306-409B-946F-5E8CB24367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7417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B712BA65-8DFE-4DFA-AE4A-41C0B2123C88}" type="datetime1">
              <a:rPr lang="cs-CZ"/>
              <a:pPr>
                <a:defRPr/>
              </a:pPr>
              <a:t>29. 3. 2014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BA7360-B4DA-4751-A868-2A97250AE9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1452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682B09C7-56C6-490C-A792-4F017690CF59}" type="datetime1">
              <a:rPr lang="cs-CZ"/>
              <a:pPr>
                <a:defRPr/>
              </a:pPr>
              <a:t>29. 3. 2014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3EBAC5B-DDF4-455E-B5FA-3A68B1185A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0613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0C44ADFA-4234-484E-97DB-9B456F02A93C}" type="datetime1">
              <a:rPr lang="cs-CZ"/>
              <a:pPr>
                <a:defRPr/>
              </a:pPr>
              <a:t>29. 3. 2014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9B7ABEA-495B-4EB9-9E85-F83A37A486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0490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3ED60EF0-019F-4FFE-96D5-E70E03164536}" type="datetime1">
              <a:rPr lang="cs-CZ"/>
              <a:pPr>
                <a:defRPr/>
              </a:pPr>
              <a:t>29. 3. 2014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8FA74E9-DCBB-4FD8-B86B-756081641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575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A29231-EBAB-46EF-B713-63A6835C7DFE}" type="datetimeFigureOut">
              <a:rPr lang="cs-CZ" smtClean="0"/>
              <a:t>29. 3. 2014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60FCEB3-3564-428E-87B5-617604B30B1A}" type="datetime1">
              <a:rPr lang="cs-CZ"/>
              <a:pPr>
                <a:defRPr/>
              </a:pPr>
              <a:t>29. 3. 2014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F8B2E20-CA07-434C-963E-6BB1E24638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948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1.wmf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5115720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Výuka strojního obrábění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Technologie obrábění, řezné podmínky, nástroj, závit, mikrometr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Odborný výcvik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Josef Šindelář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dataprojektor, výukové panely, pomůcky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prezentace, stroje, nástroje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2,3. ročník, žáci 16 – 19 let, 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Mechanik seřizovač , Obráběč kovů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ne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7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</a:rPr>
              <a:t>Strojní obrábění – Praktická úloha </a:t>
            </a:r>
            <a:r>
              <a:rPr lang="cs-CZ" altLang="cs-CZ" sz="2400" b="1" dirty="0" smtClean="0">
                <a:solidFill>
                  <a:srgbClr val="000000"/>
                </a:solidFill>
              </a:rPr>
              <a:t>6</a:t>
            </a:r>
            <a:endParaRPr lang="cs-CZ" altLang="cs-CZ" sz="2400" b="1" dirty="0" smtClean="0">
              <a:solidFill>
                <a:srgbClr val="000000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7710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AA45CFE-30EA-427B-A31B-34F9B1F31195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sp>
        <p:nvSpPr>
          <p:cNvPr id="277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</a:rPr>
              <a:t>VY_32_INOVACE_38_773</a:t>
            </a:r>
          </a:p>
        </p:txBody>
      </p:sp>
      <p:pic>
        <p:nvPicPr>
          <p:cNvPr id="277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7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90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STROJNÍ OBRÁBĚNÍ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Praktická úloha VI.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1182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000" dirty="0" smtClean="0"/>
              <a:t>Soustružení metrických závitů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568952" cy="46618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Cíl výuky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Seznámit se s řezáním metrických závitů soustružnickými noži na  soustruhu.</a:t>
            </a:r>
          </a:p>
          <a:p>
            <a:pPr marL="0" indent="0">
              <a:buNone/>
            </a:pPr>
            <a:r>
              <a:rPr lang="cs-CZ" dirty="0" smtClean="0"/>
              <a:t>Vybavení pracoviště: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u</a:t>
            </a:r>
            <a:r>
              <a:rPr lang="cs-CZ" dirty="0" smtClean="0"/>
              <a:t>niverzální soustruh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t</a:t>
            </a:r>
            <a:r>
              <a:rPr lang="cs-CZ" dirty="0" smtClean="0"/>
              <a:t>říčelisťové sklíčidlo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ubírací nůž </a:t>
            </a:r>
            <a:r>
              <a:rPr lang="cs-CZ" dirty="0" smtClean="0"/>
              <a:t>ohnutý </a:t>
            </a:r>
            <a:r>
              <a:rPr lang="cs-CZ" dirty="0"/>
              <a:t>pravý </a:t>
            </a:r>
            <a:r>
              <a:rPr lang="cs-CZ" dirty="0" smtClean="0"/>
              <a:t> RO ČSN 22 3312, ČSN 22 3313,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z</a:t>
            </a:r>
            <a:r>
              <a:rPr lang="cs-CZ" dirty="0" smtClean="0"/>
              <a:t>ávitové měrky, závitové kalibry, závitový mikrometr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ochranné pomůcky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olotovar</a:t>
            </a:r>
          </a:p>
        </p:txBody>
      </p:sp>
      <p:pic>
        <p:nvPicPr>
          <p:cNvPr id="1026" name="Picture 2" descr="C:\Program Files (x86)\Microsoft Office\MEDIA\CAGCAT10\j029384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3" y="1916832"/>
            <a:ext cx="504056" cy="530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5771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dirty="0"/>
              <a:t>Soustružení metrických závitů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Vybavení pracoviště: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3966" y="2537099"/>
            <a:ext cx="5276069" cy="3865241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9002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000" dirty="0"/>
              <a:t>Soustružení metrických závitů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6618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Základní nastavení   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Příprava nástrojů</a:t>
            </a:r>
            <a:r>
              <a:rPr lang="cs-CZ" dirty="0"/>
              <a:t> </a:t>
            </a:r>
            <a:r>
              <a:rPr lang="cs-CZ" dirty="0" smtClean="0"/>
              <a:t>a měřidel.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Nastavení základních řezných podmínek.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Nastavení stoupání závitu.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Nastavení závitového nože.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Vytvoření zápichu na konci závitu.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Kontrola správnost upnutí nástroje a obrobku. </a:t>
            </a:r>
          </a:p>
        </p:txBody>
      </p:sp>
      <p:pic>
        <p:nvPicPr>
          <p:cNvPr id="4" name="Picture 3" descr="C:\Users\Sindelar.SINDELAR\AppData\Local\Microsoft\Windows\Temporary Internet Files\Content.IE5\31JQRTR9\MC90043261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916832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3202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000" dirty="0"/>
              <a:t>Soustružení metrických závitů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5050904" cy="466187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Postup obrábění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Polotovar ustavíme do tříčelisťového sklíčidla.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Nastavíme řezné podmínky.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Polotovar osoustružíme na velký průměr závitu.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Závitový nůž upneme pomocí šablony a přesně v ose soustružení.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Nastavíme stoupání závitu a překontrolujeme po první třísce závitovými měrkami. 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Vratný pohyb nástroje provedeme po odsunutí ze záběru zpětným smyslem otáček.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Nevypínáme páku pro řezání závitů !!!!</a:t>
            </a:r>
          </a:p>
        </p:txBody>
      </p:sp>
      <p:pic>
        <p:nvPicPr>
          <p:cNvPr id="2050" name="Picture 2" descr="C:\Users\Sindelar.SINDELAR\AppData\Local\Microsoft\Windows\Temporary Internet Files\Content.IE5\31JQRTR9\MC900432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796900"/>
            <a:ext cx="859284" cy="537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6967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000" dirty="0"/>
              <a:t>Soustružení metrických závitů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5050904" cy="46618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Postup obrábění</a:t>
            </a:r>
          </a:p>
          <a:p>
            <a:pPr marL="514350" indent="-514350">
              <a:buFont typeface="+mj-lt"/>
              <a:buAutoNum type="arabicParenR" startAt="8"/>
            </a:pPr>
            <a:r>
              <a:rPr lang="cs-CZ" sz="2000" dirty="0" smtClean="0"/>
              <a:t>Postup opakujeme po malých </a:t>
            </a:r>
            <a:r>
              <a:rPr lang="cs-CZ" sz="2000" smtClean="0"/>
              <a:t>třískách dle </a:t>
            </a:r>
            <a:r>
              <a:rPr lang="cs-CZ" sz="2000" dirty="0" smtClean="0"/>
              <a:t>obráběného materiálu.</a:t>
            </a:r>
          </a:p>
          <a:p>
            <a:pPr marL="514350" indent="-514350">
              <a:buFont typeface="+mj-lt"/>
              <a:buAutoNum type="arabicParenR" startAt="8"/>
            </a:pPr>
            <a:r>
              <a:rPr lang="cs-CZ" sz="2000" dirty="0" smtClean="0"/>
              <a:t>Měření provádíme pomocí mikrometru a závitového kalibru.</a:t>
            </a:r>
          </a:p>
          <a:p>
            <a:pPr marL="514350" indent="-514350">
              <a:buFont typeface="+mj-lt"/>
              <a:buAutoNum type="arabicParenR" startAt="8"/>
            </a:pPr>
            <a:r>
              <a:rPr lang="cs-CZ" sz="2000" dirty="0" smtClean="0"/>
              <a:t>Po důkladné kontrole materiál uvolníme ze sklíčidla.</a:t>
            </a:r>
          </a:p>
        </p:txBody>
      </p:sp>
      <p:pic>
        <p:nvPicPr>
          <p:cNvPr id="2050" name="Picture 2" descr="C:\Users\Sindelar.SINDELAR\AppData\Local\Microsoft\Windows\Temporary Internet Files\Content.IE5\31JQRTR9\MC900432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796900"/>
            <a:ext cx="859284" cy="537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4979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780696"/>
          </a:xfrm>
        </p:spPr>
        <p:txBody>
          <a:bodyPr>
            <a:normAutofit/>
          </a:bodyPr>
          <a:lstStyle/>
          <a:p>
            <a:r>
              <a:rPr lang="cs-CZ" sz="4200" dirty="0"/>
              <a:t>Praktická úloha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9512" y="1772816"/>
            <a:ext cx="87849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b="1" dirty="0" smtClean="0"/>
              <a:t>Zadání – </a:t>
            </a:r>
            <a:r>
              <a:rPr lang="cs-CZ" dirty="0" smtClean="0"/>
              <a:t>vyřízněte daný závit na soustruhu pomocí závitového nože </a:t>
            </a:r>
          </a:p>
          <a:p>
            <a:r>
              <a:rPr lang="cs-CZ" b="1" dirty="0" smtClean="0"/>
              <a:t>Polotovar</a:t>
            </a:r>
            <a:r>
              <a:rPr lang="cs-CZ" dirty="0" smtClean="0"/>
              <a:t> – </a:t>
            </a:r>
            <a:r>
              <a:rPr lang="cs-CZ" sz="1200" dirty="0" smtClean="0">
                <a:latin typeface="Calibri"/>
              </a:rPr>
              <a:t>Ø</a:t>
            </a:r>
            <a:r>
              <a:rPr lang="cs-CZ" dirty="0" smtClean="0">
                <a:latin typeface="Calibri"/>
              </a:rPr>
              <a:t> 30 x 55       11 600</a:t>
            </a:r>
            <a:endParaRPr lang="cs-CZ" dirty="0"/>
          </a:p>
        </p:txBody>
      </p:sp>
      <p:pic>
        <p:nvPicPr>
          <p:cNvPr id="3074" name="Picture 2" descr="C:\Users\Sindelar.SINDELAR\AppData\Local\Microsoft\Windows\Temporary Internet Files\Content.IE5\TJ3WHCI3\MC9003248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3142182"/>
            <a:ext cx="1247959" cy="718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70" y="4005064"/>
            <a:ext cx="2039930" cy="14813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1083" y="3284984"/>
            <a:ext cx="3497261" cy="247111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740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200" dirty="0"/>
              <a:t>Praktická úloha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6618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Postup 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astavení řezných podmínek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kontrola rozměrů </a:t>
            </a:r>
            <a:r>
              <a:rPr lang="cs-CZ" dirty="0" smtClean="0"/>
              <a:t>polotovaru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astavení závitového nože</a:t>
            </a: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nastavení stoupání závitu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h</a:t>
            </a:r>
            <a:r>
              <a:rPr lang="cs-CZ" dirty="0" smtClean="0"/>
              <a:t>rubování závitu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kontrolní měření pomocí mikrometru a kalibru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d</a:t>
            </a:r>
            <a:r>
              <a:rPr lang="cs-CZ" dirty="0" smtClean="0"/>
              <a:t>okončení na čisto a kontrola přesnosti</a:t>
            </a: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u</a:t>
            </a:r>
            <a:r>
              <a:rPr lang="cs-CZ" dirty="0" smtClean="0"/>
              <a:t>volnění materiálu</a:t>
            </a:r>
            <a:endParaRPr lang="cs-CZ" dirty="0"/>
          </a:p>
        </p:txBody>
      </p:sp>
      <p:pic>
        <p:nvPicPr>
          <p:cNvPr id="4" name="Picture 2" descr="C:\Users\Sindelar.SINDELAR\AppData\Local\Microsoft\Windows\Temporary Internet Files\Content.IE5\31JQRTR9\MC900432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796900"/>
            <a:ext cx="859284" cy="537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0328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3013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C636E38A-1B8B-45FC-83A7-36676E851C3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3014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5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6" name="TextovéPole 9"/>
          <p:cNvSpPr txBox="1">
            <a:spLocks noChangeArrowheads="1"/>
          </p:cNvSpPr>
          <p:nvPr/>
        </p:nvSpPr>
        <p:spPr bwMode="auto">
          <a:xfrm>
            <a:off x="3405188" y="1079500"/>
            <a:ext cx="2379662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Souhrn učiva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27088" y="3177990"/>
            <a:ext cx="7632700" cy="193899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prstClr val="black"/>
                </a:solidFill>
              </a:rPr>
              <a:t>Otázky pro </a:t>
            </a:r>
            <a:r>
              <a:rPr lang="cs-CZ" sz="2000" b="1" dirty="0" smtClean="0">
                <a:solidFill>
                  <a:prstClr val="black"/>
                </a:solidFill>
              </a:rPr>
              <a:t>opakování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Jak </a:t>
            </a:r>
            <a:r>
              <a:rPr lang="cs-CZ" sz="2000" smtClean="0">
                <a:solidFill>
                  <a:prstClr val="black"/>
                </a:solidFill>
              </a:rPr>
              <a:t>měříme stoupání </a:t>
            </a:r>
            <a:r>
              <a:rPr lang="cs-CZ" sz="2000" dirty="0" smtClean="0">
                <a:solidFill>
                  <a:prstClr val="black"/>
                </a:solidFill>
              </a:rPr>
              <a:t>závitu.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Jak označujeme metrický závit.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Jak kontrolujeme střední průměr závitu.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K čemu slouží zápich u závitu.</a:t>
            </a:r>
          </a:p>
          <a:p>
            <a:pPr>
              <a:defRPr/>
            </a:pPr>
            <a:endParaRPr lang="cs-CZ" sz="2000" dirty="0" smtClean="0">
              <a:solidFill>
                <a:prstClr val="black"/>
              </a:solidFill>
            </a:endParaRPr>
          </a:p>
        </p:txBody>
      </p:sp>
      <p:pic>
        <p:nvPicPr>
          <p:cNvPr id="4099" name="Picture 3" descr="C:\Users\Sindelar.SINDELAR\AppData\Local\Microsoft\Windows\Temporary Internet Files\Content.IE5\GM9BQC2W\MC9004344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181" y="2132856"/>
            <a:ext cx="8128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2630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4037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E65E72B-4DED-48EB-A4D0-016C4540285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11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403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40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Použité zdroje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259632" y="1844824"/>
            <a:ext cx="662473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0"/>
              </a:spcBef>
            </a:pPr>
            <a:r>
              <a:rPr lang="cs-CZ" altLang="cs-CZ" sz="2000" b="1" dirty="0" smtClean="0">
                <a:solidFill>
                  <a:srgbClr val="000000"/>
                </a:solidFill>
              </a:rPr>
              <a:t>Základní práce na konvenčních soustruzích</a:t>
            </a:r>
          </a:p>
          <a:p>
            <a:pPr>
              <a:spcBef>
                <a:spcPct val="0"/>
              </a:spcBef>
            </a:pPr>
            <a:r>
              <a:rPr lang="cs-CZ" altLang="cs-CZ" sz="1600" dirty="0" smtClean="0">
                <a:solidFill>
                  <a:srgbClr val="000000"/>
                </a:solidFill>
              </a:rPr>
              <a:t>Ivo Langer</a:t>
            </a:r>
          </a:p>
          <a:p>
            <a:pPr>
              <a:spcBef>
                <a:spcPct val="0"/>
              </a:spcBef>
            </a:pPr>
            <a:r>
              <a:rPr lang="cs-CZ" altLang="cs-CZ" sz="1600" dirty="0" smtClean="0">
                <a:solidFill>
                  <a:srgbClr val="000000"/>
                </a:solidFill>
              </a:rPr>
              <a:t>Fragment</a:t>
            </a:r>
          </a:p>
          <a:p>
            <a:pPr>
              <a:spcBef>
                <a:spcPct val="0"/>
              </a:spcBef>
            </a:pPr>
            <a:r>
              <a:rPr lang="cs-CZ" altLang="cs-CZ" sz="1600" dirty="0" smtClean="0">
                <a:solidFill>
                  <a:srgbClr val="000000"/>
                </a:solidFill>
              </a:rPr>
              <a:t>ISBN 80-7200-203-1</a:t>
            </a:r>
          </a:p>
          <a:p>
            <a:pPr>
              <a:spcBef>
                <a:spcPct val="0"/>
              </a:spcBef>
            </a:pPr>
            <a:r>
              <a:rPr lang="cs-CZ" altLang="cs-CZ" sz="1600" dirty="0" smtClean="0">
                <a:solidFill>
                  <a:srgbClr val="000000"/>
                </a:solidFill>
              </a:rPr>
              <a:t>Str</a:t>
            </a:r>
            <a:r>
              <a:rPr lang="cs-CZ" altLang="cs-CZ" sz="1600" dirty="0">
                <a:solidFill>
                  <a:srgbClr val="000000"/>
                </a:solidFill>
              </a:rPr>
              <a:t>.</a:t>
            </a:r>
            <a:r>
              <a:rPr lang="cs-CZ" altLang="cs-CZ" sz="1600" dirty="0" smtClean="0">
                <a:solidFill>
                  <a:srgbClr val="000000"/>
                </a:solidFill>
              </a:rPr>
              <a:t> 92 obr. 107</a:t>
            </a:r>
          </a:p>
          <a:p>
            <a:pPr>
              <a:spcBef>
                <a:spcPct val="0"/>
              </a:spcBef>
            </a:pPr>
            <a:r>
              <a:rPr lang="cs-CZ" altLang="cs-CZ" sz="1600" dirty="0">
                <a:solidFill>
                  <a:srgbClr val="000000"/>
                </a:solidFill>
              </a:rPr>
              <a:t>Str. </a:t>
            </a:r>
            <a:r>
              <a:rPr lang="cs-CZ" altLang="cs-CZ" sz="1600" dirty="0" smtClean="0">
                <a:solidFill>
                  <a:srgbClr val="000000"/>
                </a:solidFill>
              </a:rPr>
              <a:t>93 </a:t>
            </a:r>
            <a:r>
              <a:rPr lang="cs-CZ" altLang="cs-CZ" sz="1600" dirty="0">
                <a:solidFill>
                  <a:srgbClr val="000000"/>
                </a:solidFill>
              </a:rPr>
              <a:t>obr. </a:t>
            </a:r>
            <a:r>
              <a:rPr lang="cs-CZ" altLang="cs-CZ" sz="1600" dirty="0" smtClean="0">
                <a:solidFill>
                  <a:srgbClr val="000000"/>
                </a:solidFill>
              </a:rPr>
              <a:t>110, 112</a:t>
            </a:r>
            <a:endParaRPr lang="cs-CZ" altLang="cs-CZ" sz="16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endParaRPr lang="cs-CZ" altLang="cs-CZ" sz="1600" dirty="0" smtClean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cs-CZ" altLang="cs-CZ" sz="2000" b="1" dirty="0" smtClean="0">
                <a:solidFill>
                  <a:srgbClr val="000000"/>
                </a:solidFill>
              </a:rPr>
              <a:t>Výkresová dokumentace</a:t>
            </a:r>
          </a:p>
          <a:p>
            <a:pPr>
              <a:spcBef>
                <a:spcPct val="0"/>
              </a:spcBef>
            </a:pPr>
            <a:r>
              <a:rPr lang="cs-CZ" altLang="cs-CZ" sz="1600" dirty="0" smtClean="0">
                <a:solidFill>
                  <a:srgbClr val="000000"/>
                </a:solidFill>
              </a:rPr>
              <a:t>Vlastní</a:t>
            </a:r>
            <a:endParaRPr lang="cs-CZ" altLang="cs-CZ" sz="16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endParaRPr lang="cs-CZ" altLang="cs-CZ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51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1096</TotalTime>
  <Words>427</Words>
  <Application>Microsoft Office PowerPoint</Application>
  <PresentationFormat>Předvádění na obrazovce (4:3)</PresentationFormat>
  <Paragraphs>110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Tok</vt:lpstr>
      <vt:lpstr>Motiv systému Office</vt:lpstr>
      <vt:lpstr>STŘEDNÍ ŠKOLA STAVEBNÍ A TECHNICKÁ Ústí nad Labem, Čelakovského 5, příspěvková organizace Páteřní škola Ústeckého kraje</vt:lpstr>
      <vt:lpstr>STROJNÍ OBRÁBĚNÍ</vt:lpstr>
      <vt:lpstr>Soustružení metrických závitů</vt:lpstr>
      <vt:lpstr>Soustružení metrických závitů</vt:lpstr>
      <vt:lpstr>Soustružení metrických závitů</vt:lpstr>
      <vt:lpstr>Soustružení metrických závitů</vt:lpstr>
      <vt:lpstr>Soustružení metrických závitů</vt:lpstr>
      <vt:lpstr>Praktická úloha</vt:lpstr>
      <vt:lpstr>Praktická úloha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STROJNÍHO OBRÁBĚNÍ</dc:title>
  <dc:creator>Sindelar</dc:creator>
  <cp:lastModifiedBy>Karel Filas, Ing.</cp:lastModifiedBy>
  <cp:revision>125</cp:revision>
  <dcterms:created xsi:type="dcterms:W3CDTF">2012-11-13T19:02:51Z</dcterms:created>
  <dcterms:modified xsi:type="dcterms:W3CDTF">2014-03-28T23:20:52Z</dcterms:modified>
</cp:coreProperties>
</file>