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4"/>
  </p:notesMasterIdLst>
  <p:sldIdLst>
    <p:sldId id="256" r:id="rId3"/>
    <p:sldId id="305" r:id="rId4"/>
    <p:sldId id="302" r:id="rId5"/>
    <p:sldId id="296" r:id="rId6"/>
    <p:sldId id="297" r:id="rId7"/>
    <p:sldId id="319" r:id="rId8"/>
    <p:sldId id="298" r:id="rId9"/>
    <p:sldId id="320" r:id="rId10"/>
    <p:sldId id="321" r:id="rId11"/>
    <p:sldId id="322" r:id="rId12"/>
    <p:sldId id="318" r:id="rId13"/>
    <p:sldId id="323" r:id="rId14"/>
    <p:sldId id="314" r:id="rId15"/>
    <p:sldId id="324" r:id="rId16"/>
    <p:sldId id="308" r:id="rId17"/>
    <p:sldId id="317" r:id="rId18"/>
    <p:sldId id="326" r:id="rId19"/>
    <p:sldId id="327" r:id="rId20"/>
    <p:sldId id="275" r:id="rId21"/>
    <p:sldId id="277" r:id="rId22"/>
    <p:sldId id="32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17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f.com/daftrpcatalogus/trp/Image/TRP_F1317570.jpg" TargetMode="External"/><Relationship Id="rId13" Type="http://schemas.openxmlformats.org/officeDocument/2006/relationships/hyperlink" Target="http://www.jussinmaki.fi/kuva-data/1-474-BR4370.jpg" TargetMode="External"/><Relationship Id="rId18" Type="http://schemas.openxmlformats.org/officeDocument/2006/relationships/hyperlink" Target="http://www.podhoran.cz/shop/img/Image28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prochazka-hk.cz/product/378.jpg" TargetMode="External"/><Relationship Id="rId12" Type="http://schemas.openxmlformats.org/officeDocument/2006/relationships/hyperlink" Target="http://www.podhoran.cz/shop/img/Image54.jpg" TargetMode="External"/><Relationship Id="rId17" Type="http://schemas.openxmlformats.org/officeDocument/2006/relationships/hyperlink" Target="http://www.podhoran.cz/shop/img/Image108.jpg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www.liaznavzdy.cz/nedtrans/images/det/5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prochazka-hk.cz/product/384.jpg" TargetMode="External"/><Relationship Id="rId11" Type="http://schemas.openxmlformats.org/officeDocument/2006/relationships/hyperlink" Target="http://www.podhoran.cz/shop/img/Image58.jpg" TargetMode="External"/><Relationship Id="rId5" Type="http://schemas.openxmlformats.org/officeDocument/2006/relationships/hyperlink" Target="http://www.renovarychlik.cz/files/sortiment/rychlik008.jpg" TargetMode="External"/><Relationship Id="rId15" Type="http://schemas.openxmlformats.org/officeDocument/2006/relationships/hyperlink" Target="http://www.podhoran.cz/shop/img/Image37.jpg" TargetMode="External"/><Relationship Id="rId10" Type="http://schemas.openxmlformats.org/officeDocument/2006/relationships/hyperlink" Target="http://www.podhoran.cz/shop/img/Image135.jpg" TargetMode="External"/><Relationship Id="rId4" Type="http://schemas.openxmlformats.org/officeDocument/2006/relationships/hyperlink" Target="http://popelka.eu/obr/vzdch.jpg" TargetMode="External"/><Relationship Id="rId9" Type="http://schemas.openxmlformats.org/officeDocument/2006/relationships/hyperlink" Target="http://www.garance-slavicin.cz/fotky11666/fotos/_vyrn_680d__vyrn_679P6130301.jpg" TargetMode="External"/><Relationship Id="rId14" Type="http://schemas.openxmlformats.org/officeDocument/2006/relationships/hyperlink" Target="http://www.daf.com/daftrpcatalogus/trp/Image/TRP_F1402864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urbosol.cz/images/products/wabco/jisticiventil/9347147400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podhoran.cz/shop/img/Image17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podhoran.cz/shop/img/Image102.jpg" TargetMode="External"/><Relationship Id="rId5" Type="http://schemas.openxmlformats.org/officeDocument/2006/relationships/hyperlink" Target="http://www.podhoran.cz/shop/img/Image63.jpg" TargetMode="External"/><Relationship Id="rId4" Type="http://schemas.openxmlformats.org/officeDocument/2006/relationships/hyperlink" Target="http://www.podhoran.cz/shop/img/Image85.jpg" TargetMode="External"/><Relationship Id="rId9" Type="http://schemas.openxmlformats.org/officeDocument/2006/relationships/hyperlink" Target="http://www.tuning-centrum.cz/images-prod-detail/viair-ukazatel-tlaku-jednoruckovy-b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03934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 Brzdy pneumatické</a:t>
                      </a: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Brzdy, brzdový válec, ovládací písty,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tlak vzduchu, regulátor, rozvod vzduchu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Brzdy pneumatické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smtClean="0"/>
              <a:t>VY_32_INOVACE_14_280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strojní brzdy</a:t>
            </a:r>
            <a:r>
              <a:rPr lang="cs-CZ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 kterých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</a:t>
            </a:r>
            <a:r>
              <a:rPr lang="cs-CZ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jiné zdroje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energie, než </a:t>
            </a:r>
            <a:r>
              <a:rPr lang="cs-CZ" sz="24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svalová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síla řidiče.  </a:t>
            </a:r>
          </a:p>
          <a:p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/>
              <a:t>Přetlaková (pneumatická) </a:t>
            </a:r>
            <a:r>
              <a:rPr lang="cs-CZ" sz="2000" dirty="0"/>
              <a:t>brzda je druh strojní brzdy, která </a:t>
            </a:r>
            <a:r>
              <a:rPr lang="cs-CZ" sz="2000" dirty="0" smtClean="0"/>
              <a:t>působí účinkem přetlaku </a:t>
            </a:r>
            <a:r>
              <a:rPr lang="cs-CZ" sz="2000" dirty="0"/>
              <a:t>vzduchu </a:t>
            </a:r>
            <a:r>
              <a:rPr lang="cs-CZ" sz="2000" dirty="0" smtClean="0"/>
              <a:t>ze zásobníků (vzduchojemů).</a:t>
            </a:r>
          </a:p>
          <a:p>
            <a:endParaRPr lang="cs-CZ" sz="2000" dirty="0"/>
          </a:p>
          <a:p>
            <a:r>
              <a:rPr lang="cs-CZ" sz="2000" dirty="0" smtClean="0"/>
              <a:t>Účinek brzdy není závislý </a:t>
            </a:r>
            <a:r>
              <a:rPr lang="cs-CZ" sz="2000" dirty="0"/>
              <a:t>na </a:t>
            </a:r>
            <a:r>
              <a:rPr lang="cs-CZ" sz="2000" dirty="0" smtClean="0"/>
              <a:t>svalové síle řidiče, při sešlápnutí pedálu brzdy, ale na hloubce sešlápnutí pedálu. Čím více je pedál sešlápnut, tím je větší brzdový tlak a větší brzdový účinek.</a:t>
            </a:r>
          </a:p>
          <a:p>
            <a:endParaRPr lang="cs-CZ" sz="2000" dirty="0"/>
          </a:p>
          <a:p>
            <a:r>
              <a:rPr lang="cs-CZ" sz="2000" dirty="0" smtClean="0"/>
              <a:t>Použití brzd: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nákladní vozidla kategorie N₃ a některých nákladních vozidel N₂, včetně přípojných vozidel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lokomotivy a vlakové soupravy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některé stavební, zemědělské a lesnické stroje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Brzdy </a:t>
            </a:r>
            <a:r>
              <a:rPr lang="cs-CZ" sz="4000" dirty="0"/>
              <a:t>pneumatické</a:t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Schéma tříokruhových pneumatických brzd</a:t>
            </a:r>
            <a:endParaRPr lang="cs-CZ" sz="2200" i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344" y="1849710"/>
            <a:ext cx="7148946" cy="4538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 smtClean="0"/>
              <a:t>Hlavní části brzdové soustavy</a:t>
            </a:r>
            <a:r>
              <a:rPr lang="cs-CZ" sz="2200" i="1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Tlaková část okruhu brzd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2"/>
            </a:pPr>
            <a:r>
              <a:rPr lang="cs-CZ" sz="2200" dirty="0"/>
              <a:t>Regulační část okruhu </a:t>
            </a:r>
            <a:r>
              <a:rPr lang="cs-CZ" sz="2200" dirty="0" smtClean="0"/>
              <a:t>brzd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3"/>
            </a:pPr>
            <a:r>
              <a:rPr lang="cs-CZ" sz="2200" dirty="0" smtClean="0"/>
              <a:t>Ovládací část okruhu brzd</a:t>
            </a: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4"/>
            </a:pPr>
            <a:r>
              <a:rPr lang="cs-CZ" sz="2200" dirty="0" smtClean="0"/>
              <a:t>Pneumatické brzdiče 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r>
              <a:rPr lang="cs-CZ" sz="2200" dirty="0" smtClean="0"/>
              <a:t>Bezpečnostní </a:t>
            </a:r>
            <a:r>
              <a:rPr lang="cs-CZ" sz="2200" dirty="0"/>
              <a:t>část okruhu </a:t>
            </a:r>
            <a:r>
              <a:rPr lang="cs-CZ" sz="2200" dirty="0" smtClean="0"/>
              <a:t>brzd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6"/>
            </a:pPr>
            <a:r>
              <a:rPr lang="cs-CZ" sz="2200" dirty="0" smtClean="0"/>
              <a:t>Elektronické </a:t>
            </a:r>
            <a:r>
              <a:rPr lang="cs-CZ" sz="2200" dirty="0"/>
              <a:t>systémy okruhu brzd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/>
              <a:t>Tlaková část okruhu </a:t>
            </a:r>
            <a:r>
              <a:rPr lang="cs-CZ" sz="2400" i="1" u="sng" dirty="0" smtClean="0"/>
              <a:t>brzd</a:t>
            </a:r>
            <a:r>
              <a:rPr lang="cs-CZ" sz="2200" i="1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/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Kompresor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je umístěn přímo na motoru a je jím poháněn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může být jednoválcový nebo dvouválcový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je mazán tlakem oleje motoru nebo vlastní olejovou náplní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chlazení může být vzduchem nebo  chladící kapalinou motoru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2"/>
            </a:pPr>
            <a:r>
              <a:rPr lang="cs-CZ" sz="2400" dirty="0" smtClean="0"/>
              <a:t>Odlučovač oleje a vysoušeč vzduchu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při stlačování vzduchu kompresorem dochází ke kondenzaci vody, vlivem tepla a k částečnému prostupu oleje do systému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3"/>
            </a:pPr>
            <a:r>
              <a:rPr lang="cs-CZ" sz="2400" dirty="0" smtClean="0"/>
              <a:t>Plnič pneumatik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je umístěn hned za kompresorem a odlučovačem z toho důvodu, že tlak vzduchu není regulován. Pneumatiky mohou mít větší tlak než, je tlak systémový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/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600" i="1" u="sng" dirty="0"/>
              <a:t>Tlaková část okruhu </a:t>
            </a:r>
            <a:r>
              <a:rPr lang="cs-CZ" sz="2600" i="1" u="sng" dirty="0" smtClean="0"/>
              <a:t>brzd</a:t>
            </a:r>
            <a:r>
              <a:rPr lang="cs-CZ" sz="2600" i="1" dirty="0" smtClean="0"/>
              <a:t>:</a:t>
            </a:r>
            <a:endParaRPr lang="cs-CZ" sz="2600" i="1" u="sng" dirty="0"/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2"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2"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/>
              <a:t>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/>
              <a:t>	</a:t>
            </a:r>
            <a:r>
              <a:rPr lang="cs-CZ" sz="2200" dirty="0" smtClean="0"/>
              <a:t>				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/>
              <a:t>Kompresor</a:t>
            </a:r>
            <a:r>
              <a:rPr lang="cs-CZ" sz="2200" dirty="0"/>
              <a:t>		Odlučovač oleje 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/>
              <a:t>	</a:t>
            </a:r>
            <a:r>
              <a:rPr lang="cs-CZ" sz="2200" dirty="0" smtClean="0"/>
              <a:t>	</a:t>
            </a:r>
            <a:r>
              <a:rPr lang="cs-CZ" sz="2200" dirty="0"/>
              <a:t>      	vysoušeč vzduchu	</a:t>
            </a:r>
            <a:r>
              <a:rPr lang="cs-CZ" sz="2200" dirty="0" smtClean="0"/>
              <a:t>   								     Plnič </a:t>
            </a:r>
            <a:r>
              <a:rPr lang="cs-CZ" sz="2200" dirty="0"/>
              <a:t>pneumatik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/>
              <a:t>	</a:t>
            </a:r>
            <a:r>
              <a:rPr lang="cs-CZ" sz="2200" dirty="0" smtClean="0"/>
              <a:t>				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/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30" t="4348" r="23574"/>
          <a:stretch/>
        </p:blipFill>
        <p:spPr bwMode="auto">
          <a:xfrm>
            <a:off x="629729" y="2063150"/>
            <a:ext cx="2260122" cy="3036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576" y="2522192"/>
            <a:ext cx="2212453" cy="2280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65" t="19444" r="11940" b="27778"/>
          <a:stretch/>
        </p:blipFill>
        <p:spPr bwMode="auto">
          <a:xfrm rot="16200000">
            <a:off x="5520906" y="2597988"/>
            <a:ext cx="3761117" cy="1966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300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200" dirty="0" smtClean="0"/>
              <a:t>Vzduchojemy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tlakové nádoby - slouží jako zásobníky množství stlačeného vzduchu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dle konstrukce brzd,  mohou být v brzdovém systému automobilu až 4 a další v přípojném vozidle min. 2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jsou vybaveny odkalovacím ventilem</a:t>
            </a:r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rabicPeriod" startAt="5"/>
            </a:pPr>
            <a:r>
              <a:rPr lang="cs-CZ" sz="2200" dirty="0" smtClean="0"/>
              <a:t>Rozvod stlačeného vzduchu</a:t>
            </a:r>
          </a:p>
          <a:p>
            <a:pPr marL="0" indent="0">
              <a:buNone/>
            </a:pPr>
            <a:endParaRPr lang="cs-CZ" sz="2000" dirty="0"/>
          </a:p>
          <a:p>
            <a:pPr>
              <a:spcBef>
                <a:spcPts val="0"/>
              </a:spcBef>
            </a:pPr>
            <a:r>
              <a:rPr lang="cs-CZ" sz="2000" dirty="0" smtClean="0"/>
              <a:t>ocelové potrubí – vozidla staršího data výroby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plastové potrubí – současná vozidla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Font typeface="+mj-lt"/>
              <a:buAutoNum type="arabicPeriod" startAt="6"/>
            </a:pPr>
            <a:r>
              <a:rPr lang="cs-CZ" sz="2200" dirty="0" err="1" smtClean="0"/>
              <a:t>Protimrazový</a:t>
            </a:r>
            <a:r>
              <a:rPr lang="cs-CZ" sz="2200" dirty="0" smtClean="0"/>
              <a:t> vstřikovač</a:t>
            </a:r>
          </a:p>
          <a:p>
            <a:r>
              <a:rPr lang="cs-CZ" sz="2000" dirty="0" smtClean="0"/>
              <a:t>používal se v rozvodech s ocelovým potrubím</a:t>
            </a:r>
          </a:p>
          <a:p>
            <a:pPr marL="457200" indent="-457200">
              <a:buFont typeface="+mj-lt"/>
              <a:buAutoNum type="arabicPeriod" startAt="6"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Vzduchojem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Rozvod stlačeného vzduchu - plast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					  </a:t>
            </a:r>
            <a:r>
              <a:rPr lang="cs-CZ" sz="2200" dirty="0" err="1" smtClean="0"/>
              <a:t>Protimrazový</a:t>
            </a:r>
            <a:r>
              <a:rPr lang="cs-CZ" sz="2200" dirty="0" smtClean="0"/>
              <a:t> vstřikovač</a:t>
            </a:r>
          </a:p>
          <a:p>
            <a:pPr marL="0" indent="0">
              <a:buNone/>
            </a:pP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0" b="3390"/>
          <a:stretch/>
        </p:blipFill>
        <p:spPr bwMode="auto">
          <a:xfrm>
            <a:off x="2617810" y="1423358"/>
            <a:ext cx="4544271" cy="2363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521"/>
          <a:stretch/>
        </p:blipFill>
        <p:spPr bwMode="auto">
          <a:xfrm>
            <a:off x="672171" y="4313642"/>
            <a:ext cx="3368997" cy="1907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63" t="5126" r="22918"/>
          <a:stretch/>
        </p:blipFill>
        <p:spPr bwMode="auto">
          <a:xfrm>
            <a:off x="5676180" y="3801883"/>
            <a:ext cx="2130725" cy="243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319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Regulační </a:t>
            </a:r>
            <a:r>
              <a:rPr lang="cs-CZ" sz="2200" i="1" u="sng" dirty="0"/>
              <a:t>část okruhu </a:t>
            </a:r>
            <a:r>
              <a:rPr lang="cs-CZ" sz="2200" i="1" u="sng" dirty="0" smtClean="0"/>
              <a:t>brzd</a:t>
            </a:r>
            <a:r>
              <a:rPr lang="cs-CZ" sz="2200" i="1" dirty="0" smtClean="0"/>
              <a:t>:</a:t>
            </a:r>
            <a:endParaRPr lang="cs-CZ" sz="2200" i="1" u="sng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Regulátor systémového tlaku vzduchu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při dosažení hranice systémového tlaku vzduchu, odpouští vzduch a při poklesu systémového tlaku vpouští vzduch do systému</a:t>
            </a:r>
          </a:p>
          <a:p>
            <a:r>
              <a:rPr lang="cs-CZ" sz="2000" dirty="0" smtClean="0"/>
              <a:t>obvyklý systémový tlak je cca.  0,8MPa (8bar) 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Font typeface="+mj-lt"/>
              <a:buAutoNum type="arabicPeriod" startAt="2"/>
            </a:pPr>
            <a:r>
              <a:rPr lang="cs-CZ" sz="2200" dirty="0" smtClean="0"/>
              <a:t>Přepouštěcí ventil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pomocí tohoto ventilu se zabrání plnění zásobního vzduchojemu, pokud v pohotovostním vzduchojemu není potřebný tlak vzduchu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ároveň musí umožnit zpětné proudění vzduchu </a:t>
            </a:r>
            <a:r>
              <a:rPr lang="cs-CZ" sz="2000" dirty="0"/>
              <a:t>ze zásobního </a:t>
            </a:r>
            <a:r>
              <a:rPr lang="cs-CZ" sz="2000" dirty="0" smtClean="0"/>
              <a:t>do pohotovostního </a:t>
            </a:r>
            <a:r>
              <a:rPr lang="cs-CZ" sz="2000" dirty="0"/>
              <a:t>vzduchojemu</a:t>
            </a:r>
            <a:r>
              <a:rPr lang="cs-CZ" sz="2000" dirty="0" smtClean="0"/>
              <a:t>, když se v pohotovostním vzduchojemu tlak sníží a je menší než v zásobním vzduchojemu</a:t>
            </a:r>
            <a:endParaRPr lang="cs-CZ" sz="2000" dirty="0"/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449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Regulační </a:t>
            </a:r>
            <a:r>
              <a:rPr lang="cs-CZ" sz="2200" i="1" u="sng" dirty="0"/>
              <a:t>část okruhu </a:t>
            </a:r>
            <a:r>
              <a:rPr lang="cs-CZ" sz="2200" i="1" u="sng" dirty="0" smtClean="0"/>
              <a:t>brzd</a:t>
            </a:r>
            <a:r>
              <a:rPr lang="cs-CZ" sz="2200" i="1" dirty="0" smtClean="0"/>
              <a:t>:</a:t>
            </a:r>
            <a:endParaRPr lang="cs-CZ" sz="2200" i="1" u="sng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200" dirty="0" smtClean="0"/>
              <a:t>Redukční </a:t>
            </a:r>
            <a:r>
              <a:rPr lang="cs-CZ" sz="2200" dirty="0"/>
              <a:t>ventil</a:t>
            </a:r>
          </a:p>
          <a:p>
            <a:pPr marL="0" indent="0"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    </a:t>
            </a:r>
            <a:r>
              <a:rPr lang="cs-CZ" sz="2200" dirty="0" smtClean="0"/>
              <a:t>Přepouštěcí </a:t>
            </a:r>
            <a:r>
              <a:rPr lang="cs-CZ" sz="2200" dirty="0"/>
              <a:t>ventil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89" y="2216989"/>
            <a:ext cx="3446292" cy="339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67775" y="2346992"/>
            <a:ext cx="4543698" cy="2723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809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200" dirty="0" smtClean="0"/>
              <a:t>Zpětný ventil</a:t>
            </a:r>
          </a:p>
          <a:p>
            <a:r>
              <a:rPr lang="cs-CZ" sz="2000" dirty="0" smtClean="0"/>
              <a:t>jeho úkolem je zamezit ztrátě zásoby vzduchu v prvním okruhu při poruše druhého okruhu</a:t>
            </a:r>
          </a:p>
          <a:p>
            <a:r>
              <a:rPr lang="cs-CZ" sz="2000" dirty="0" smtClean="0"/>
              <a:t>umožňuje proudění vzduchu pouze jedním směrem</a:t>
            </a:r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rabicPeriod" startAt="4"/>
            </a:pPr>
            <a:r>
              <a:rPr lang="cs-CZ" sz="2200" dirty="0" smtClean="0"/>
              <a:t>Automatický zátěžový regulátor</a:t>
            </a:r>
            <a:endParaRPr lang="cs-CZ" sz="2000" dirty="0" smtClean="0"/>
          </a:p>
          <a:p>
            <a:r>
              <a:rPr lang="cs-CZ" sz="2000" dirty="0" smtClean="0"/>
              <a:t>slouží k regulaci brzdového tlaku v brzdových válcích v závislosti na zatížení vozila</a:t>
            </a:r>
          </a:p>
          <a:p>
            <a:r>
              <a:rPr lang="cs-CZ" sz="2000" dirty="0" smtClean="0"/>
              <a:t>je umístěn na rámu na pevno a druhý konec je pohyblivě upevněn na zadní nápravě, pomocí pákového mechanismu s pružinou</a:t>
            </a:r>
          </a:p>
          <a:p>
            <a:r>
              <a:rPr lang="cs-CZ" sz="2000" dirty="0" smtClean="0"/>
              <a:t>čím je zatížení vozidla větší, tím větší je brzdový tlak vzduchu v brzdičích zadní nápravy – více brzdí</a:t>
            </a:r>
          </a:p>
          <a:p>
            <a:r>
              <a:rPr lang="cs-CZ" sz="2000" dirty="0" smtClean="0"/>
              <a:t>čím </a:t>
            </a:r>
            <a:r>
              <a:rPr lang="cs-CZ" sz="2000" dirty="0"/>
              <a:t>je zatížení vozidla </a:t>
            </a:r>
            <a:r>
              <a:rPr lang="cs-CZ" sz="2000" dirty="0" smtClean="0"/>
              <a:t>menší, </a:t>
            </a:r>
            <a:r>
              <a:rPr lang="cs-CZ" sz="2000" dirty="0"/>
              <a:t>tím </a:t>
            </a:r>
            <a:r>
              <a:rPr lang="cs-CZ" sz="2000" dirty="0" smtClean="0"/>
              <a:t>menší </a:t>
            </a:r>
            <a:r>
              <a:rPr lang="cs-CZ" sz="2000" dirty="0"/>
              <a:t>je brzdový tlak vzduchu v brzdičích zadní nápravy – </a:t>
            </a:r>
            <a:r>
              <a:rPr lang="cs-CZ" sz="2000" dirty="0" smtClean="0"/>
              <a:t>méně </a:t>
            </a:r>
            <a:r>
              <a:rPr lang="cs-CZ" sz="2000" dirty="0"/>
              <a:t>brzdí 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6738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Automatický </a:t>
            </a:r>
            <a:r>
              <a:rPr lang="cs-CZ" sz="2200" dirty="0"/>
              <a:t>zátěžový regulátor		</a:t>
            </a:r>
            <a:r>
              <a:rPr lang="cs-CZ" sz="2200" dirty="0" smtClean="0"/>
              <a:t>         Zpětný ventil DAF</a:t>
            </a:r>
            <a:endParaRPr lang="cs-CZ" sz="2200" dirty="0"/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82" r="11226"/>
          <a:stretch/>
        </p:blipFill>
        <p:spPr bwMode="auto">
          <a:xfrm>
            <a:off x="750499" y="1869549"/>
            <a:ext cx="3398807" cy="3369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864669" y="2285999"/>
            <a:ext cx="3729398" cy="2896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735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Ovládací část okruhu </a:t>
            </a:r>
            <a:r>
              <a:rPr lang="cs-CZ" sz="2200" i="1" u="sng" dirty="0" smtClean="0"/>
              <a:t>brzd</a:t>
            </a:r>
            <a:r>
              <a:rPr lang="cs-CZ" sz="2200" i="1" dirty="0" smtClean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Dvouokruhový brzdový pedál</a:t>
            </a:r>
          </a:p>
          <a:p>
            <a:r>
              <a:rPr lang="cs-CZ" sz="2000" dirty="0" smtClean="0"/>
              <a:t>rozvádí vzduch do brzdových okruhů</a:t>
            </a:r>
          </a:p>
          <a:p>
            <a:r>
              <a:rPr lang="cs-CZ" sz="2000" dirty="0" smtClean="0"/>
              <a:t>1 okruh – přední brzdy</a:t>
            </a:r>
          </a:p>
          <a:p>
            <a:r>
              <a:rPr lang="cs-CZ" sz="2000" dirty="0" smtClean="0"/>
              <a:t>2 okruh – zadní brzdy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Font typeface="+mj-lt"/>
              <a:buAutoNum type="arabicPeriod" startAt="2"/>
            </a:pPr>
            <a:r>
              <a:rPr lang="cs-CZ" sz="2200" dirty="0" smtClean="0"/>
              <a:t>Brzdič přívěsu</a:t>
            </a:r>
          </a:p>
          <a:p>
            <a:r>
              <a:rPr lang="cs-CZ" sz="2000" dirty="0" smtClean="0"/>
              <a:t>je vždy v brzdové soustavě, pokud je vozidlo vybaveno spojovacím zařízením</a:t>
            </a:r>
          </a:p>
          <a:p>
            <a:r>
              <a:rPr lang="cs-CZ" sz="2000" dirty="0" smtClean="0"/>
              <a:t>jako první vždy brzdí přívěs nebo návěs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cs-CZ" sz="2200" dirty="0" smtClean="0"/>
              <a:t>Ovladač ruční brzdy</a:t>
            </a:r>
          </a:p>
          <a:p>
            <a:r>
              <a:rPr lang="cs-CZ" sz="2000" dirty="0" smtClean="0"/>
              <a:t>ovládá činnost ručního přepouštění tlakového vzduchu při parkování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200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184869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pneumatické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Ovládací část okruhu </a:t>
            </a:r>
            <a:r>
              <a:rPr lang="cs-CZ" sz="2200" i="1" u="sng" dirty="0" smtClean="0"/>
              <a:t>brzd</a:t>
            </a:r>
            <a:r>
              <a:rPr lang="cs-CZ" sz="2200" i="1" dirty="0" smtClean="0"/>
              <a:t>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Ovladač </a:t>
            </a:r>
            <a:r>
              <a:rPr lang="cs-CZ" sz="2000" dirty="0"/>
              <a:t>ruční </a:t>
            </a:r>
            <a:r>
              <a:rPr lang="cs-CZ" sz="2000" dirty="0" smtClean="0"/>
              <a:t>brzdy 	Brzdič přívěsu 	  Dvouokruhový brzdový pedál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200" i="1" u="sng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" t="5414" r="3846" b="4216"/>
          <a:stretch/>
        </p:blipFill>
        <p:spPr bwMode="auto">
          <a:xfrm rot="5400000">
            <a:off x="5447580" y="2839268"/>
            <a:ext cx="3856007" cy="2277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6" t="9553" r="4747" b="9582"/>
          <a:stretch/>
        </p:blipFill>
        <p:spPr bwMode="auto">
          <a:xfrm rot="16200000">
            <a:off x="112143" y="2791235"/>
            <a:ext cx="3752490" cy="1975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1" r="20237"/>
          <a:stretch/>
        </p:blipFill>
        <p:spPr bwMode="auto">
          <a:xfrm>
            <a:off x="3053752" y="2416913"/>
            <a:ext cx="3053751" cy="3122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11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Brzdy </a:t>
            </a:r>
            <a:r>
              <a:rPr lang="cs-CZ" sz="3600" dirty="0"/>
              <a:t>pneumatické</a:t>
            </a:r>
            <a:br>
              <a:rPr lang="cs-CZ" sz="36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Pneumatické brzdiče kol</a:t>
            </a:r>
            <a:endParaRPr lang="cs-CZ" sz="2200" i="1" u="sng" dirty="0"/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Brzdové válce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přední náprava – membránové, pístové s vratnou pružinou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zadní náprava – tandemový, membránový a pístový. Slouží pro provozní brzdění a zároveň funguje jako nouzová nebo parkovací brzda.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Membránový</a:t>
            </a:r>
            <a:r>
              <a:rPr lang="cs-CZ" sz="2200" i="1" dirty="0" smtClean="0"/>
              <a:t>	      </a:t>
            </a:r>
            <a:r>
              <a:rPr lang="cs-CZ" sz="2000" dirty="0" smtClean="0"/>
              <a:t>	          Tandemový		         Pružinový</a:t>
            </a:r>
            <a:endParaRPr lang="cs-CZ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5" t="7912" r="9507" b="7062"/>
          <a:stretch/>
        </p:blipFill>
        <p:spPr bwMode="auto">
          <a:xfrm rot="16200000">
            <a:off x="5896314" y="3637830"/>
            <a:ext cx="2880000" cy="1815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38" r="19012" b="4077"/>
          <a:stretch/>
        </p:blipFill>
        <p:spPr bwMode="auto">
          <a:xfrm>
            <a:off x="612000" y="3225753"/>
            <a:ext cx="2800019" cy="2553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9" t="9832" r="10785" b="5996"/>
          <a:stretch/>
        </p:blipFill>
        <p:spPr bwMode="auto">
          <a:xfrm rot="16200000">
            <a:off x="3321620" y="3588138"/>
            <a:ext cx="2881223" cy="191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Brzdy </a:t>
            </a:r>
            <a:r>
              <a:rPr lang="cs-CZ" sz="3600" dirty="0"/>
              <a:t>pneumatické</a:t>
            </a:r>
            <a:br>
              <a:rPr lang="cs-CZ" sz="36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Bezpečnostní </a:t>
            </a:r>
            <a:r>
              <a:rPr lang="cs-CZ" sz="2200" i="1" u="sng" dirty="0"/>
              <a:t>část okruhu </a:t>
            </a:r>
            <a:r>
              <a:rPr lang="cs-CZ" sz="2200" i="1" u="sng" dirty="0" smtClean="0"/>
              <a:t>brzd</a:t>
            </a:r>
          </a:p>
          <a:p>
            <a:pPr marL="449263" indent="-449263">
              <a:buFont typeface="+mj-lt"/>
              <a:buAutoNum type="arabicPeriod"/>
            </a:pPr>
            <a:r>
              <a:rPr lang="cs-CZ" sz="2000" dirty="0" err="1" smtClean="0"/>
              <a:t>Čtyřokruhový</a:t>
            </a:r>
            <a:r>
              <a:rPr lang="cs-CZ" sz="2000" dirty="0" smtClean="0"/>
              <a:t> </a:t>
            </a:r>
            <a:r>
              <a:rPr lang="cs-CZ" sz="2000" dirty="0"/>
              <a:t>pojistný </a:t>
            </a:r>
            <a:r>
              <a:rPr lang="cs-CZ" sz="2000" dirty="0" smtClean="0"/>
              <a:t>ventil - slouží </a:t>
            </a:r>
            <a:r>
              <a:rPr lang="cs-CZ" sz="2000" dirty="0"/>
              <a:t>u dvouokruhové </a:t>
            </a:r>
            <a:r>
              <a:rPr lang="cs-CZ" sz="2000" dirty="0" smtClean="0"/>
              <a:t>soustavy pro</a:t>
            </a:r>
          </a:p>
          <a:p>
            <a:pPr marL="449263" indent="-449263"/>
            <a:r>
              <a:rPr lang="cs-CZ" sz="2000" dirty="0"/>
              <a:t>	</a:t>
            </a:r>
            <a:r>
              <a:rPr lang="cs-CZ" sz="2000" dirty="0" smtClean="0"/>
              <a:t>zásobení vzduchem/ochraně </a:t>
            </a:r>
            <a:r>
              <a:rPr lang="cs-CZ" sz="2000" dirty="0"/>
              <a:t>před </a:t>
            </a:r>
            <a:r>
              <a:rPr lang="cs-CZ" sz="2000" dirty="0" smtClean="0"/>
              <a:t>velkým tlakem/poklesem tlaku:</a:t>
            </a:r>
            <a:endParaRPr lang="cs-CZ" sz="2000" dirty="0"/>
          </a:p>
          <a:p>
            <a:pPr marL="449263" indent="-449263">
              <a:buFont typeface="Arial" panose="020B0604020202020204" pitchFamily="34" charset="0"/>
              <a:buChar char="•"/>
            </a:pPr>
            <a:r>
              <a:rPr lang="cs-CZ" sz="2000" dirty="0" smtClean="0"/>
              <a:t>obou </a:t>
            </a:r>
            <a:r>
              <a:rPr lang="cs-CZ" sz="2000" dirty="0"/>
              <a:t>brzdových </a:t>
            </a:r>
            <a:r>
              <a:rPr lang="cs-CZ" sz="2000" dirty="0" smtClean="0"/>
              <a:t>okruhů</a:t>
            </a:r>
            <a:endParaRPr lang="cs-CZ" sz="2000" dirty="0"/>
          </a:p>
          <a:p>
            <a:pPr marL="449263" indent="-449263">
              <a:buFont typeface="Arial" panose="020B0604020202020204" pitchFamily="34" charset="0"/>
              <a:buChar char="•"/>
            </a:pPr>
            <a:r>
              <a:rPr lang="cs-CZ" sz="2000" dirty="0" smtClean="0"/>
              <a:t>okruhu </a:t>
            </a:r>
            <a:r>
              <a:rPr lang="cs-CZ" sz="2000" dirty="0"/>
              <a:t>parkovací </a:t>
            </a:r>
            <a:r>
              <a:rPr lang="cs-CZ" sz="2000" dirty="0" smtClean="0"/>
              <a:t>brzdy</a:t>
            </a:r>
            <a:endParaRPr lang="cs-CZ" sz="2000" dirty="0"/>
          </a:p>
          <a:p>
            <a:pPr marL="449263" indent="-449263">
              <a:buFont typeface="Arial" panose="020B0604020202020204" pitchFamily="34" charset="0"/>
              <a:buChar char="•"/>
            </a:pPr>
            <a:r>
              <a:rPr lang="cs-CZ" sz="2000" dirty="0" smtClean="0"/>
              <a:t>okruhu </a:t>
            </a:r>
            <a:r>
              <a:rPr lang="cs-CZ" sz="2000" dirty="0"/>
              <a:t>brzd </a:t>
            </a:r>
            <a:r>
              <a:rPr lang="cs-CZ" sz="2000" dirty="0" smtClean="0"/>
              <a:t>přívěsu</a:t>
            </a:r>
            <a:endParaRPr lang="cs-CZ" sz="2000" dirty="0"/>
          </a:p>
          <a:p>
            <a:pPr marL="447675" indent="-447675">
              <a:buFont typeface="Arial" panose="020B0604020202020204" pitchFamily="34" charset="0"/>
              <a:buChar char="•"/>
            </a:pPr>
            <a:r>
              <a:rPr lang="cs-CZ" sz="2000" dirty="0" smtClean="0"/>
              <a:t>okruhu </a:t>
            </a:r>
            <a:r>
              <a:rPr lang="cs-CZ" sz="2000" dirty="0"/>
              <a:t>přídavných vzduchových </a:t>
            </a:r>
            <a:r>
              <a:rPr lang="cs-CZ" sz="2000" dirty="0" smtClean="0"/>
              <a:t>zařízení</a:t>
            </a:r>
            <a:endParaRPr lang="cs-CZ" sz="2000" dirty="0"/>
          </a:p>
          <a:p>
            <a:r>
              <a:rPr lang="cs-CZ" sz="2200" i="1" u="sng" dirty="0" smtClean="0"/>
              <a:t>Princip činnosti</a:t>
            </a:r>
            <a:r>
              <a:rPr lang="cs-CZ" sz="2200" dirty="0" smtClean="0"/>
              <a:t>:</a:t>
            </a:r>
            <a:endParaRPr lang="cs-CZ" sz="2200" dirty="0"/>
          </a:p>
          <a:p>
            <a:pPr algn="just"/>
            <a:r>
              <a:rPr lang="cs-CZ" sz="2000" i="1" u="sng" dirty="0" smtClean="0"/>
              <a:t>neporušené </a:t>
            </a:r>
            <a:r>
              <a:rPr lang="cs-CZ" sz="2000" i="1" u="sng" dirty="0"/>
              <a:t>okruhy</a:t>
            </a:r>
            <a:r>
              <a:rPr lang="cs-CZ" sz="2000" i="1" dirty="0"/>
              <a:t> </a:t>
            </a:r>
            <a:r>
              <a:rPr lang="cs-CZ" sz="2000" dirty="0"/>
              <a:t>- vzduchojemy mohou být plněny současně nebo postupně podle </a:t>
            </a:r>
            <a:r>
              <a:rPr lang="cs-CZ" sz="2000" dirty="0" smtClean="0"/>
              <a:t>otvíracích tlaků </a:t>
            </a:r>
            <a:r>
              <a:rPr lang="cs-CZ" sz="2000" dirty="0"/>
              <a:t>přepouštěcích ventilů I a II </a:t>
            </a:r>
            <a:r>
              <a:rPr lang="cs-CZ" sz="2000" dirty="0" smtClean="0"/>
              <a:t>okruhu, pomocí zpětných ventilů, </a:t>
            </a:r>
            <a:r>
              <a:rPr lang="cs-CZ" sz="2000" dirty="0"/>
              <a:t>které </a:t>
            </a:r>
            <a:r>
              <a:rPr lang="cs-CZ" sz="2000" dirty="0" smtClean="0"/>
              <a:t>jistí </a:t>
            </a:r>
            <a:r>
              <a:rPr lang="cs-CZ" sz="2000" dirty="0"/>
              <a:t>příslušné </a:t>
            </a:r>
            <a:r>
              <a:rPr lang="cs-CZ" sz="2000" dirty="0" smtClean="0"/>
              <a:t>okruhy, </a:t>
            </a:r>
            <a:r>
              <a:rPr lang="cs-CZ" sz="2000" dirty="0"/>
              <a:t>proudí </a:t>
            </a:r>
            <a:r>
              <a:rPr lang="cs-CZ" sz="2000" dirty="0" smtClean="0"/>
              <a:t>vzduch do systému. </a:t>
            </a:r>
            <a:r>
              <a:rPr lang="cs-CZ" sz="2000" i="1" u="sng" dirty="0" smtClean="0"/>
              <a:t>porušené </a:t>
            </a:r>
            <a:r>
              <a:rPr lang="cs-CZ" sz="2000" i="1" u="sng" dirty="0"/>
              <a:t>okruhy</a:t>
            </a:r>
            <a:r>
              <a:rPr lang="cs-CZ" sz="2000" dirty="0"/>
              <a:t> - </a:t>
            </a:r>
            <a:r>
              <a:rPr lang="cs-CZ" sz="2000" dirty="0" smtClean="0"/>
              <a:t>jakmile </a:t>
            </a:r>
            <a:r>
              <a:rPr lang="cs-CZ" sz="2000" dirty="0"/>
              <a:t>v brzdovém okruhu vznikne </a:t>
            </a:r>
            <a:r>
              <a:rPr lang="cs-CZ" sz="2000" dirty="0" smtClean="0"/>
              <a:t>velká </a:t>
            </a:r>
            <a:r>
              <a:rPr lang="cs-CZ" sz="2000" dirty="0"/>
              <a:t>netěsnost, že množství vzduchu dodávané kompresorem </a:t>
            </a:r>
            <a:r>
              <a:rPr lang="cs-CZ" sz="2000" dirty="0" smtClean="0"/>
              <a:t>nevyrovná </a:t>
            </a:r>
            <a:r>
              <a:rPr lang="cs-CZ" sz="2000" dirty="0"/>
              <a:t>ztrátu  vzniklou </a:t>
            </a:r>
            <a:r>
              <a:rPr lang="cs-CZ" sz="2000" dirty="0" smtClean="0"/>
              <a:t>únikem, </a:t>
            </a:r>
            <a:r>
              <a:rPr lang="cs-CZ" sz="2000" dirty="0"/>
              <a:t>uzavře pojistný ventil porušený okruh. Tlak, při kterém přepouštěcí ventil uzavře porušený okruh, závisí na množství </a:t>
            </a:r>
            <a:r>
              <a:rPr lang="cs-CZ" sz="2000" dirty="0" smtClean="0"/>
              <a:t>unikajícího </a:t>
            </a:r>
            <a:r>
              <a:rPr lang="cs-CZ" sz="2000" dirty="0"/>
              <a:t>vzduchu.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365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Brzdy </a:t>
            </a:r>
            <a:r>
              <a:rPr lang="cs-CZ" sz="3600" dirty="0"/>
              <a:t>pneumatické</a:t>
            </a:r>
            <a:br>
              <a:rPr lang="cs-CZ" sz="36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000" i="1" u="sng" dirty="0" smtClean="0"/>
              <a:t>Čtyř okruhový </a:t>
            </a:r>
            <a:r>
              <a:rPr lang="cs-CZ" sz="2000" i="1" u="sng" dirty="0"/>
              <a:t>pojistný </a:t>
            </a:r>
            <a:r>
              <a:rPr lang="cs-CZ" sz="2000" i="1" u="sng" dirty="0" smtClean="0"/>
              <a:t>ventil</a:t>
            </a:r>
            <a:r>
              <a:rPr lang="cs-CZ" sz="2000" dirty="0" smtClean="0"/>
              <a:t> </a:t>
            </a:r>
          </a:p>
          <a:p>
            <a:endParaRPr lang="cs-CZ" sz="2200" dirty="0"/>
          </a:p>
          <a:p>
            <a:endParaRPr lang="cs-CZ" sz="2200" dirty="0" smtClean="0"/>
          </a:p>
          <a:p>
            <a:endParaRPr lang="cs-CZ" sz="2200" dirty="0"/>
          </a:p>
          <a:p>
            <a:endParaRPr lang="cs-CZ" sz="22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i="1" u="sng" dirty="0" smtClean="0"/>
              <a:t>Ukazatele tlaku vzduchu</a:t>
            </a:r>
            <a:r>
              <a:rPr lang="cs-CZ" sz="2000" i="1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mechanické – automobily staršího data výroby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elektronické – současná vozidla</a:t>
            </a:r>
          </a:p>
          <a:p>
            <a:pPr marL="361950" indent="-361950"/>
            <a:r>
              <a:rPr lang="cs-CZ" sz="2000" i="1" u="sng" dirty="0" smtClean="0"/>
              <a:t>Kontrolka a hlásič úniku vzduchu</a:t>
            </a:r>
            <a:r>
              <a:rPr lang="cs-CZ" sz="2000" i="1" dirty="0" smtClean="0"/>
              <a:t>:</a:t>
            </a:r>
            <a:endParaRPr lang="cs-CZ" sz="2000" i="1" u="sng" dirty="0" smtClean="0"/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cs-CZ" sz="2000" dirty="0" smtClean="0"/>
              <a:t>informuje řidiče o náhlé ztrátě vzduchu kontrolním světlem na palubní desce a zvukovým tónem nebo při tlakování systému vzduchem</a:t>
            </a:r>
          </a:p>
          <a:p>
            <a:pPr algn="ctr"/>
            <a:r>
              <a:rPr lang="cs-CZ" sz="2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Vozidlo se při náhlé ztrátě tlaku vzduchu pod určitou hranici, určenou tlakovým ventilem, </a:t>
            </a:r>
            <a:r>
              <a:rPr lang="cs-CZ" sz="2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zabrzdí.</a:t>
            </a:r>
            <a:r>
              <a:rPr lang="cs-CZ" sz="2200" dirty="0"/>
              <a:t>	</a:t>
            </a:r>
            <a:endParaRPr lang="cs-CZ" sz="22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Font typeface="+mj-lt"/>
              <a:buAutoNum type="arabicPeriod"/>
            </a:pP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00" y="1802521"/>
            <a:ext cx="2286000" cy="229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8" t="7655" r="8679" b="8572"/>
          <a:stretch/>
        </p:blipFill>
        <p:spPr bwMode="auto">
          <a:xfrm>
            <a:off x="6014580" y="2587925"/>
            <a:ext cx="2553420" cy="2553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805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>Brzdy </a:t>
            </a:r>
            <a:r>
              <a:rPr lang="cs-CZ" sz="3600" dirty="0"/>
              <a:t>pneumatické</a:t>
            </a:r>
            <a:br>
              <a:rPr lang="cs-CZ" sz="36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i="1" dirty="0" smtClean="0"/>
              <a:t>Elektronické systémy</a:t>
            </a:r>
          </a:p>
          <a:p>
            <a:endParaRPr lang="cs-CZ" sz="2200" i="1" dirty="0"/>
          </a:p>
          <a:p>
            <a:pPr algn="just"/>
            <a:r>
              <a:rPr lang="cs-CZ" sz="2200" dirty="0" smtClean="0"/>
              <a:t>Současné moderní nákladní automobily jsou vybaveny elektronickými systémy nejen automobilů, ale i přívěsů a návěsů podobně jako osobní automobily.</a:t>
            </a:r>
          </a:p>
          <a:p>
            <a:endParaRPr lang="cs-CZ" sz="2200" dirty="0" smtClean="0"/>
          </a:p>
          <a:p>
            <a:r>
              <a:rPr lang="cs-CZ" sz="2200" dirty="0"/>
              <a:t>(</a:t>
            </a:r>
            <a:r>
              <a:rPr lang="cs-CZ" sz="2200" dirty="0" smtClean="0"/>
              <a:t>ABS) - Antiblokovací brzdový systém</a:t>
            </a:r>
          </a:p>
          <a:p>
            <a:r>
              <a:rPr lang="cs-CZ" sz="2200" dirty="0" smtClean="0"/>
              <a:t>(ASR) - Regulace prokluzu </a:t>
            </a:r>
          </a:p>
          <a:p>
            <a:r>
              <a:rPr lang="cs-CZ" sz="2200" dirty="0" smtClean="0"/>
              <a:t>(</a:t>
            </a:r>
            <a:r>
              <a:rPr lang="cs-CZ" sz="2200" dirty="0"/>
              <a:t>ESP) </a:t>
            </a:r>
            <a:r>
              <a:rPr lang="cs-CZ" sz="2200" dirty="0" smtClean="0"/>
              <a:t>- Program </a:t>
            </a:r>
            <a:r>
              <a:rPr lang="cs-CZ" sz="2200" dirty="0"/>
              <a:t>elektronické </a:t>
            </a:r>
            <a:r>
              <a:rPr lang="cs-CZ" sz="2200" dirty="0" smtClean="0"/>
              <a:t>stability</a:t>
            </a:r>
          </a:p>
          <a:p>
            <a:r>
              <a:rPr lang="cs-CZ" sz="2200" dirty="0"/>
              <a:t>(</a:t>
            </a:r>
            <a:r>
              <a:rPr lang="cs-CZ" sz="2200" dirty="0" smtClean="0"/>
              <a:t>EBS) - Elektronický </a:t>
            </a:r>
            <a:r>
              <a:rPr lang="cs-CZ" sz="2200" dirty="0"/>
              <a:t>brzdový </a:t>
            </a:r>
            <a:r>
              <a:rPr lang="cs-CZ" sz="2200" dirty="0" smtClean="0"/>
              <a:t>systém</a:t>
            </a:r>
          </a:p>
          <a:p>
            <a:r>
              <a:rPr lang="cs-CZ" sz="2200" dirty="0"/>
              <a:t>Informace o opotřebení </a:t>
            </a:r>
            <a:r>
              <a:rPr lang="cs-CZ" sz="2200" dirty="0" smtClean="0"/>
              <a:t>brzd</a:t>
            </a:r>
          </a:p>
          <a:p>
            <a:r>
              <a:rPr lang="cs-CZ" sz="2200" dirty="0"/>
              <a:t>Komplexní regulační </a:t>
            </a:r>
            <a:r>
              <a:rPr lang="cs-CZ" sz="2200" dirty="0" smtClean="0"/>
              <a:t>technika – rychloodpouštěče vzduchu apod.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3855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pneumatickými brzdami, které se používaly a používají v automobilech. Pneumatické brzdy jsou nedílnou součástí  konstrukcí brzd </a:t>
            </a:r>
            <a:r>
              <a:rPr lang="cs-CZ" sz="2000" dirty="0"/>
              <a:t>nákladních vozidel </a:t>
            </a:r>
            <a:r>
              <a:rPr lang="cs-CZ" sz="2000" dirty="0" smtClean="0"/>
              <a:t>N₂,₃, a jsou tudíž,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důvod použití pneumatických brzd u nákladních vozidel.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hlavní části brzdového okruhu?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důvod použití tandemového brzdového válce?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4188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1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100" dirty="0" smtClean="0">
                <a:solidFill>
                  <a:prstClr val="black"/>
                </a:solidFill>
                <a:hlinkClick r:id="rId4"/>
              </a:rPr>
              <a:t>popelka.eu/obr/vzdch.jpg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5"/>
              </a:rPr>
              <a:t>www.renovarychlik.cz/files/sortiment/rychlik008.jpg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6"/>
              </a:rPr>
              <a:t>www.prochazka-hk.cz/product/384.jpg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7"/>
              </a:rPr>
              <a:t>www.prochazka-hk.cz/product/378.jpg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8"/>
              </a:rPr>
              <a:t>www.daf.com/daftrpcatalogus/trp/Image/TRP_F1317570.jpg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9"/>
              </a:rPr>
              <a:t>http://www.garance-slavicin.cz/fotky11666/fotos/_vyrn_680d__</a:t>
            </a:r>
            <a:r>
              <a:rPr lang="cs-CZ" sz="1100" dirty="0" smtClean="0">
                <a:solidFill>
                  <a:prstClr val="black"/>
                </a:solidFill>
                <a:hlinkClick r:id="rId9"/>
              </a:rPr>
              <a:t>vyrn_679P6130301.jpg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0"/>
              </a:rPr>
              <a:t>www.podhoran.cz/shop/img/Image135.jpg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1"/>
              </a:rPr>
              <a:t>www.podhoran.cz/shop/img/Image58.jpg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2"/>
              </a:rPr>
              <a:t>www.podhoran.cz/shop/img/Image54.jpg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3"/>
              </a:rPr>
              <a:t>www.jussinmaki.fi/kuva-data/1-474-BR4370.jpg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4"/>
              </a:rPr>
              <a:t>www.daf.com/daftrpcatalogus/trp/Image/TRP_F1402864.jpg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5"/>
              </a:rPr>
              <a:t>www.podhoran.cz/shop/img/Image37.jpg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  <a:hlinkClick r:id="rId16"/>
              </a:rPr>
              <a:t>http</a:t>
            </a:r>
            <a:r>
              <a:rPr lang="cs-CZ" sz="1100" dirty="0">
                <a:solidFill>
                  <a:prstClr val="black"/>
                </a:solidFill>
                <a:hlinkClick r:id="rId16"/>
              </a:rPr>
              <a:t>://</a:t>
            </a:r>
            <a:r>
              <a:rPr lang="cs-CZ" sz="1100" dirty="0" smtClean="0">
                <a:solidFill>
                  <a:prstClr val="black"/>
                </a:solidFill>
                <a:hlinkClick r:id="rId16"/>
              </a:rPr>
              <a:t>www.liaznavzdy.cz/nedtrans/images/det/5.jpg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7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7"/>
              </a:rPr>
              <a:t>www.podhoran.cz/shop/img/Image108.jpg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8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8"/>
              </a:rPr>
              <a:t>www.podhoran.cz/shop/img/Image28.jpg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4"/>
              </a:rPr>
              <a:t>www.podhoran.cz/shop/img/Image85.jpg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www.podhoran.cz/shop/img/Image63.jpg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www.podhoran.cz/shop/img/Image102.jpg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www.podhoran.cz/shop/img/Image17.jpg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www.turbosol.cz/images/products/wabco/jisticiventil/9347147400.jpg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www.tuning-centrum.cz/images-prod-detail/viair-ukazatel-tlaku-jednoruckovy-bily.jpg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78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13287</TotalTime>
  <Words>1068</Words>
  <Application>Microsoft Office PowerPoint</Application>
  <PresentationFormat>Předvádění na obrazovce (4:3)</PresentationFormat>
  <Paragraphs>364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Brzdy pneumatické</vt:lpstr>
      <vt:lpstr>         Brzdy pneumatické        </vt:lpstr>
      <vt:lpstr>Brzdy pneumatické</vt:lpstr>
      <vt:lpstr>Brzdy pneumatické</vt:lpstr>
      <vt:lpstr>Brzdy pneumatické</vt:lpstr>
      <vt:lpstr>Brzdy pneumatické</vt:lpstr>
      <vt:lpstr>Brzdy pneumatické</vt:lpstr>
      <vt:lpstr>Brzdy pneumatické</vt:lpstr>
      <vt:lpstr>Brzdy pneumatické</vt:lpstr>
      <vt:lpstr>Brzdy pneumatické</vt:lpstr>
      <vt:lpstr>Brzdy pneumatické</vt:lpstr>
      <vt:lpstr>Brzdy pneumatické</vt:lpstr>
      <vt:lpstr>Brzdy pneumatické</vt:lpstr>
      <vt:lpstr>      Brzdy pneumatické      </vt:lpstr>
      <vt:lpstr>     Brzdy pneumatické     </vt:lpstr>
      <vt:lpstr>     Brzdy pneumatické     </vt:lpstr>
      <vt:lpstr>     Brzdy pneumatické     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966</cp:revision>
  <dcterms:created xsi:type="dcterms:W3CDTF">2010-11-01T23:40:31Z</dcterms:created>
  <dcterms:modified xsi:type="dcterms:W3CDTF">2014-03-24T09:37:26Z</dcterms:modified>
</cp:coreProperties>
</file>