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Default Extension="gif" ContentType="image/gif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7" r:id="rId17"/>
    <p:sldId id="276" r:id="rId18"/>
    <p:sldId id="27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AD1C24-89FA-448D-B967-AED95EBE396A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77D6F0-841F-4158-BE8F-4854D16D3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ED2C657-1A5D-4AE9-B528-C9BEB73D0BC5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>
              <a:latin typeface="Times New Roman" pitchFamily="16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137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0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342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4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445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547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854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6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957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059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161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4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366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46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57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416E32-EEB6-4FAD-8A15-6E84B4455EE6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google-earth-fake-url-for-links.google.com/http:/maps.google.com/local_url?q=http://www.panoramio.com/photo/1646656&amp;ct=google_earth:redirectp&amp;oi=panoramio.n.20100216._._&amp;s=ANYYN7l2PflOAEMLKp3-y_-b6bJH9Q11nw" TargetMode="External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oderni-dejiny.cz/PublicFiles/UserFiles/image/Prameny/08_CSR_1948-1968/800x800_Sumava_Zelezna_opona_detail.jpg" TargetMode="External"/><Relationship Id="rId13" Type="http://schemas.openxmlformats.org/officeDocument/2006/relationships/hyperlink" Target="http://im.foto.mapy.cz/pub/big/000/030/0000302f8_be66da" TargetMode="External"/><Relationship Id="rId18" Type="http://schemas.openxmlformats.org/officeDocument/2006/relationships/hyperlink" Target="https://encrypted-tbn0.gstatic.com/images?q=tbn:ANd9GcTwE-j-whSdYkFiMvXfNBJLHXkIkZoCMIovGHwny1V9bz67AF8pnw" TargetMode="External"/><Relationship Id="rId3" Type="http://schemas.openxmlformats.org/officeDocument/2006/relationships/hyperlink" Target="http://upload.wikimedia.org/wikipedia/commons/thumb/c/c7/Ukraine_Border.JPG/800px-Ukraine_Border.JPG" TargetMode="External"/><Relationship Id="rId21" Type="http://schemas.openxmlformats.org/officeDocument/2006/relationships/hyperlink" Target="http://upload.wikimedia.org/wikipedia/commons/6/60/Australie_politicka_mapa.png" TargetMode="External"/><Relationship Id="rId7" Type="http://schemas.openxmlformats.org/officeDocument/2006/relationships/hyperlink" Target="http://hany.info/data/galerie/sumava-vrchol-hora-trojmezi-rakousko-nemecko-ceska-republika-jizni-cechy-jihocesky-kraj/full/01-sumava-vrchol-hora-trojmezi-rakousko-nemecko-ceska-republika-jizni-cechy-jihocesky-kraj.jpg" TargetMode="External"/><Relationship Id="rId12" Type="http://schemas.openxmlformats.org/officeDocument/2006/relationships/hyperlink" Target="http://www.stratfor.com/sites/default/files/main/images/Danube_River.jpg" TargetMode="External"/><Relationship Id="rId17" Type="http://schemas.openxmlformats.org/officeDocument/2006/relationships/hyperlink" Target="http://greatrvescapes.com/wp-content/uploads/2012/06/four-corners.jpg" TargetMode="External"/><Relationship Id="rId2" Type="http://schemas.openxmlformats.org/officeDocument/2006/relationships/notesSlide" Target="../notesSlides/notesSlide18.xml"/><Relationship Id="rId16" Type="http://schemas.openxmlformats.org/officeDocument/2006/relationships/hyperlink" Target="http://usa.svetadily.cz/userfiles/image/zeme%20sveta/mapa-usa-760.jpg" TargetMode="External"/><Relationship Id="rId20" Type="http://schemas.openxmlformats.org/officeDocument/2006/relationships/hyperlink" Target="http://wikitravel.org/upload/shared/thumb/1/14/Four_Corners_Monument_Colorado_Arizona_New_Mexico_Utah_USA.jpg/400px-Four_Corners_Monument_Colorado_Arizona_New_Mexico_Utah_US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c/c5/Grenzuebergang_D-NL_Elmpt-Grenze.JL.jpg" TargetMode="External"/><Relationship Id="rId11" Type="http://schemas.openxmlformats.org/officeDocument/2006/relationships/hyperlink" Target="http://www.karpaty.net/mapy/slovensko.jpg" TargetMode="External"/><Relationship Id="rId5" Type="http://schemas.openxmlformats.org/officeDocument/2006/relationships/hyperlink" Target="http://upload.wikimedia.org/wikipedia/commons/thumb/6/64/Schengen_Area3.svg/416px-Schengen_Area3.svg.png" TargetMode="External"/><Relationship Id="rId15" Type="http://schemas.openxmlformats.org/officeDocument/2006/relationships/hyperlink" Target="http://thumbs.dreamstime.com/thumb_572/1294596662Njkf1X.jpg" TargetMode="External"/><Relationship Id="rId10" Type="http://schemas.openxmlformats.org/officeDocument/2006/relationships/hyperlink" Target="http://www.fototuristika.cz/data/wysiwyg/tips/683/image/trojmez%C3%AD_1.jpg" TargetMode="External"/><Relationship Id="rId19" Type="http://schemas.openxmlformats.org/officeDocument/2006/relationships/hyperlink" Target="http://upload.wikimedia.org/wikipedia/commons/f/ff/Four_Corners,_NM,_reconstructed_monument_in_2010.jpg" TargetMode="External"/><Relationship Id="rId4" Type="http://schemas.openxmlformats.org/officeDocument/2006/relationships/hyperlink" Target="http://www.zagrebsped.hr/images/slider-carinjenje-proba.jpg" TargetMode="External"/><Relationship Id="rId9" Type="http://schemas.openxmlformats.org/officeDocument/2006/relationships/hyperlink" Target="http://www.moderni-dejiny.cz/PublicFiles/UserFiles/image/VideoFOTOgalerie/08_CSR_1948_1968/800x800_Draty_hranice.jpg" TargetMode="External"/><Relationship Id="rId14" Type="http://schemas.openxmlformats.org/officeDocument/2006/relationships/hyperlink" Target="http://www.voltek.cz/poklady/nemecko/mapy/nemecko_map05.gif" TargetMode="External"/><Relationship Id="rId22" Type="http://schemas.openxmlformats.org/officeDocument/2006/relationships/hyperlink" Target="http://www.volunteer4africa.org/images/africamap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</p:spPr>
      </p:pic>
      <p:graphicFrame>
        <p:nvGraphicFramePr>
          <p:cNvPr id="5156" name="Group 3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="" xmlns:p14="http://schemas.microsoft.com/office/powerpoint/2010/main" val="1558507087"/>
              </p:ext>
            </p:extLst>
          </p:nvPr>
        </p:nvGraphicFramePr>
        <p:xfrm>
          <a:off x="611188" y="1824038"/>
          <a:ext cx="8002587" cy="4208086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Elementária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VY_32_INOVACE_06.43.10.181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Zeměpis – 8.ročník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Politický zeměpis – státní hranice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Tomáš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Starove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Politický zeměpis,  státní hranice,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Schenghenský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prostor, typy hranic, práce s atlasem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"/>
            <a:ext cx="8568952" cy="1988839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POLITICKÝ ZEMĚPIS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492896"/>
            <a:ext cx="8640960" cy="3120752"/>
          </a:xfrm>
        </p:spPr>
        <p:txBody>
          <a:bodyPr>
            <a:normAutofit/>
            <a:scene3d>
              <a:camera prst="orthographicFront"/>
              <a:lightRig rig="threePt" dir="t"/>
            </a:scene3d>
            <a:sp3d>
              <a:bevelT w="273050"/>
              <a:bevelB w="292100"/>
            </a:sp3d>
          </a:bodyPr>
          <a:lstStyle/>
          <a:p>
            <a:r>
              <a:rPr lang="cs-CZ" sz="8800" b="1" dirty="0" smtClean="0">
                <a:solidFill>
                  <a:srgbClr val="FFC000"/>
                </a:solidFill>
              </a:rPr>
              <a:t>STÁTNÍ HRANICE</a:t>
            </a:r>
            <a:endParaRPr lang="cs-CZ" sz="88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0" y="306567"/>
            <a:ext cx="9144000" cy="2064284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square" lIns="90000" tIns="46800" rIns="90000" bIns="46800" anchor="ctr">
            <a:spAutoFit/>
          </a:bodyPr>
          <a:lstStyle/>
          <a:p>
            <a:pPr algn="just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b="1" u="sng" dirty="0">
                <a:solidFill>
                  <a:srgbClr val="FFC000"/>
                </a:solidFill>
                <a:ea typeface="Lucida Sans Unicode" charset="0"/>
                <a:cs typeface="Lucida Sans Unicode" charset="0"/>
              </a:rPr>
              <a:t>Státní hranice</a:t>
            </a:r>
            <a:r>
              <a:rPr lang="cs-CZ" sz="3200" b="1" dirty="0">
                <a:solidFill>
                  <a:srgbClr val="FFC000"/>
                </a:solidFill>
                <a:ea typeface="Lucida Sans Unicode" charset="0"/>
                <a:cs typeface="Lucida Sans Unicode" charset="0"/>
              </a:rPr>
              <a:t> </a:t>
            </a:r>
            <a:r>
              <a:rPr lang="cs-CZ" sz="3200" dirty="0" smtClean="0">
                <a:solidFill>
                  <a:srgbClr val="FFFFFF"/>
                </a:solidFill>
                <a:ea typeface="Lucida Sans Unicode" charset="0"/>
                <a:cs typeface="Lucida Sans Unicode" charset="0"/>
              </a:rPr>
              <a:t>linie, </a:t>
            </a:r>
            <a:r>
              <a:rPr lang="cs-CZ" sz="3200" dirty="0">
                <a:solidFill>
                  <a:srgbClr val="FFFFFF"/>
                </a:solidFill>
                <a:ea typeface="Lucida Sans Unicode" charset="0"/>
                <a:cs typeface="Lucida Sans Unicode" charset="0"/>
              </a:rPr>
              <a:t>která definuje vnitřní území každého státu. Státní hranice se smí oficiálně překračovat jen na místech označených a k tomu určených jako </a:t>
            </a:r>
            <a:r>
              <a:rPr lang="cs-CZ" sz="3200" u="sng" dirty="0">
                <a:solidFill>
                  <a:srgbClr val="FFFFFF"/>
                </a:solidFill>
                <a:ea typeface="Lucida Sans Unicode" charset="0"/>
                <a:cs typeface="Lucida Sans Unicode" charset="0"/>
              </a:rPr>
              <a:t>hraniční přechody.</a:t>
            </a:r>
          </a:p>
        </p:txBody>
      </p:sp>
      <p:pic>
        <p:nvPicPr>
          <p:cNvPr id="34818" name="Picture 2" descr="File:Ukraine Bord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585043"/>
            <a:ext cx="8100392" cy="4272957"/>
          </a:xfrm>
          <a:prstGeom prst="rect">
            <a:avLst/>
          </a:prstGeom>
          <a:noFill/>
        </p:spPr>
      </p:pic>
      <p:pic>
        <p:nvPicPr>
          <p:cNvPr id="34820" name="Picture 4" descr="http://www.zagrebsped.hr/images/slider-carinjenje-prob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501008"/>
            <a:ext cx="9131018" cy="3356992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body"/>
          </p:nvPr>
        </p:nvSpPr>
        <p:spPr>
          <a:xfrm>
            <a:off x="0" y="260649"/>
            <a:ext cx="8686800" cy="1944216"/>
          </a:xfrm>
          <a:ln/>
        </p:spPr>
        <p:txBody>
          <a:bodyPr anchor="t"/>
          <a:lstStyle/>
          <a:p>
            <a:pPr marL="342900" indent="-341313" algn="just">
              <a:lnSpc>
                <a:spcPct val="90000"/>
              </a:lnSpc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 dirty="0"/>
              <a:t>   </a:t>
            </a:r>
            <a:r>
              <a:rPr lang="cs-CZ" sz="3200" dirty="0">
                <a:solidFill>
                  <a:srgbClr val="FFFFFF"/>
                </a:solidFill>
              </a:rPr>
              <a:t>Výjimku tvoří tzv. vnitřní </a:t>
            </a:r>
            <a:r>
              <a:rPr lang="cs-CZ" sz="3200" b="1" u="sng" dirty="0" err="1" smtClean="0">
                <a:solidFill>
                  <a:srgbClr val="FFC000"/>
                </a:solidFill>
              </a:rPr>
              <a:t>Schenghenské</a:t>
            </a:r>
            <a:r>
              <a:rPr lang="cs-CZ" sz="3200" b="1" u="sng" dirty="0" smtClean="0">
                <a:solidFill>
                  <a:srgbClr val="FFC000"/>
                </a:solidFill>
              </a:rPr>
              <a:t> </a:t>
            </a:r>
            <a:r>
              <a:rPr lang="cs-CZ" sz="3200" b="1" u="sng" dirty="0">
                <a:solidFill>
                  <a:srgbClr val="FFC000"/>
                </a:solidFill>
              </a:rPr>
              <a:t>hranice</a:t>
            </a:r>
            <a:r>
              <a:rPr lang="cs-CZ" sz="3200" dirty="0">
                <a:solidFill>
                  <a:srgbClr val="FFC000"/>
                </a:solidFill>
              </a:rPr>
              <a:t> </a:t>
            </a:r>
            <a:r>
              <a:rPr lang="cs-CZ" sz="3200" dirty="0">
                <a:solidFill>
                  <a:srgbClr val="FFFFFF"/>
                </a:solidFill>
              </a:rPr>
              <a:t>v rámci EU/ EHP, na nichž platí zvláštní režim a tyto je povoleno překračovat </a:t>
            </a:r>
            <a:r>
              <a:rPr lang="cs-CZ" sz="3200" dirty="0" smtClean="0">
                <a:solidFill>
                  <a:srgbClr val="FFFFFF"/>
                </a:solidFill>
              </a:rPr>
              <a:t>(s výjimkami bez </a:t>
            </a:r>
            <a:r>
              <a:rPr lang="cs-CZ" sz="3200" dirty="0">
                <a:solidFill>
                  <a:srgbClr val="FFFFFF"/>
                </a:solidFill>
              </a:rPr>
              <a:t>kontrol</a:t>
            </a:r>
            <a:r>
              <a:rPr lang="cs-CZ" sz="3200" dirty="0" smtClean="0">
                <a:solidFill>
                  <a:srgbClr val="FFFFFF"/>
                </a:solidFill>
              </a:rPr>
              <a:t>)</a:t>
            </a:r>
            <a:endParaRPr lang="cs-CZ" sz="3200" dirty="0">
              <a:solidFill>
                <a:srgbClr val="FFFFFF"/>
              </a:solidFill>
            </a:endParaRPr>
          </a:p>
        </p:txBody>
      </p:sp>
      <p:pic>
        <p:nvPicPr>
          <p:cNvPr id="32770" name="Picture 2" descr="Súbor:Schengen Area3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1600" y="2686049"/>
            <a:ext cx="3962400" cy="4171951"/>
          </a:xfrm>
          <a:prstGeom prst="rect">
            <a:avLst/>
          </a:prstGeom>
          <a:noFill/>
        </p:spPr>
      </p:pic>
      <p:pic>
        <p:nvPicPr>
          <p:cNvPr id="3277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660" y="2664296"/>
            <a:ext cx="5188412" cy="4149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body"/>
          </p:nvPr>
        </p:nvSpPr>
        <p:spPr>
          <a:xfrm>
            <a:off x="4283968" y="332656"/>
            <a:ext cx="4860032" cy="5793507"/>
          </a:xfrm>
          <a:ln/>
        </p:spPr>
        <p:txBody>
          <a:bodyPr anchor="t"/>
          <a:lstStyle/>
          <a:p>
            <a:pPr marL="339725" indent="-339725" algn="l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sz="2800" dirty="0">
                <a:solidFill>
                  <a:srgbClr val="FFFFFF"/>
                </a:solidFill>
              </a:rPr>
              <a:t>Státní hranice mezi Nizozemskem a </a:t>
            </a:r>
            <a:r>
              <a:rPr lang="cs-CZ" sz="2800" dirty="0" smtClean="0">
                <a:solidFill>
                  <a:srgbClr val="FFFFFF"/>
                </a:solidFill>
              </a:rPr>
              <a:t>Německem</a:t>
            </a:r>
          </a:p>
          <a:p>
            <a:pPr marL="339725" indent="-339725" algn="l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endParaRPr lang="cs-CZ" sz="2800" dirty="0">
              <a:solidFill>
                <a:srgbClr val="FFFFFF"/>
              </a:solidFill>
            </a:endParaRPr>
          </a:p>
          <a:p>
            <a:pPr marL="339725" indent="-339725" algn="l">
              <a:spcBef>
                <a:spcPts val="700"/>
              </a:spcBef>
              <a:buClr>
                <a:srgbClr val="FFFFFF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sz="2800" dirty="0">
                <a:solidFill>
                  <a:srgbClr val="FFFFFF"/>
                </a:solidFill>
              </a:rPr>
              <a:t>Díky volnému pohybu osob a zboží uvnitř </a:t>
            </a:r>
            <a:r>
              <a:rPr lang="cs-CZ" sz="2800" dirty="0" smtClean="0">
                <a:solidFill>
                  <a:srgbClr val="FFFFFF"/>
                </a:solidFill>
              </a:rPr>
              <a:t> </a:t>
            </a:r>
            <a:r>
              <a:rPr lang="cs-CZ" sz="2800" u="sng" dirty="0" err="1" smtClean="0">
                <a:solidFill>
                  <a:srgbClr val="FFC000"/>
                </a:solidFill>
              </a:rPr>
              <a:t>Schenghenského</a:t>
            </a:r>
            <a:r>
              <a:rPr lang="cs-CZ" sz="2800" u="sng" dirty="0" smtClean="0">
                <a:solidFill>
                  <a:srgbClr val="FFC000"/>
                </a:solidFill>
              </a:rPr>
              <a:t> </a:t>
            </a:r>
            <a:r>
              <a:rPr lang="cs-CZ" sz="2800" u="sng" dirty="0">
                <a:solidFill>
                  <a:srgbClr val="FFC000"/>
                </a:solidFill>
              </a:rPr>
              <a:t>prostoru</a:t>
            </a:r>
            <a:r>
              <a:rPr lang="cs-CZ" sz="2800" dirty="0">
                <a:solidFill>
                  <a:srgbClr val="FFFFFF"/>
                </a:solidFill>
              </a:rPr>
              <a:t> není za potřebí celnic nebo pohraniční policie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 r="24921"/>
          <a:stretch>
            <a:fillRect/>
          </a:stretch>
        </p:blipFill>
        <p:spPr bwMode="auto">
          <a:xfrm>
            <a:off x="0" y="0"/>
            <a:ext cx="4211960" cy="6858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620713" y="6489700"/>
            <a:ext cx="2722562" cy="368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lIns="47520" tIns="46800" rIns="90000" bIns="46800" anchor="ctr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>
                <a:solidFill>
                  <a:srgbClr val="000000"/>
                </a:solidFill>
                <a:ea typeface="Lucida Sans Unicode" charset="0"/>
                <a:cs typeface="Lucida Sans Unicode" charset="0"/>
              </a:rPr>
              <a:t>www.zeleznaopona.com/ </a:t>
            </a:r>
          </a:p>
        </p:txBody>
      </p:sp>
      <p:pic>
        <p:nvPicPr>
          <p:cNvPr id="28677" name="Picture 5" descr="http://www.moderni-dejiny.cz/PublicFiles/UserFiles/image/Prameny/08_CSR_1948-1968/800x800_Sumava_Zelezna_opona_detai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5120640"/>
          </a:xfrm>
          <a:prstGeom prst="rect">
            <a:avLst/>
          </a:prstGeom>
          <a:noFill/>
        </p:spPr>
      </p:pic>
      <p:pic>
        <p:nvPicPr>
          <p:cNvPr id="28679" name="Picture 7" descr="http://www.moderni-dejiny.cz/PublicFiles/UserFiles/image/VideoFOTOgalerie/08_CSR_1948_1968/800x800_Draty_hranic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-24339"/>
            <a:ext cx="5652120" cy="6882339"/>
          </a:xfrm>
          <a:prstGeom prst="rect">
            <a:avLst/>
          </a:prstGeom>
          <a:noFill/>
        </p:spPr>
      </p:pic>
      <p:pic>
        <p:nvPicPr>
          <p:cNvPr id="28681" name="Picture 9" descr="http://www.fototuristika.cz/data/wysiwyg/tips/683/image/trojmez%C3%AD_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9144000" cy="6112477"/>
          </a:xfrm>
          <a:prstGeom prst="rect">
            <a:avLst/>
          </a:prstGeom>
          <a:noFill/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-36611"/>
            <a:ext cx="5292080" cy="68946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8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body"/>
          </p:nvPr>
        </p:nvSpPr>
        <p:spPr>
          <a:xfrm>
            <a:off x="0" y="908721"/>
            <a:ext cx="9144000" cy="1368152"/>
          </a:xfrm>
          <a:ln/>
        </p:spPr>
        <p:txBody>
          <a:bodyPr lIns="91440" tIns="45720" rIns="91440" bIns="45720" anchor="t"/>
          <a:lstStyle/>
          <a:p>
            <a:pPr marL="606425" indent="-606425" algn="just">
              <a:spcBef>
                <a:spcPts val="800"/>
              </a:spcBef>
              <a:buClr>
                <a:srgbClr val="009900"/>
              </a:buClr>
              <a:buFont typeface="Arial" charset="0"/>
              <a:buChar char="•"/>
              <a:tabLst>
                <a:tab pos="606425" algn="l"/>
                <a:tab pos="711200" algn="l"/>
                <a:tab pos="1160463" algn="l"/>
                <a:tab pos="1609725" algn="l"/>
                <a:tab pos="2058988" algn="l"/>
                <a:tab pos="2508250" algn="l"/>
                <a:tab pos="2957513" algn="l"/>
                <a:tab pos="3406775" algn="l"/>
                <a:tab pos="3856038" algn="l"/>
                <a:tab pos="4305300" algn="l"/>
                <a:tab pos="4754563" algn="l"/>
                <a:tab pos="5203825" algn="l"/>
                <a:tab pos="5653088" algn="l"/>
                <a:tab pos="6102350" algn="l"/>
                <a:tab pos="6551613" algn="l"/>
                <a:tab pos="7000875" algn="l"/>
                <a:tab pos="7450138" algn="l"/>
                <a:tab pos="7899400" algn="l"/>
                <a:tab pos="8348663" algn="l"/>
                <a:tab pos="8797925" algn="l"/>
                <a:tab pos="9247188" algn="l"/>
              </a:tabLst>
            </a:pPr>
            <a:r>
              <a:rPr lang="cs-CZ" sz="3200" b="1" u="sng" dirty="0">
                <a:solidFill>
                  <a:srgbClr val="FFC000"/>
                </a:solidFill>
              </a:rPr>
              <a:t>PŘÍRODNÍ</a:t>
            </a:r>
            <a:r>
              <a:rPr lang="cs-CZ" sz="3200" b="1" dirty="0">
                <a:solidFill>
                  <a:srgbClr val="009900"/>
                </a:solidFill>
              </a:rPr>
              <a:t> </a:t>
            </a:r>
            <a:r>
              <a:rPr lang="cs-CZ" sz="3200" dirty="0">
                <a:solidFill>
                  <a:srgbClr val="FFFFFF"/>
                </a:solidFill>
              </a:rPr>
              <a:t>- kopírují již existující překážky (např. pohoří, moře, řeky). 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 idx="1"/>
          </p:nvPr>
        </p:nvSpPr>
        <p:spPr>
          <a:xfrm>
            <a:off x="457200" y="0"/>
            <a:ext cx="8229600" cy="908720"/>
          </a:xfrm>
          <a:ln/>
        </p:spPr>
        <p:txBody>
          <a:bodyPr anchor="ctr"/>
          <a:lstStyle/>
          <a:p>
            <a:pPr marL="0" indent="0" algn="ctr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 dirty="0">
                <a:solidFill>
                  <a:srgbClr val="FFC000"/>
                </a:solidFill>
              </a:rPr>
              <a:t>TYPY HRANIC</a:t>
            </a: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780928"/>
            <a:ext cx="7217940" cy="407707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780928"/>
            <a:ext cx="9098164" cy="4077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Picture 7" descr="http://im.foto.mapy.cz/pub/big/000/030/0000302f8_be66da"/>
          <p:cNvPicPr>
            <a:picLocks noChangeAspect="1" noChangeArrowheads="1"/>
          </p:cNvPicPr>
          <p:nvPr/>
        </p:nvPicPr>
        <p:blipFill>
          <a:blip r:embed="rId5" cstate="print"/>
          <a:srcRect t="21000"/>
          <a:stretch>
            <a:fillRect/>
          </a:stretch>
        </p:blipFill>
        <p:spPr bwMode="auto">
          <a:xfrm>
            <a:off x="0" y="2027136"/>
            <a:ext cx="9144000" cy="4830864"/>
          </a:xfrm>
          <a:prstGeom prst="rect">
            <a:avLst/>
          </a:prstGeom>
          <a:noFill/>
        </p:spPr>
      </p:pic>
      <p:pic>
        <p:nvPicPr>
          <p:cNvPr id="26632" name="Picture 8"/>
          <p:cNvPicPr>
            <a:picLocks noChangeAspect="1" noChangeArrowheads="1"/>
          </p:cNvPicPr>
          <p:nvPr/>
        </p:nvPicPr>
        <p:blipFill>
          <a:blip r:embed="rId6" cstate="print"/>
          <a:srcRect t="9840" b="10640"/>
          <a:stretch>
            <a:fillRect/>
          </a:stretch>
        </p:blipFill>
        <p:spPr bwMode="auto">
          <a:xfrm>
            <a:off x="0" y="2010458"/>
            <a:ext cx="9144000" cy="4847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b="1" dirty="0">
                <a:solidFill>
                  <a:srgbClr val="FFC000"/>
                </a:solidFill>
              </a:rPr>
              <a:t>TYPY HRANIC</a:t>
            </a:r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124744"/>
            <a:ext cx="9144000" cy="5400600"/>
          </a:xfrm>
          <a:ln/>
        </p:spPr>
        <p:txBody>
          <a:bodyPr>
            <a:normAutofit lnSpcReduction="10000"/>
          </a:bodyPr>
          <a:lstStyle/>
          <a:p>
            <a:pPr marL="339725" indent="-339725">
              <a:lnSpc>
                <a:spcPct val="90000"/>
              </a:lnSpc>
              <a:buClr>
                <a:srgbClr val="009900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b="1" u="sng" dirty="0">
                <a:solidFill>
                  <a:srgbClr val="FFC000"/>
                </a:solidFill>
              </a:rPr>
              <a:t>UMĚLÉ</a:t>
            </a:r>
            <a:r>
              <a:rPr lang="cs-CZ" b="1" dirty="0">
                <a:solidFill>
                  <a:srgbClr val="FFC000"/>
                </a:solidFill>
              </a:rPr>
              <a:t> –  </a:t>
            </a:r>
            <a:r>
              <a:rPr lang="cs-CZ" b="1" dirty="0">
                <a:solidFill>
                  <a:srgbClr val="FFFFFF"/>
                </a:solidFill>
              </a:rPr>
              <a:t>vznik na základě mírových smluv, poválečného uspořádání, historického vývoje</a:t>
            </a:r>
          </a:p>
          <a:p>
            <a:pPr marL="739775" lvl="1" indent="-282575">
              <a:lnSpc>
                <a:spcPct val="90000"/>
              </a:lnSpc>
              <a:buClr>
                <a:srgbClr val="FFFFFF"/>
              </a:buClr>
              <a:buFont typeface="Arial" charset="0"/>
              <a:buChar char="–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>
                <a:solidFill>
                  <a:srgbClr val="FFFFFF"/>
                </a:solidFill>
                <a:hlinkClick r:id="rId3" action="ppaction://hlinksldjump"/>
              </a:rPr>
              <a:t>hranice Německa </a:t>
            </a:r>
            <a:r>
              <a:rPr lang="cs-CZ" dirty="0">
                <a:solidFill>
                  <a:srgbClr val="FFFFFF"/>
                </a:solidFill>
              </a:rPr>
              <a:t>– spojení jednotlivých </a:t>
            </a:r>
            <a:r>
              <a:rPr lang="cs-CZ" dirty="0" smtClean="0">
                <a:solidFill>
                  <a:srgbClr val="FFFFFF"/>
                </a:solidFill>
              </a:rPr>
              <a:t>království</a:t>
            </a:r>
          </a:p>
          <a:p>
            <a:pPr marL="739775" lvl="1" indent="-282575">
              <a:lnSpc>
                <a:spcPct val="90000"/>
              </a:lnSpc>
              <a:buClr>
                <a:srgbClr val="FFFFFF"/>
              </a:buClr>
              <a:buNone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endParaRPr lang="cs-CZ" dirty="0">
              <a:solidFill>
                <a:srgbClr val="FFFFFF"/>
              </a:solidFill>
            </a:endParaRPr>
          </a:p>
          <a:p>
            <a:pPr marL="739775" lvl="1" indent="-282575">
              <a:lnSpc>
                <a:spcPct val="90000"/>
              </a:lnSpc>
              <a:buClr>
                <a:srgbClr val="FFFFFF"/>
              </a:buClr>
              <a:buFont typeface="Arial" charset="0"/>
              <a:buChar char="–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>
                <a:solidFill>
                  <a:srgbClr val="FFFFFF"/>
                </a:solidFill>
              </a:rPr>
              <a:t>Trianonská a Versailleská smlouva poválečné rozdělení Evropy po 1</a:t>
            </a:r>
            <a:r>
              <a:rPr lang="cs-CZ" dirty="0" smtClean="0">
                <a:solidFill>
                  <a:srgbClr val="FFFFFF"/>
                </a:solidFill>
              </a:rPr>
              <a:t>. světové </a:t>
            </a:r>
            <a:r>
              <a:rPr lang="cs-CZ" dirty="0" smtClean="0">
                <a:solidFill>
                  <a:srgbClr val="FFFFFF"/>
                </a:solidFill>
              </a:rPr>
              <a:t>válce</a:t>
            </a:r>
          </a:p>
          <a:p>
            <a:pPr marL="739775" lvl="1" indent="-282575">
              <a:lnSpc>
                <a:spcPct val="90000"/>
              </a:lnSpc>
              <a:buClr>
                <a:srgbClr val="FFFFFF"/>
              </a:buClr>
              <a:buNone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endParaRPr lang="cs-CZ" dirty="0">
              <a:solidFill>
                <a:srgbClr val="FFFFFF"/>
              </a:solidFill>
            </a:endParaRPr>
          </a:p>
          <a:p>
            <a:pPr marL="739775" lvl="1" indent="-282575">
              <a:lnSpc>
                <a:spcPct val="90000"/>
              </a:lnSpc>
              <a:buClr>
                <a:srgbClr val="FFFFFF"/>
              </a:buClr>
              <a:buFont typeface="Arial" charset="0"/>
              <a:buChar char="–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>
                <a:solidFill>
                  <a:srgbClr val="FFFFFF"/>
                </a:solidFill>
                <a:hlinkClick r:id="rId4" action="ppaction://hlinksldjump"/>
              </a:rPr>
              <a:t>geometricky přímé hranice </a:t>
            </a:r>
            <a:r>
              <a:rPr lang="cs-CZ" dirty="0" smtClean="0">
                <a:solidFill>
                  <a:srgbClr val="FFFFFF"/>
                </a:solidFill>
              </a:rPr>
              <a:t> v </a:t>
            </a:r>
            <a:r>
              <a:rPr lang="cs-CZ" dirty="0">
                <a:solidFill>
                  <a:srgbClr val="FFFFFF"/>
                </a:solidFill>
              </a:rPr>
              <a:t>pouštních </a:t>
            </a:r>
            <a:r>
              <a:rPr lang="cs-CZ" dirty="0" smtClean="0">
                <a:solidFill>
                  <a:srgbClr val="FFFFFF"/>
                </a:solidFill>
              </a:rPr>
              <a:t>oblastech</a:t>
            </a:r>
          </a:p>
          <a:p>
            <a:pPr marL="1139825" lvl="2" indent="-282575">
              <a:lnSpc>
                <a:spcPct val="90000"/>
              </a:lnSpc>
              <a:buClr>
                <a:srgbClr val="FFFFFF"/>
              </a:buClr>
              <a:buFont typeface="Arial" charset="0"/>
              <a:buChar char="–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>
                <a:solidFill>
                  <a:srgbClr val="FFFFFF"/>
                </a:solidFill>
              </a:rPr>
              <a:t>Kanada – USA</a:t>
            </a:r>
          </a:p>
          <a:p>
            <a:pPr marL="1139825" lvl="2" indent="-282575">
              <a:lnSpc>
                <a:spcPct val="90000"/>
              </a:lnSpc>
              <a:buClr>
                <a:srgbClr val="FFFFFF"/>
              </a:buClr>
              <a:buFont typeface="Arial" charset="0"/>
              <a:buChar char="–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>
                <a:solidFill>
                  <a:srgbClr val="FFFFFF"/>
                </a:solidFill>
              </a:rPr>
              <a:t>státy USA a provincie Kanady</a:t>
            </a:r>
          </a:p>
          <a:p>
            <a:pPr marL="1139825" lvl="2" indent="-282575">
              <a:lnSpc>
                <a:spcPct val="90000"/>
              </a:lnSpc>
              <a:buClr>
                <a:srgbClr val="FFFFFF"/>
              </a:buClr>
              <a:buFont typeface="Arial" charset="0"/>
              <a:buChar char="–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>
                <a:solidFill>
                  <a:srgbClr val="FFFFFF"/>
                </a:solidFill>
              </a:rPr>
              <a:t>Austrálie</a:t>
            </a:r>
          </a:p>
          <a:p>
            <a:pPr marL="1139825" lvl="2" indent="-282575">
              <a:lnSpc>
                <a:spcPct val="90000"/>
              </a:lnSpc>
              <a:buClr>
                <a:srgbClr val="FFFFFF"/>
              </a:buClr>
              <a:buFont typeface="Arial" charset="0"/>
              <a:buChar char="–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>
                <a:solidFill>
                  <a:srgbClr val="FFFFFF"/>
                </a:solidFill>
              </a:rPr>
              <a:t>severní Afrika</a:t>
            </a:r>
          </a:p>
          <a:p>
            <a:pPr marL="1139825" lvl="2" indent="-282575">
              <a:lnSpc>
                <a:spcPct val="90000"/>
              </a:lnSpc>
              <a:buClr>
                <a:srgbClr val="FFFFFF"/>
              </a:buClr>
              <a:buFont typeface="Arial" charset="0"/>
              <a:buChar char="–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>
                <a:solidFill>
                  <a:srgbClr val="FFFFFF"/>
                </a:solidFill>
              </a:rPr>
              <a:t>Saharské </a:t>
            </a:r>
            <a:r>
              <a:rPr lang="cs-CZ" dirty="0">
                <a:solidFill>
                  <a:srgbClr val="FFFFFF"/>
                </a:solidFill>
              </a:rPr>
              <a:t>státy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voltek.cz/poklady/nemecko/mapy/nemecko_map05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"/>
            <a:ext cx="5076056" cy="6805169"/>
          </a:xfrm>
          <a:prstGeom prst="rect">
            <a:avLst/>
          </a:prstGeom>
          <a:noFill/>
        </p:spPr>
      </p:pic>
      <p:sp>
        <p:nvSpPr>
          <p:cNvPr id="4" name="Tlačítko akce: Zpět nebo Předchozí 3">
            <a:hlinkClick r:id="rId4" action="ppaction://hlinksldjump" highlightClick="1"/>
          </p:cNvPr>
          <p:cNvSpPr/>
          <p:nvPr/>
        </p:nvSpPr>
        <p:spPr>
          <a:xfrm>
            <a:off x="6948264" y="5877272"/>
            <a:ext cx="1800200" cy="792088"/>
          </a:xfrm>
          <a:prstGeom prst="actionButtonBackPrevious">
            <a:avLst/>
          </a:prstGeom>
          <a:solidFill>
            <a:schemeClr val="bg1">
              <a:lumMod val="85000"/>
              <a:lumOff val="1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thumbs.dreamstime.com/thumb_572/1294596662Njkf1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963476" cy="685800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usa.svetadily.cz/userfiles/image/zeme%20sveta/mapa-usa-76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075964" cy="5517232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0" y="1349375"/>
            <a:ext cx="9144000" cy="1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graphicFrame>
        <p:nvGraphicFramePr>
          <p:cNvPr id="15362" name="Group 2"/>
          <p:cNvGraphicFramePr>
            <a:graphicFrameLocks noGrp="1"/>
          </p:cNvGraphicFramePr>
          <p:nvPr/>
        </p:nvGraphicFramePr>
        <p:xfrm>
          <a:off x="0" y="1349375"/>
          <a:ext cx="4859338" cy="3656013"/>
        </p:xfrm>
        <a:graphic>
          <a:graphicData uri="http://schemas.openxmlformats.org/drawingml/2006/table">
            <a:tbl>
              <a:tblPr/>
              <a:tblGrid>
                <a:gridCol w="4859338"/>
              </a:tblGrid>
              <a:tr h="36560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CCCFF"/>
                          </a:solidFill>
                          <a:effectLst/>
                          <a:latin typeface="Arial" charset="0"/>
                          <a:cs typeface="Arial" charset="0"/>
                          <a:hlinkClick r:id="rId3"/>
                        </a:rPr>
                        <a:t>  </a:t>
                      </a:r>
                      <a:r>
                        <a:rPr kumimoji="0" lang="cs-CZ" sz="22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 </a:t>
                      </a:r>
                    </a:p>
                  </a:txBody>
                  <a:tcPr marL="90000" marR="90000" marT="6946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1588" y="5072063"/>
            <a:ext cx="180975" cy="368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lIns="90000" tIns="46800" rIns="90000" bIns="46800" anchor="ctr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900">
                <a:solidFill>
                  <a:srgbClr val="000000"/>
                </a:solidFill>
                <a:cs typeface="Arial" charset="0"/>
              </a:rPr>
              <a:t/>
            </a:r>
            <a:br>
              <a:rPr lang="cs-CZ" sz="900">
                <a:solidFill>
                  <a:srgbClr val="000000"/>
                </a:solidFill>
                <a:cs typeface="Arial" charset="0"/>
              </a:rPr>
            </a:br>
            <a:endParaRPr lang="cs-CZ" sz="900">
              <a:solidFill>
                <a:srgbClr val="000000"/>
              </a:solidFill>
              <a:cs typeface="Arial" charset="0"/>
            </a:endParaRPr>
          </a:p>
        </p:txBody>
      </p:sp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92696"/>
            <a:ext cx="5668508" cy="578826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395536" y="0"/>
            <a:ext cx="82503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FOUR CORNERS – jediné místo na zemi, kde se stýkají 4 státy v jednom bodě</a:t>
            </a:r>
            <a:endParaRPr lang="cs-CZ" sz="2000" b="1" dirty="0"/>
          </a:p>
        </p:txBody>
      </p:sp>
      <p:pic>
        <p:nvPicPr>
          <p:cNvPr id="12289" name="Picture 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662879"/>
            <a:ext cx="8676456" cy="61951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6" cstate="print"/>
          <a:srcRect b="7642"/>
          <a:stretch>
            <a:fillRect/>
          </a:stretch>
        </p:blipFill>
        <p:spPr bwMode="auto">
          <a:xfrm>
            <a:off x="0" y="499181"/>
            <a:ext cx="9144000" cy="6358819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12291" name="Picture 3" descr="http://wikitravel.org/upload/shared/thumb/1/14/Four_Corners_Monument_Colorado_Arizona_New_Mexico_Utah_USA.jpg/400px-Four_Corners_Monument_Colorado_Arizona_New_Mexico_Utah_US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1305553">
            <a:off x="2627784" y="2204864"/>
            <a:ext cx="3810000" cy="285750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902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www.volunteer4africa.org/images/africamap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36232"/>
            <a:ext cx="6845496" cy="6821768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11200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000" b="1" u="sng" dirty="0">
                <a:solidFill>
                  <a:srgbClr val="92D050"/>
                </a:solidFill>
              </a:rPr>
              <a:t>ÚKOLY S ATLASEM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484783"/>
            <a:ext cx="9144000" cy="5390679"/>
          </a:xfrm>
          <a:ln/>
        </p:spPr>
        <p:txBody>
          <a:bodyPr/>
          <a:lstStyle/>
          <a:p>
            <a:pPr marL="606425" indent="-606425">
              <a:spcBef>
                <a:spcPts val="600"/>
              </a:spcBef>
              <a:buClr>
                <a:srgbClr val="FF0066"/>
              </a:buClr>
              <a:buFont typeface="+mj-lt"/>
              <a:buAutoNum type="alphaUcPeriod"/>
              <a:tabLst>
                <a:tab pos="606425" algn="l"/>
                <a:tab pos="711200" algn="l"/>
                <a:tab pos="1160463" algn="l"/>
                <a:tab pos="1609725" algn="l"/>
                <a:tab pos="2058988" algn="l"/>
                <a:tab pos="2508250" algn="l"/>
                <a:tab pos="2957513" algn="l"/>
                <a:tab pos="3406775" algn="l"/>
                <a:tab pos="3856038" algn="l"/>
                <a:tab pos="4305300" algn="l"/>
                <a:tab pos="4754563" algn="l"/>
                <a:tab pos="5203825" algn="l"/>
                <a:tab pos="5653088" algn="l"/>
                <a:tab pos="6102350" algn="l"/>
                <a:tab pos="6551613" algn="l"/>
                <a:tab pos="7000875" algn="l"/>
                <a:tab pos="7450138" algn="l"/>
                <a:tab pos="7899400" algn="l"/>
                <a:tab pos="8348663" algn="l"/>
                <a:tab pos="8797925" algn="l"/>
                <a:tab pos="9247188" algn="l"/>
              </a:tabLst>
            </a:pPr>
            <a:r>
              <a:rPr lang="cs-CZ" sz="2400" b="1" dirty="0">
                <a:solidFill>
                  <a:srgbClr val="FFC000"/>
                </a:solidFill>
              </a:rPr>
              <a:t>KTERÝ STÁT MÁ NEJVÍCE SOUSEDNÍCH STÁTŮ A KOLIK</a:t>
            </a:r>
            <a:r>
              <a:rPr lang="cs-CZ" sz="2400" b="1" dirty="0" smtClean="0">
                <a:solidFill>
                  <a:srgbClr val="FFC000"/>
                </a:solidFill>
              </a:rPr>
              <a:t>?</a:t>
            </a:r>
          </a:p>
          <a:p>
            <a:pPr marL="606425" indent="-606425">
              <a:spcBef>
                <a:spcPts val="600"/>
              </a:spcBef>
              <a:buClr>
                <a:srgbClr val="FF0066"/>
              </a:buClr>
              <a:buFont typeface="+mj-lt"/>
              <a:buAutoNum type="alphaUcPeriod"/>
              <a:tabLst>
                <a:tab pos="606425" algn="l"/>
                <a:tab pos="711200" algn="l"/>
                <a:tab pos="1160463" algn="l"/>
                <a:tab pos="1609725" algn="l"/>
                <a:tab pos="2058988" algn="l"/>
                <a:tab pos="2508250" algn="l"/>
                <a:tab pos="2957513" algn="l"/>
                <a:tab pos="3406775" algn="l"/>
                <a:tab pos="3856038" algn="l"/>
                <a:tab pos="4305300" algn="l"/>
                <a:tab pos="4754563" algn="l"/>
                <a:tab pos="5203825" algn="l"/>
                <a:tab pos="5653088" algn="l"/>
                <a:tab pos="6102350" algn="l"/>
                <a:tab pos="6551613" algn="l"/>
                <a:tab pos="7000875" algn="l"/>
                <a:tab pos="7450138" algn="l"/>
                <a:tab pos="7899400" algn="l"/>
                <a:tab pos="8348663" algn="l"/>
                <a:tab pos="8797925" algn="l"/>
                <a:tab pos="9247188" algn="l"/>
              </a:tabLst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marL="606425" indent="-606425">
              <a:spcBef>
                <a:spcPts val="600"/>
              </a:spcBef>
              <a:buClr>
                <a:srgbClr val="FF0066"/>
              </a:buClr>
              <a:buFont typeface="+mj-lt"/>
              <a:buAutoNum type="alphaUcPeriod"/>
              <a:tabLst>
                <a:tab pos="606425" algn="l"/>
                <a:tab pos="711200" algn="l"/>
                <a:tab pos="1160463" algn="l"/>
                <a:tab pos="1609725" algn="l"/>
                <a:tab pos="2058988" algn="l"/>
                <a:tab pos="2508250" algn="l"/>
                <a:tab pos="2957513" algn="l"/>
                <a:tab pos="3406775" algn="l"/>
                <a:tab pos="3856038" algn="l"/>
                <a:tab pos="4305300" algn="l"/>
                <a:tab pos="4754563" algn="l"/>
                <a:tab pos="5203825" algn="l"/>
                <a:tab pos="5653088" algn="l"/>
                <a:tab pos="6102350" algn="l"/>
                <a:tab pos="6551613" algn="l"/>
                <a:tab pos="7000875" algn="l"/>
                <a:tab pos="7450138" algn="l"/>
                <a:tab pos="7899400" algn="l"/>
                <a:tab pos="8348663" algn="l"/>
                <a:tab pos="8797925" algn="l"/>
                <a:tab pos="9247188" algn="l"/>
              </a:tabLst>
            </a:pPr>
            <a:r>
              <a:rPr lang="cs-CZ" sz="2400" b="1" dirty="0" smtClean="0">
                <a:solidFill>
                  <a:srgbClr val="FFC000"/>
                </a:solidFill>
              </a:rPr>
              <a:t>POUZE 2 VNITROZEMSKÉ STÁTY SOUSEDÍ POUZE S VNITROZEMSKÝMI STÁTY, ZJISTI KTERÉ?</a:t>
            </a:r>
          </a:p>
          <a:p>
            <a:pPr marL="606425" indent="-606425">
              <a:spcBef>
                <a:spcPts val="600"/>
              </a:spcBef>
              <a:buClr>
                <a:srgbClr val="FF0066"/>
              </a:buClr>
              <a:buFont typeface="+mj-lt"/>
              <a:buAutoNum type="alphaUcPeriod"/>
              <a:tabLst>
                <a:tab pos="606425" algn="l"/>
                <a:tab pos="711200" algn="l"/>
                <a:tab pos="1160463" algn="l"/>
                <a:tab pos="1609725" algn="l"/>
                <a:tab pos="2058988" algn="l"/>
                <a:tab pos="2508250" algn="l"/>
                <a:tab pos="2957513" algn="l"/>
                <a:tab pos="3406775" algn="l"/>
                <a:tab pos="3856038" algn="l"/>
                <a:tab pos="4305300" algn="l"/>
                <a:tab pos="4754563" algn="l"/>
                <a:tab pos="5203825" algn="l"/>
                <a:tab pos="5653088" algn="l"/>
                <a:tab pos="6102350" algn="l"/>
                <a:tab pos="6551613" algn="l"/>
                <a:tab pos="7000875" algn="l"/>
                <a:tab pos="7450138" algn="l"/>
                <a:tab pos="7899400" algn="l"/>
                <a:tab pos="8348663" algn="l"/>
                <a:tab pos="8797925" algn="l"/>
                <a:tab pos="9247188" algn="l"/>
              </a:tabLst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marL="606425" indent="-606425">
              <a:spcBef>
                <a:spcPts val="600"/>
              </a:spcBef>
              <a:buClr>
                <a:srgbClr val="FF0066"/>
              </a:buClr>
              <a:buFont typeface="+mj-lt"/>
              <a:buAutoNum type="alphaUcPeriod"/>
              <a:tabLst>
                <a:tab pos="606425" algn="l"/>
                <a:tab pos="711200" algn="l"/>
                <a:tab pos="1160463" algn="l"/>
                <a:tab pos="1609725" algn="l"/>
                <a:tab pos="2058988" algn="l"/>
                <a:tab pos="2508250" algn="l"/>
                <a:tab pos="2957513" algn="l"/>
                <a:tab pos="3406775" algn="l"/>
                <a:tab pos="3856038" algn="l"/>
                <a:tab pos="4305300" algn="l"/>
                <a:tab pos="4754563" algn="l"/>
                <a:tab pos="5203825" algn="l"/>
                <a:tab pos="5653088" algn="l"/>
                <a:tab pos="6102350" algn="l"/>
                <a:tab pos="6551613" algn="l"/>
                <a:tab pos="7000875" algn="l"/>
                <a:tab pos="7450138" algn="l"/>
                <a:tab pos="7899400" algn="l"/>
                <a:tab pos="8348663" algn="l"/>
                <a:tab pos="8797925" algn="l"/>
                <a:tab pos="9247188" algn="l"/>
              </a:tabLst>
            </a:pPr>
            <a:r>
              <a:rPr lang="cs-CZ" sz="2400" b="1" dirty="0" smtClean="0">
                <a:solidFill>
                  <a:srgbClr val="FFC000"/>
                </a:solidFill>
              </a:rPr>
              <a:t>POUZE 3 VNITROZEMSKÉ STÁTY SOUSEDÍ  POUZE S JEDNÍM STÁTEM, TVOŘÍ TEDY ENKLÁVY V JINÉM STÁTU (stát ve státě). KTERÉ TO JSOU?</a:t>
            </a:r>
          </a:p>
          <a:p>
            <a:pPr marL="606425" indent="-606425">
              <a:spcBef>
                <a:spcPts val="600"/>
              </a:spcBef>
              <a:buClr>
                <a:srgbClr val="FF0066"/>
              </a:buClr>
              <a:buFont typeface="+mj-lt"/>
              <a:buAutoNum type="alphaUcPeriod"/>
              <a:tabLst>
                <a:tab pos="606425" algn="l"/>
                <a:tab pos="711200" algn="l"/>
                <a:tab pos="1160463" algn="l"/>
                <a:tab pos="1609725" algn="l"/>
                <a:tab pos="2058988" algn="l"/>
                <a:tab pos="2508250" algn="l"/>
                <a:tab pos="2957513" algn="l"/>
                <a:tab pos="3406775" algn="l"/>
                <a:tab pos="3856038" algn="l"/>
                <a:tab pos="4305300" algn="l"/>
                <a:tab pos="4754563" algn="l"/>
                <a:tab pos="5203825" algn="l"/>
                <a:tab pos="5653088" algn="l"/>
                <a:tab pos="6102350" algn="l"/>
                <a:tab pos="6551613" algn="l"/>
                <a:tab pos="7000875" algn="l"/>
                <a:tab pos="7450138" algn="l"/>
                <a:tab pos="7899400" algn="l"/>
                <a:tab pos="8348663" algn="l"/>
                <a:tab pos="8797925" algn="l"/>
                <a:tab pos="9247188" algn="l"/>
              </a:tabLst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marL="606425" indent="-606425">
              <a:spcBef>
                <a:spcPts val="600"/>
              </a:spcBef>
              <a:buClr>
                <a:srgbClr val="FF0066"/>
              </a:buClr>
              <a:buFont typeface="+mj-lt"/>
              <a:buAutoNum type="alphaUcPeriod"/>
              <a:tabLst>
                <a:tab pos="606425" algn="l"/>
                <a:tab pos="711200" algn="l"/>
                <a:tab pos="1160463" algn="l"/>
                <a:tab pos="1609725" algn="l"/>
                <a:tab pos="2058988" algn="l"/>
                <a:tab pos="2508250" algn="l"/>
                <a:tab pos="2957513" algn="l"/>
                <a:tab pos="3406775" algn="l"/>
                <a:tab pos="3856038" algn="l"/>
                <a:tab pos="4305300" algn="l"/>
                <a:tab pos="4754563" algn="l"/>
                <a:tab pos="5203825" algn="l"/>
                <a:tab pos="5653088" algn="l"/>
                <a:tab pos="6102350" algn="l"/>
                <a:tab pos="6551613" algn="l"/>
                <a:tab pos="7000875" algn="l"/>
                <a:tab pos="7450138" algn="l"/>
                <a:tab pos="7899400" algn="l"/>
                <a:tab pos="8348663" algn="l"/>
                <a:tab pos="8797925" algn="l"/>
                <a:tab pos="9247188" algn="l"/>
              </a:tabLst>
            </a:pPr>
            <a:r>
              <a:rPr lang="cs-CZ" sz="2400" b="1" dirty="0" smtClean="0">
                <a:solidFill>
                  <a:srgbClr val="FFC000"/>
                </a:solidFill>
              </a:rPr>
              <a:t>KTERÉ EVROPSKÉ HLAVNÍ MĚSTO LEŽÍ NA HRANICI 3 STÁTŮ ?</a:t>
            </a:r>
          </a:p>
          <a:p>
            <a:pPr marL="606425" indent="-606425">
              <a:spcBef>
                <a:spcPts val="600"/>
              </a:spcBef>
              <a:buClr>
                <a:srgbClr val="FF0066"/>
              </a:buClr>
              <a:buNone/>
              <a:tabLst>
                <a:tab pos="606425" algn="l"/>
                <a:tab pos="711200" algn="l"/>
                <a:tab pos="1160463" algn="l"/>
                <a:tab pos="1609725" algn="l"/>
                <a:tab pos="2058988" algn="l"/>
                <a:tab pos="2508250" algn="l"/>
                <a:tab pos="2957513" algn="l"/>
                <a:tab pos="3406775" algn="l"/>
                <a:tab pos="3856038" algn="l"/>
                <a:tab pos="4305300" algn="l"/>
                <a:tab pos="4754563" algn="l"/>
                <a:tab pos="5203825" algn="l"/>
                <a:tab pos="5653088" algn="l"/>
                <a:tab pos="6102350" algn="l"/>
                <a:tab pos="6551613" algn="l"/>
                <a:tab pos="7000875" algn="l"/>
                <a:tab pos="7450138" algn="l"/>
                <a:tab pos="7899400" algn="l"/>
                <a:tab pos="8348663" algn="l"/>
                <a:tab pos="8797925" algn="l"/>
                <a:tab pos="9247188" algn="l"/>
              </a:tabLst>
            </a:pPr>
            <a:endParaRPr lang="cs-CZ" sz="2400" b="1" dirty="0">
              <a:solidFill>
                <a:srgbClr val="FF0066"/>
              </a:solidFill>
            </a:endParaRPr>
          </a:p>
          <a:p>
            <a:pPr marL="606425" indent="-606425">
              <a:spcBef>
                <a:spcPts val="600"/>
              </a:spcBef>
              <a:buClrTx/>
              <a:buFontTx/>
              <a:buNone/>
              <a:tabLst>
                <a:tab pos="606425" algn="l"/>
                <a:tab pos="711200" algn="l"/>
                <a:tab pos="1160463" algn="l"/>
                <a:tab pos="1609725" algn="l"/>
                <a:tab pos="2058988" algn="l"/>
                <a:tab pos="2508250" algn="l"/>
                <a:tab pos="2957513" algn="l"/>
                <a:tab pos="3406775" algn="l"/>
                <a:tab pos="3856038" algn="l"/>
                <a:tab pos="4305300" algn="l"/>
                <a:tab pos="4754563" algn="l"/>
                <a:tab pos="5203825" algn="l"/>
                <a:tab pos="5653088" algn="l"/>
                <a:tab pos="6102350" algn="l"/>
                <a:tab pos="6551613" algn="l"/>
                <a:tab pos="7000875" algn="l"/>
                <a:tab pos="7450138" algn="l"/>
                <a:tab pos="7899400" algn="l"/>
                <a:tab pos="8348663" algn="l"/>
                <a:tab pos="8797925" algn="l"/>
                <a:tab pos="9247188" algn="l"/>
              </a:tabLst>
            </a:pPr>
            <a:endParaRPr lang="cs-CZ" sz="2400" b="1" dirty="0">
              <a:solidFill>
                <a:srgbClr val="FF0066"/>
              </a:solidFill>
            </a:endParaRPr>
          </a:p>
          <a:p>
            <a:pPr marL="606425" indent="-606425">
              <a:spcBef>
                <a:spcPts val="600"/>
              </a:spcBef>
              <a:buClrTx/>
              <a:buFontTx/>
              <a:buNone/>
              <a:tabLst>
                <a:tab pos="606425" algn="l"/>
                <a:tab pos="711200" algn="l"/>
                <a:tab pos="1160463" algn="l"/>
                <a:tab pos="1609725" algn="l"/>
                <a:tab pos="2058988" algn="l"/>
                <a:tab pos="2508250" algn="l"/>
                <a:tab pos="2957513" algn="l"/>
                <a:tab pos="3406775" algn="l"/>
                <a:tab pos="3856038" algn="l"/>
                <a:tab pos="4305300" algn="l"/>
                <a:tab pos="4754563" algn="l"/>
                <a:tab pos="5203825" algn="l"/>
                <a:tab pos="5653088" algn="l"/>
                <a:tab pos="6102350" algn="l"/>
                <a:tab pos="6551613" algn="l"/>
                <a:tab pos="7000875" algn="l"/>
                <a:tab pos="7450138" algn="l"/>
                <a:tab pos="7899400" algn="l"/>
                <a:tab pos="8348663" algn="l"/>
                <a:tab pos="8797925" algn="l"/>
                <a:tab pos="9247188" algn="l"/>
              </a:tabLst>
            </a:pPr>
            <a:endParaRPr lang="cs-CZ" sz="2400" b="1" dirty="0">
              <a:solidFill>
                <a:srgbClr val="3399FF"/>
              </a:solidFill>
            </a:endParaRPr>
          </a:p>
          <a:p>
            <a:pPr marL="606425" indent="-606425">
              <a:spcBef>
                <a:spcPts val="600"/>
              </a:spcBef>
              <a:buClrTx/>
              <a:buFontTx/>
              <a:buNone/>
              <a:tabLst>
                <a:tab pos="606425" algn="l"/>
                <a:tab pos="711200" algn="l"/>
                <a:tab pos="1160463" algn="l"/>
                <a:tab pos="1609725" algn="l"/>
                <a:tab pos="2058988" algn="l"/>
                <a:tab pos="2508250" algn="l"/>
                <a:tab pos="2957513" algn="l"/>
                <a:tab pos="3406775" algn="l"/>
                <a:tab pos="3856038" algn="l"/>
                <a:tab pos="4305300" algn="l"/>
                <a:tab pos="4754563" algn="l"/>
                <a:tab pos="5203825" algn="l"/>
                <a:tab pos="5653088" algn="l"/>
                <a:tab pos="6102350" algn="l"/>
                <a:tab pos="6551613" algn="l"/>
                <a:tab pos="7000875" algn="l"/>
                <a:tab pos="7450138" algn="l"/>
                <a:tab pos="7899400" algn="l"/>
                <a:tab pos="8348663" algn="l"/>
                <a:tab pos="8797925" algn="l"/>
                <a:tab pos="9247188" algn="l"/>
              </a:tabLst>
            </a:pPr>
            <a:endParaRPr lang="cs-CZ" sz="2400" b="1" dirty="0">
              <a:solidFill>
                <a:srgbClr val="FF3300"/>
              </a:solidFill>
            </a:endParaRPr>
          </a:p>
          <a:p>
            <a:pPr marL="606425" indent="-606425">
              <a:spcBef>
                <a:spcPts val="600"/>
              </a:spcBef>
              <a:buClrTx/>
              <a:buFontTx/>
              <a:buNone/>
              <a:tabLst>
                <a:tab pos="606425" algn="l"/>
                <a:tab pos="711200" algn="l"/>
                <a:tab pos="1160463" algn="l"/>
                <a:tab pos="1609725" algn="l"/>
                <a:tab pos="2058988" algn="l"/>
                <a:tab pos="2508250" algn="l"/>
                <a:tab pos="2957513" algn="l"/>
                <a:tab pos="3406775" algn="l"/>
                <a:tab pos="3856038" algn="l"/>
                <a:tab pos="4305300" algn="l"/>
                <a:tab pos="4754563" algn="l"/>
                <a:tab pos="5203825" algn="l"/>
                <a:tab pos="5653088" algn="l"/>
                <a:tab pos="6102350" algn="l"/>
                <a:tab pos="6551613" algn="l"/>
                <a:tab pos="7000875" algn="l"/>
                <a:tab pos="7450138" algn="l"/>
                <a:tab pos="7899400" algn="l"/>
                <a:tab pos="8348663" algn="l"/>
                <a:tab pos="8797925" algn="l"/>
                <a:tab pos="9247188" algn="l"/>
              </a:tabLst>
            </a:pPr>
            <a:endParaRPr lang="cs-CZ" sz="2400" b="1" dirty="0">
              <a:solidFill>
                <a:srgbClr val="009900"/>
              </a:solidFill>
            </a:endParaRPr>
          </a:p>
          <a:p>
            <a:pPr marL="606425" indent="-606425">
              <a:spcBef>
                <a:spcPts val="600"/>
              </a:spcBef>
              <a:buClrTx/>
              <a:buFontTx/>
              <a:buNone/>
              <a:tabLst>
                <a:tab pos="606425" algn="l"/>
                <a:tab pos="711200" algn="l"/>
                <a:tab pos="1160463" algn="l"/>
                <a:tab pos="1609725" algn="l"/>
                <a:tab pos="2058988" algn="l"/>
                <a:tab pos="2508250" algn="l"/>
                <a:tab pos="2957513" algn="l"/>
                <a:tab pos="3406775" algn="l"/>
                <a:tab pos="3856038" algn="l"/>
                <a:tab pos="4305300" algn="l"/>
                <a:tab pos="4754563" algn="l"/>
                <a:tab pos="5203825" algn="l"/>
                <a:tab pos="5653088" algn="l"/>
                <a:tab pos="6102350" algn="l"/>
                <a:tab pos="6551613" algn="l"/>
                <a:tab pos="7000875" algn="l"/>
                <a:tab pos="7450138" algn="l"/>
                <a:tab pos="7899400" algn="l"/>
                <a:tab pos="8348663" algn="l"/>
                <a:tab pos="8797925" algn="l"/>
                <a:tab pos="9247188" algn="l"/>
              </a:tabLst>
            </a:pPr>
            <a:endParaRPr lang="cs-CZ" sz="24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u="sng" dirty="0" smtClean="0">
                <a:solidFill>
                  <a:srgbClr val="92D050"/>
                </a:solidFill>
              </a:rPr>
              <a:t>ODPOVĚDI</a:t>
            </a:r>
            <a:endParaRPr lang="cs-CZ" b="1" u="sng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lnSpc>
                <a:spcPct val="80000"/>
              </a:lnSpc>
              <a:spcBef>
                <a:spcPts val="700"/>
              </a:spcBef>
              <a:buClr>
                <a:srgbClr val="FFFFFF"/>
              </a:buClr>
              <a:buFont typeface="+mj-lt"/>
              <a:buAutoNum type="alphaUcPeriod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>
                <a:solidFill>
                  <a:srgbClr val="FFC000"/>
                </a:solidFill>
              </a:rPr>
              <a:t>Nejvíce sousedních států mají Rusko a Čína</a:t>
            </a:r>
          </a:p>
          <a:p>
            <a:pPr marL="514350" indent="-514350">
              <a:lnSpc>
                <a:spcPct val="80000"/>
              </a:lnSpc>
              <a:spcBef>
                <a:spcPts val="700"/>
              </a:spcBef>
              <a:buClr>
                <a:srgbClr val="FFFFFF"/>
              </a:buClr>
              <a:buFont typeface="+mj-lt"/>
              <a:buAutoNum type="alphaUcPeriod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endParaRPr lang="cs-CZ" dirty="0" smtClean="0">
              <a:solidFill>
                <a:srgbClr val="FFC000"/>
              </a:solidFill>
            </a:endParaRPr>
          </a:p>
          <a:p>
            <a:pPr marL="514350" indent="-514350">
              <a:lnSpc>
                <a:spcPct val="80000"/>
              </a:lnSpc>
              <a:spcBef>
                <a:spcPts val="700"/>
              </a:spcBef>
              <a:buClr>
                <a:srgbClr val="FFFFFF"/>
              </a:buClr>
              <a:buFont typeface="+mj-lt"/>
              <a:buAutoNum type="alphaUcPeriod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>
                <a:solidFill>
                  <a:srgbClr val="FFC000"/>
                </a:solidFill>
              </a:rPr>
              <a:t>2 vnitrozemské státy (Lichtenštejnsko a Uzbekistán) sousedí pouze s dalšími vnitrozemskými státy </a:t>
            </a:r>
          </a:p>
          <a:p>
            <a:pPr marL="514350" indent="-514350">
              <a:lnSpc>
                <a:spcPct val="80000"/>
              </a:lnSpc>
              <a:spcBef>
                <a:spcPts val="700"/>
              </a:spcBef>
              <a:buClr>
                <a:srgbClr val="FFFFFF"/>
              </a:buClr>
              <a:buFont typeface="+mj-lt"/>
              <a:buAutoNum type="alphaUcPeriod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endParaRPr lang="cs-CZ" dirty="0" smtClean="0">
              <a:solidFill>
                <a:srgbClr val="FFC000"/>
              </a:solidFill>
            </a:endParaRPr>
          </a:p>
          <a:p>
            <a:pPr marL="514350" indent="-514350">
              <a:lnSpc>
                <a:spcPct val="80000"/>
              </a:lnSpc>
              <a:spcBef>
                <a:spcPts val="700"/>
              </a:spcBef>
              <a:buClr>
                <a:srgbClr val="FFFFFF"/>
              </a:buClr>
              <a:buFont typeface="+mj-lt"/>
              <a:buAutoNum type="alphaUcPeriod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>
                <a:solidFill>
                  <a:srgbClr val="FFC000"/>
                </a:solidFill>
              </a:rPr>
              <a:t>3 vnitrozemské státy, které sousedí pouze s jedním státem, jsou Vatikán, San Marino (oba s Itálií) a Lesotho (s Jihoafrickou republikou) </a:t>
            </a:r>
          </a:p>
          <a:p>
            <a:pPr marL="514350" indent="-514350">
              <a:lnSpc>
                <a:spcPct val="80000"/>
              </a:lnSpc>
              <a:spcBef>
                <a:spcPts val="700"/>
              </a:spcBef>
              <a:buClr>
                <a:srgbClr val="FFFFFF"/>
              </a:buClr>
              <a:buFont typeface="+mj-lt"/>
              <a:buAutoNum type="alphaUcPeriod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endParaRPr lang="cs-CZ" dirty="0" smtClean="0">
              <a:solidFill>
                <a:srgbClr val="FFC000"/>
              </a:solidFill>
            </a:endParaRPr>
          </a:p>
          <a:p>
            <a:pPr marL="514350" indent="-514350">
              <a:lnSpc>
                <a:spcPct val="80000"/>
              </a:lnSpc>
              <a:spcBef>
                <a:spcPts val="700"/>
              </a:spcBef>
              <a:buClr>
                <a:srgbClr val="FFFFFF"/>
              </a:buClr>
              <a:buFont typeface="+mj-lt"/>
              <a:buAutoNum type="alphaUcPeriod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dirty="0" smtClean="0">
                <a:solidFill>
                  <a:srgbClr val="FFC000"/>
                </a:solidFill>
              </a:rPr>
              <a:t>Jediné hlavní město, které leží na hranici 3 států je Bratislava (hlavní město Slovenska) - hraničí s Rakouskem a Maďarskem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Hranice mezi všemi státy světa činí celkem 251 000 km </a:t>
            </a:r>
          </a:p>
          <a:p>
            <a:r>
              <a:rPr lang="cs-CZ" sz="2800" dirty="0" smtClean="0">
                <a:solidFill>
                  <a:srgbClr val="FFFFFF"/>
                </a:solidFill>
              </a:rPr>
              <a:t>44 států nemá přístup k moři - jsou to vnitrozemské státy 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3"/>
              </a:rPr>
              <a:t>http://upload.wikimedia.org/wikipedia/commons/thumb/c/c7/Ukraine_Border.JPG/800px-Ukraine_Border.JPG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zagrebsped.hr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slider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carinjenje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proba.jpg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http://upload.wikimedia.org/wikipedia/commons/thumb/6/64/Schengen_Area3.svg/416px-Schengen_Area3.svg.png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http://upload.wikimedia.org/wikipedia/commons/c/c5/Grenzuebergang_D-NL_Elmpt-Grenze.JL.jpg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http://hany.</a:t>
            </a:r>
            <a:r>
              <a:rPr lang="cs-CZ" sz="1200" dirty="0" err="1" smtClean="0">
                <a:hlinkClick r:id="rId7"/>
              </a:rPr>
              <a:t>info</a:t>
            </a:r>
            <a:r>
              <a:rPr lang="cs-CZ" sz="1200" dirty="0" smtClean="0">
                <a:hlinkClick r:id="rId7"/>
              </a:rPr>
              <a:t>/data/galerie/</a:t>
            </a:r>
            <a:r>
              <a:rPr lang="cs-CZ" sz="1200" dirty="0" err="1" smtClean="0">
                <a:hlinkClick r:id="rId7"/>
              </a:rPr>
              <a:t>sumava</a:t>
            </a:r>
            <a:r>
              <a:rPr lang="cs-CZ" sz="1200" dirty="0" smtClean="0">
                <a:hlinkClick r:id="rId7"/>
              </a:rPr>
              <a:t>-vrchol-hora-</a:t>
            </a:r>
            <a:r>
              <a:rPr lang="cs-CZ" sz="1200" dirty="0" err="1" smtClean="0">
                <a:hlinkClick r:id="rId7"/>
              </a:rPr>
              <a:t>trojmezi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rakousko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nemecko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ceska</a:t>
            </a:r>
            <a:r>
              <a:rPr lang="cs-CZ" sz="1200" dirty="0" smtClean="0">
                <a:hlinkClick r:id="rId7"/>
              </a:rPr>
              <a:t>-republika-</a:t>
            </a:r>
            <a:r>
              <a:rPr lang="cs-CZ" sz="1200" dirty="0" err="1" smtClean="0">
                <a:hlinkClick r:id="rId7"/>
              </a:rPr>
              <a:t>jizni</a:t>
            </a:r>
            <a:r>
              <a:rPr lang="cs-CZ" sz="1200" dirty="0" smtClean="0">
                <a:hlinkClick r:id="rId7"/>
              </a:rPr>
              <a:t>-cechy-</a:t>
            </a:r>
            <a:r>
              <a:rPr lang="cs-CZ" sz="1200" dirty="0" err="1" smtClean="0">
                <a:hlinkClick r:id="rId7"/>
              </a:rPr>
              <a:t>jihocesky</a:t>
            </a:r>
            <a:r>
              <a:rPr lang="cs-CZ" sz="1200" dirty="0" smtClean="0">
                <a:hlinkClick r:id="rId7"/>
              </a:rPr>
              <a:t>-kraj/</a:t>
            </a:r>
            <a:r>
              <a:rPr lang="cs-CZ" sz="1200" dirty="0" err="1" smtClean="0">
                <a:hlinkClick r:id="rId7"/>
              </a:rPr>
              <a:t>full</a:t>
            </a:r>
            <a:r>
              <a:rPr lang="cs-CZ" sz="1200" dirty="0" smtClean="0">
                <a:hlinkClick r:id="rId7"/>
              </a:rPr>
              <a:t>/01-</a:t>
            </a:r>
            <a:r>
              <a:rPr lang="cs-CZ" sz="1200" dirty="0" err="1" smtClean="0">
                <a:hlinkClick r:id="rId7"/>
              </a:rPr>
              <a:t>sumava</a:t>
            </a:r>
            <a:r>
              <a:rPr lang="cs-CZ" sz="1200" dirty="0" smtClean="0">
                <a:hlinkClick r:id="rId7"/>
              </a:rPr>
              <a:t>-vrchol-hora-</a:t>
            </a:r>
            <a:r>
              <a:rPr lang="cs-CZ" sz="1200" dirty="0" err="1" smtClean="0">
                <a:hlinkClick r:id="rId7"/>
              </a:rPr>
              <a:t>trojmezi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rakousko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nemecko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ceska</a:t>
            </a:r>
            <a:r>
              <a:rPr lang="cs-CZ" sz="1200" dirty="0" smtClean="0">
                <a:hlinkClick r:id="rId7"/>
              </a:rPr>
              <a:t>-republika-</a:t>
            </a:r>
            <a:r>
              <a:rPr lang="cs-CZ" sz="1200" dirty="0" err="1" smtClean="0">
                <a:hlinkClick r:id="rId7"/>
              </a:rPr>
              <a:t>jizni</a:t>
            </a:r>
            <a:r>
              <a:rPr lang="cs-CZ" sz="1200" dirty="0" smtClean="0">
                <a:hlinkClick r:id="rId7"/>
              </a:rPr>
              <a:t>-cechy-</a:t>
            </a:r>
            <a:r>
              <a:rPr lang="cs-CZ" sz="1200" dirty="0" err="1" smtClean="0">
                <a:hlinkClick r:id="rId7"/>
              </a:rPr>
              <a:t>jihocesky</a:t>
            </a:r>
            <a:r>
              <a:rPr lang="cs-CZ" sz="1200" dirty="0" smtClean="0">
                <a:hlinkClick r:id="rId7"/>
              </a:rPr>
              <a:t>-kraj.</a:t>
            </a:r>
            <a:r>
              <a:rPr lang="cs-CZ" sz="1200" dirty="0" err="1" smtClean="0">
                <a:hlinkClick r:id="rId7"/>
              </a:rPr>
              <a:t>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moderni</a:t>
            </a:r>
            <a:r>
              <a:rPr lang="cs-CZ" sz="1200" dirty="0" smtClean="0">
                <a:hlinkClick r:id="rId8"/>
              </a:rPr>
              <a:t>-</a:t>
            </a:r>
            <a:r>
              <a:rPr lang="cs-CZ" sz="1200" dirty="0" err="1" smtClean="0">
                <a:hlinkClick r:id="rId8"/>
              </a:rPr>
              <a:t>dejiny.cz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PublicFiles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UserFiles</a:t>
            </a:r>
            <a:r>
              <a:rPr lang="cs-CZ" sz="1200" dirty="0" smtClean="0">
                <a:hlinkClick r:id="rId8"/>
              </a:rPr>
              <a:t>/image/Prameny/08_CSR_1948-1968/800x800_</a:t>
            </a:r>
            <a:r>
              <a:rPr lang="cs-CZ" sz="1200" dirty="0" err="1" smtClean="0">
                <a:hlinkClick r:id="rId8"/>
              </a:rPr>
              <a:t>Sumava</a:t>
            </a:r>
            <a:r>
              <a:rPr lang="cs-CZ" sz="1200" dirty="0" smtClean="0">
                <a:hlinkClick r:id="rId8"/>
              </a:rPr>
              <a:t>_</a:t>
            </a:r>
            <a:r>
              <a:rPr lang="cs-CZ" sz="1200" dirty="0" err="1" smtClean="0">
                <a:hlinkClick r:id="rId8"/>
              </a:rPr>
              <a:t>Zelezna</a:t>
            </a:r>
            <a:r>
              <a:rPr lang="cs-CZ" sz="1200" dirty="0" smtClean="0">
                <a:hlinkClick r:id="rId8"/>
              </a:rPr>
              <a:t>_opona_detail.</a:t>
            </a:r>
            <a:r>
              <a:rPr lang="cs-CZ" sz="1200" dirty="0" err="1" smtClean="0">
                <a:hlinkClick r:id="rId8"/>
              </a:rPr>
              <a:t>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moderni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dejiny.cz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PublicFiles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UserFiles</a:t>
            </a:r>
            <a:r>
              <a:rPr lang="cs-CZ" sz="1200" dirty="0" smtClean="0">
                <a:hlinkClick r:id="rId9"/>
              </a:rPr>
              <a:t>/image/</a:t>
            </a:r>
            <a:r>
              <a:rPr lang="cs-CZ" sz="1200" dirty="0" err="1" smtClean="0">
                <a:hlinkClick r:id="rId9"/>
              </a:rPr>
              <a:t>VideoFOTOgalerie</a:t>
            </a:r>
            <a:r>
              <a:rPr lang="cs-CZ" sz="1200" dirty="0" smtClean="0">
                <a:hlinkClick r:id="rId9"/>
              </a:rPr>
              <a:t>/08_CSR_1948_1968/800x800_</a:t>
            </a:r>
            <a:r>
              <a:rPr lang="cs-CZ" sz="1200" dirty="0" err="1" smtClean="0">
                <a:hlinkClick r:id="rId9"/>
              </a:rPr>
              <a:t>Draty</a:t>
            </a:r>
            <a:r>
              <a:rPr lang="cs-CZ" sz="1200" dirty="0" smtClean="0">
                <a:hlinkClick r:id="rId9"/>
              </a:rPr>
              <a:t>_hranice.</a:t>
            </a:r>
            <a:r>
              <a:rPr lang="cs-CZ" sz="1200" dirty="0" err="1" smtClean="0">
                <a:hlinkClick r:id="rId9"/>
              </a:rPr>
              <a:t>jpg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http://www.</a:t>
            </a:r>
            <a:r>
              <a:rPr lang="cs-CZ" sz="1200" dirty="0" err="1" smtClean="0">
                <a:hlinkClick r:id="rId10"/>
              </a:rPr>
              <a:t>fototuristika.cz</a:t>
            </a:r>
            <a:r>
              <a:rPr lang="cs-CZ" sz="1200" dirty="0" smtClean="0">
                <a:hlinkClick r:id="rId10"/>
              </a:rPr>
              <a:t>/data/</a:t>
            </a:r>
            <a:r>
              <a:rPr lang="cs-CZ" sz="1200" dirty="0" err="1" smtClean="0">
                <a:hlinkClick r:id="rId10"/>
              </a:rPr>
              <a:t>wysiwyg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tips</a:t>
            </a:r>
            <a:r>
              <a:rPr lang="cs-CZ" sz="1200" dirty="0" smtClean="0">
                <a:hlinkClick r:id="rId10"/>
              </a:rPr>
              <a:t>/683/image/</a:t>
            </a:r>
            <a:r>
              <a:rPr lang="cs-CZ" sz="1200" dirty="0" err="1" smtClean="0">
                <a:hlinkClick r:id="rId10"/>
              </a:rPr>
              <a:t>trojmez</a:t>
            </a:r>
            <a:r>
              <a:rPr lang="cs-CZ" sz="1200" dirty="0" smtClean="0">
                <a:hlinkClick r:id="rId10"/>
              </a:rPr>
              <a:t>%C3%AD_1.jpg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karpaty.net</a:t>
            </a:r>
            <a:r>
              <a:rPr lang="cs-CZ" sz="1200" dirty="0" smtClean="0">
                <a:hlinkClick r:id="rId11"/>
              </a:rPr>
              <a:t>/mapy/</a:t>
            </a:r>
            <a:r>
              <a:rPr lang="cs-CZ" sz="1200" dirty="0" err="1" smtClean="0">
                <a:hlinkClick r:id="rId11"/>
              </a:rPr>
              <a:t>slovensko.jpg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http://www.</a:t>
            </a:r>
            <a:r>
              <a:rPr lang="cs-CZ" sz="1200" dirty="0" err="1" smtClean="0">
                <a:hlinkClick r:id="rId12"/>
              </a:rPr>
              <a:t>stratfor.com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sites</a:t>
            </a:r>
            <a:r>
              <a:rPr lang="cs-CZ" sz="1200" dirty="0" smtClean="0">
                <a:hlinkClick r:id="rId12"/>
              </a:rPr>
              <a:t>/default/</a:t>
            </a:r>
            <a:r>
              <a:rPr lang="cs-CZ" sz="1200" dirty="0" err="1" smtClean="0">
                <a:hlinkClick r:id="rId12"/>
              </a:rPr>
              <a:t>files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main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images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Danube</a:t>
            </a:r>
            <a:r>
              <a:rPr lang="cs-CZ" sz="1200" dirty="0" smtClean="0">
                <a:hlinkClick r:id="rId12"/>
              </a:rPr>
              <a:t>_</a:t>
            </a:r>
            <a:r>
              <a:rPr lang="cs-CZ" sz="1200" dirty="0" err="1" smtClean="0">
                <a:hlinkClick r:id="rId12"/>
              </a:rPr>
              <a:t>River.jpg</a:t>
            </a:r>
            <a:endParaRPr lang="cs-CZ" sz="1200" dirty="0" smtClean="0"/>
          </a:p>
          <a:p>
            <a:r>
              <a:rPr lang="cs-CZ" sz="1200" dirty="0" smtClean="0">
                <a:hlinkClick r:id="rId13"/>
              </a:rPr>
              <a:t>http://im.foto.mapy.cz//pub/big/000/030/0000302f8_be66da</a:t>
            </a:r>
            <a:endParaRPr lang="cs-CZ" sz="1200" dirty="0" smtClean="0"/>
          </a:p>
          <a:p>
            <a:r>
              <a:rPr lang="cs-CZ" sz="1200" dirty="0" smtClean="0">
                <a:hlinkClick r:id="rId14"/>
              </a:rPr>
              <a:t>http://www.</a:t>
            </a:r>
            <a:r>
              <a:rPr lang="cs-CZ" sz="1200" dirty="0" err="1" smtClean="0">
                <a:hlinkClick r:id="rId14"/>
              </a:rPr>
              <a:t>voltek.cz</a:t>
            </a:r>
            <a:r>
              <a:rPr lang="cs-CZ" sz="1200" dirty="0" smtClean="0">
                <a:hlinkClick r:id="rId14"/>
              </a:rPr>
              <a:t>/poklady/</a:t>
            </a:r>
            <a:r>
              <a:rPr lang="cs-CZ" sz="1200" dirty="0" err="1" smtClean="0">
                <a:hlinkClick r:id="rId14"/>
              </a:rPr>
              <a:t>nemecko</a:t>
            </a:r>
            <a:r>
              <a:rPr lang="cs-CZ" sz="1200" dirty="0" smtClean="0">
                <a:hlinkClick r:id="rId14"/>
              </a:rPr>
              <a:t>/mapy/</a:t>
            </a:r>
            <a:r>
              <a:rPr lang="cs-CZ" sz="1200" dirty="0" err="1" smtClean="0">
                <a:hlinkClick r:id="rId14"/>
              </a:rPr>
              <a:t>nemecko</a:t>
            </a:r>
            <a:r>
              <a:rPr lang="cs-CZ" sz="1200" dirty="0" smtClean="0">
                <a:hlinkClick r:id="rId14"/>
              </a:rPr>
              <a:t>_map05.gif</a:t>
            </a:r>
            <a:endParaRPr lang="cs-CZ" sz="1200" dirty="0" smtClean="0"/>
          </a:p>
          <a:p>
            <a:r>
              <a:rPr lang="cs-CZ" sz="1200" dirty="0" smtClean="0">
                <a:hlinkClick r:id="rId15"/>
              </a:rPr>
              <a:t>http://thumbs.dreamstime.com/thumb_572/1294596662Njkf1X.jpg</a:t>
            </a:r>
            <a:endParaRPr lang="cs-CZ" sz="1200" dirty="0" smtClean="0"/>
          </a:p>
          <a:p>
            <a:r>
              <a:rPr lang="cs-CZ" sz="1200" dirty="0" smtClean="0">
                <a:hlinkClick r:id="rId16"/>
              </a:rPr>
              <a:t>http://usa.svetadily.cz/userfiles/image/zeme%20sveta/mapa-usa-760.jpg</a:t>
            </a:r>
            <a:endParaRPr lang="cs-CZ" sz="1200" dirty="0" smtClean="0"/>
          </a:p>
          <a:p>
            <a:r>
              <a:rPr lang="cs-CZ" sz="1200" dirty="0" smtClean="0">
                <a:hlinkClick r:id="rId17"/>
              </a:rPr>
              <a:t>http://greatrvescapes.com/wp-content/uploads/2012/06/four-corners.jpg</a:t>
            </a:r>
            <a:endParaRPr lang="cs-CZ" sz="1200" dirty="0" smtClean="0"/>
          </a:p>
          <a:p>
            <a:r>
              <a:rPr lang="cs-CZ" sz="1200" dirty="0" smtClean="0">
                <a:hlinkClick r:id="rId18"/>
              </a:rPr>
              <a:t>https://encrypted-tbn0.gstatic.com/images?q=tbn:ANd9GcTwE-j-whSdYkFiMvXfNBJLHXkIkZoCMIovGHwny1V9bz67AF8pnw</a:t>
            </a:r>
            <a:endParaRPr lang="cs-CZ" sz="1200" dirty="0" smtClean="0"/>
          </a:p>
          <a:p>
            <a:r>
              <a:rPr lang="cs-CZ" sz="1200" dirty="0" smtClean="0">
                <a:hlinkClick r:id="rId19"/>
              </a:rPr>
              <a:t>http://upload.wikimedia.org/wikipedia/commons/f/ff/Four_Corners,_NM,_reconstructed_monument_in_2010.jpg</a:t>
            </a:r>
            <a:endParaRPr lang="cs-CZ" sz="1200" dirty="0" smtClean="0"/>
          </a:p>
          <a:p>
            <a:r>
              <a:rPr lang="cs-CZ" sz="1200" dirty="0" smtClean="0">
                <a:hlinkClick r:id="rId20"/>
              </a:rPr>
              <a:t>http://wikitravel.org/upload/shared//thumb/1/14/Four_Corners_Monument_Colorado_Arizona_New_Mexico_Utah_USA.jpg/400px-Four_Corners_Monument_Colorado_Arizona_New_Mexico_Utah_USA.jpg</a:t>
            </a:r>
            <a:endParaRPr lang="cs-CZ" sz="1200" dirty="0" smtClean="0"/>
          </a:p>
          <a:p>
            <a:r>
              <a:rPr lang="cs-CZ" sz="1200" dirty="0" smtClean="0">
                <a:hlinkClick r:id="rId21"/>
              </a:rPr>
              <a:t>http://upload.wikimedia.org/wikipedia/commons/6/60/Australie_politicka_mapa.png</a:t>
            </a:r>
            <a:endParaRPr lang="cs-CZ" sz="1200" dirty="0" smtClean="0"/>
          </a:p>
          <a:p>
            <a:r>
              <a:rPr lang="cs-CZ" sz="1200" dirty="0" smtClean="0">
                <a:hlinkClick r:id="rId22"/>
              </a:rPr>
              <a:t>http://www.volunteer4africa.org/</a:t>
            </a:r>
            <a:r>
              <a:rPr lang="cs-CZ" sz="1200" dirty="0" err="1" smtClean="0">
                <a:hlinkClick r:id="rId22"/>
              </a:rPr>
              <a:t>images</a:t>
            </a:r>
            <a:r>
              <a:rPr lang="cs-CZ" sz="1200" dirty="0" smtClean="0">
                <a:hlinkClick r:id="rId22"/>
              </a:rPr>
              <a:t>/</a:t>
            </a:r>
            <a:r>
              <a:rPr lang="cs-CZ" sz="1200" dirty="0" err="1" smtClean="0">
                <a:hlinkClick r:id="rId22"/>
              </a:rPr>
              <a:t>africamap.gif</a:t>
            </a:r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rgbClr val="000000"/>
      </a:dk1>
      <a:lt1>
        <a:srgbClr val="FFFFFF"/>
      </a:lt1>
      <a:dk2>
        <a:srgbClr val="0000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000"/>
      </a:hlink>
      <a:folHlink>
        <a:srgbClr val="F6964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442</Words>
  <Application>Microsoft Office PowerPoint</Application>
  <PresentationFormat>Předvádění na obrazovce (4:3)</PresentationFormat>
  <Paragraphs>90</Paragraphs>
  <Slides>18</Slides>
  <Notes>18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POLITICKÝ ZEMĚPIS</vt:lpstr>
      <vt:lpstr>Snímek 3</vt:lpstr>
      <vt:lpstr>Snímek 4</vt:lpstr>
      <vt:lpstr>Snímek 5</vt:lpstr>
      <vt:lpstr>Snímek 6</vt:lpstr>
      <vt:lpstr>TYPY HRANIC</vt:lpstr>
      <vt:lpstr>TYPY HRANIC</vt:lpstr>
      <vt:lpstr>Snímek 9</vt:lpstr>
      <vt:lpstr>Snímek 10</vt:lpstr>
      <vt:lpstr>Snímek 11</vt:lpstr>
      <vt:lpstr>Snímek 12</vt:lpstr>
      <vt:lpstr>Snímek 13</vt:lpstr>
      <vt:lpstr>Snímek 14</vt:lpstr>
      <vt:lpstr>ÚKOLY S ATLASEM</vt:lpstr>
      <vt:lpstr>ODPOVĚDI</vt:lpstr>
      <vt:lpstr>Zajímavosti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Starove</dc:creator>
  <cp:lastModifiedBy>Dum</cp:lastModifiedBy>
  <cp:revision>28</cp:revision>
  <dcterms:created xsi:type="dcterms:W3CDTF">2014-03-26T20:12:16Z</dcterms:created>
  <dcterms:modified xsi:type="dcterms:W3CDTF">2014-03-29T07:57:37Z</dcterms:modified>
</cp:coreProperties>
</file>