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5" r:id="rId10"/>
    <p:sldId id="262" r:id="rId11"/>
    <p:sldId id="263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670E4-81C8-4D15-A41B-3A260E633A67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B3D2-C6F0-48BE-8F1A-55C4844CE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670E4-81C8-4D15-A41B-3A260E633A67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B3D2-C6F0-48BE-8F1A-55C4844CE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670E4-81C8-4D15-A41B-3A260E633A67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B3D2-C6F0-48BE-8F1A-55C4844CE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670E4-81C8-4D15-A41B-3A260E633A67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B3D2-C6F0-48BE-8F1A-55C4844CE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670E4-81C8-4D15-A41B-3A260E633A67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B3D2-C6F0-48BE-8F1A-55C4844CE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670E4-81C8-4D15-A41B-3A260E633A67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B3D2-C6F0-48BE-8F1A-55C4844CE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670E4-81C8-4D15-A41B-3A260E633A67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B3D2-C6F0-48BE-8F1A-55C4844CE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670E4-81C8-4D15-A41B-3A260E633A67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B3D2-C6F0-48BE-8F1A-55C4844CE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670E4-81C8-4D15-A41B-3A260E633A67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B3D2-C6F0-48BE-8F1A-55C4844CE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670E4-81C8-4D15-A41B-3A260E633A67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B3D2-C6F0-48BE-8F1A-55C4844CE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670E4-81C8-4D15-A41B-3A260E633A67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B3D2-C6F0-48BE-8F1A-55C4844CE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F670E4-81C8-4D15-A41B-3A260E633A67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34B3D2-C6F0-48BE-8F1A-55C4844CE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79"/>
          <p:cNvSpPr>
            <a:spLocks noChangeArrowheads="1"/>
          </p:cNvSpPr>
          <p:nvPr/>
        </p:nvSpPr>
        <p:spPr bwMode="auto">
          <a:xfrm>
            <a:off x="1557338" y="-501650"/>
            <a:ext cx="43084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0243" name="obrázek 2" descr="mszes_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2205038"/>
            <a:ext cx="447675" cy="43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927" name="Group 351"/>
          <p:cNvGraphicFramePr>
            <a:graphicFrameLocks noGrp="1"/>
          </p:cNvGraphicFramePr>
          <p:nvPr/>
        </p:nvGraphicFramePr>
        <p:xfrm>
          <a:off x="1547813" y="1557338"/>
          <a:ext cx="6100762" cy="4541520"/>
        </p:xfrm>
        <a:graphic>
          <a:graphicData uri="http://schemas.openxmlformats.org/drawingml/2006/table">
            <a:tbl>
              <a:tblPr/>
              <a:tblGrid>
                <a:gridCol w="1741487"/>
                <a:gridCol w="4359275"/>
              </a:tblGrid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CZ.1.07/1.5.00/34.0565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materiálu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VY_32_INOVACE_161_ŘADOVÉ ČÍSLOVKY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školy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Masarykova střední  škola zemědělská a Vyšší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odborná škola, Opava, příspěvková organizace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Jana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Hlistová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Průřezové téma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Gramatika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Člověk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 demokratické společnosti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Informační a komunikační technologie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Tematický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celek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Německý jazyk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6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tvorby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2. 9. 2013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a místo ověření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13. 9. 2013 – německý jazyk  3. 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Prezentace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Pracovní list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82" name="Picture 42" descr="OPVK_hor_zakladni_logolink_RGB_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260350"/>
            <a:ext cx="6191250" cy="12588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957" name="Group 93"/>
          <p:cNvGraphicFramePr>
            <a:graphicFrameLocks noGrp="1"/>
          </p:cNvGraphicFramePr>
          <p:nvPr/>
        </p:nvGraphicFramePr>
        <p:xfrm>
          <a:off x="1522413" y="1652588"/>
          <a:ext cx="6100762" cy="3903348"/>
        </p:xfrm>
        <a:graphic>
          <a:graphicData uri="http://schemas.openxmlformats.org/drawingml/2006/table">
            <a:tbl>
              <a:tblPr/>
              <a:tblGrid>
                <a:gridCol w="1741487"/>
                <a:gridCol w="4359275"/>
              </a:tblGrid>
              <a:tr h="149066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Nový gramatický jev je  prezentován  přehledně, jednoduše, vyžaduje znalost základních číslovek. DUM seznamuje s nejčastějšími situacemi použití řadových číslovek při komunikaci a tyto také procvičuje. Žáci pracují samostatně nebo ve dvojicích,  procvičují písemný i ústní projev.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Inovativní je spojení výpočetní techniky se slovem učitele a učebnicí,  zároveň mají žáci prostor na procvičení v komunikativních situacích.   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Řadové číslovky, základní číslovky, dny v týdnu.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541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Metodický pokyn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Určeno k výkladu  a procvičení v hodině i k samostudiu.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Možnosti využití  –  pro prvotní seznámení a procvičení,  také pro zopakování a upevnění. Cvičení využívají kalendář z učebnice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Schritte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international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2. Při dostatku času lze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zařadít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 poslechová cvičení z této učebnice.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Pokud není uvedeno jinak, použitý materiál je z vlastních zdrojů autora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ŘADOVÉ ČÍSLOVKY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PREZENTACE</a:t>
            </a:r>
            <a:br>
              <a:rPr lang="cs-CZ" b="1" dirty="0" smtClean="0"/>
            </a:br>
            <a:r>
              <a:rPr lang="cs-CZ" b="1" dirty="0" smtClean="0"/>
              <a:t>CVIČENÍ</a:t>
            </a:r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/>
              <a:t>TVOŘENÍ ŘADOVÝCH ČÍSLOVEK – 1. PÁD</a:t>
            </a:r>
            <a:br>
              <a:rPr lang="cs-CZ" sz="3200" b="1" dirty="0" smtClean="0"/>
            </a:br>
            <a:r>
              <a:rPr lang="cs-CZ" sz="2600" dirty="0" smtClean="0"/>
              <a:t>1. – 19. → </a:t>
            </a:r>
            <a:r>
              <a:rPr lang="cs-CZ" sz="2600" b="1" dirty="0" smtClean="0">
                <a:solidFill>
                  <a:srgbClr val="C00000"/>
                </a:solidFill>
              </a:rPr>
              <a:t>der</a:t>
            </a:r>
            <a:r>
              <a:rPr lang="cs-CZ" sz="2600" b="1" dirty="0" smtClean="0"/>
              <a:t> zákl. číslovka + </a:t>
            </a:r>
            <a:r>
              <a:rPr lang="cs-CZ" sz="2600" b="1" dirty="0" smtClean="0">
                <a:solidFill>
                  <a:srgbClr val="C00000"/>
                </a:solidFill>
              </a:rPr>
              <a:t>-</a:t>
            </a:r>
            <a:r>
              <a:rPr lang="cs-CZ" sz="2600" b="1" dirty="0" err="1" smtClean="0">
                <a:solidFill>
                  <a:srgbClr val="C00000"/>
                </a:solidFill>
              </a:rPr>
              <a:t>te</a:t>
            </a:r>
            <a:r>
              <a:rPr lang="cs-CZ" sz="2600" b="1" dirty="0" smtClean="0"/>
              <a:t> </a:t>
            </a: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dirty="0" smtClean="0"/>
              <a:t>20. →    →  </a:t>
            </a:r>
            <a:r>
              <a:rPr lang="cs-CZ" sz="2600" b="1" dirty="0" smtClean="0">
                <a:solidFill>
                  <a:srgbClr val="C00000"/>
                </a:solidFill>
              </a:rPr>
              <a:t>der</a:t>
            </a:r>
            <a:r>
              <a:rPr lang="cs-CZ" sz="2600" b="1" dirty="0" smtClean="0"/>
              <a:t> zákl. číslovka + </a:t>
            </a:r>
            <a:r>
              <a:rPr lang="cs-CZ" sz="2600" b="1" dirty="0" smtClean="0">
                <a:solidFill>
                  <a:srgbClr val="C00000"/>
                </a:solidFill>
              </a:rPr>
              <a:t>-</a:t>
            </a:r>
            <a:r>
              <a:rPr lang="cs-CZ" sz="2600" b="1" dirty="0" err="1" smtClean="0">
                <a:solidFill>
                  <a:srgbClr val="C00000"/>
                </a:solidFill>
              </a:rPr>
              <a:t>ste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1.  der </a:t>
            </a:r>
            <a:r>
              <a:rPr lang="cs-CZ" sz="2400" b="1" dirty="0" err="1" smtClean="0"/>
              <a:t>erste</a:t>
            </a:r>
            <a:r>
              <a:rPr lang="cs-CZ" sz="2400" b="1" dirty="0" smtClean="0"/>
              <a:t>	</a:t>
            </a:r>
            <a:r>
              <a:rPr lang="cs-CZ" sz="2400" dirty="0" smtClean="0"/>
              <a:t>11. der </a:t>
            </a:r>
            <a:r>
              <a:rPr lang="cs-CZ" sz="2400" dirty="0" err="1" smtClean="0"/>
              <a:t>elf</a:t>
            </a:r>
            <a:r>
              <a:rPr lang="cs-CZ" sz="2400" b="1" dirty="0" err="1" smtClean="0"/>
              <a:t>te</a:t>
            </a:r>
            <a:r>
              <a:rPr lang="cs-CZ" sz="2400" dirty="0" smtClean="0"/>
              <a:t>		30. der </a:t>
            </a:r>
            <a:r>
              <a:rPr lang="cs-CZ" sz="2400" dirty="0" err="1" smtClean="0"/>
              <a:t>dreißig</a:t>
            </a:r>
            <a:r>
              <a:rPr lang="cs-CZ" sz="2400" b="1" dirty="0" err="1" smtClean="0"/>
              <a:t>ste</a:t>
            </a:r>
            <a:endParaRPr lang="cs-CZ" sz="2400" b="1" dirty="0"/>
          </a:p>
          <a:p>
            <a:r>
              <a:rPr lang="cs-CZ" sz="2400" dirty="0" smtClean="0"/>
              <a:t>2.  der </a:t>
            </a:r>
            <a:r>
              <a:rPr lang="cs-CZ" sz="2400" dirty="0" err="1" smtClean="0"/>
              <a:t>zwei</a:t>
            </a:r>
            <a:r>
              <a:rPr lang="cs-CZ" sz="2400" b="1" dirty="0" err="1" smtClean="0"/>
              <a:t>te</a:t>
            </a:r>
            <a:r>
              <a:rPr lang="cs-CZ" sz="2400" dirty="0" smtClean="0"/>
              <a:t>	12. der </a:t>
            </a:r>
            <a:r>
              <a:rPr lang="cs-CZ" sz="2400" dirty="0" err="1" smtClean="0"/>
              <a:t>zwölf</a:t>
            </a:r>
            <a:r>
              <a:rPr lang="cs-CZ" sz="2400" b="1" dirty="0" err="1" smtClean="0"/>
              <a:t>te</a:t>
            </a:r>
            <a:r>
              <a:rPr lang="cs-CZ" sz="2400" dirty="0" smtClean="0"/>
              <a:t>	40. der </a:t>
            </a:r>
            <a:r>
              <a:rPr lang="cs-CZ" sz="2400" dirty="0" err="1" smtClean="0"/>
              <a:t>vierzig</a:t>
            </a:r>
            <a:r>
              <a:rPr lang="cs-CZ" sz="2400" b="1" dirty="0" err="1" smtClean="0"/>
              <a:t>ste</a:t>
            </a:r>
            <a:endParaRPr lang="cs-CZ" sz="2400" b="1" dirty="0" smtClean="0"/>
          </a:p>
          <a:p>
            <a:r>
              <a:rPr lang="cs-CZ" sz="2400" dirty="0" smtClean="0"/>
              <a:t>3.  der </a:t>
            </a:r>
            <a:r>
              <a:rPr lang="cs-CZ" sz="2400" b="1" dirty="0" err="1" smtClean="0"/>
              <a:t>dritte</a:t>
            </a:r>
            <a:r>
              <a:rPr lang="cs-CZ" sz="2400" dirty="0" smtClean="0"/>
              <a:t>	13. der </a:t>
            </a:r>
            <a:r>
              <a:rPr lang="cs-CZ" sz="2400" dirty="0" err="1" smtClean="0"/>
              <a:t>dreizehn</a:t>
            </a:r>
            <a:r>
              <a:rPr lang="cs-CZ" sz="2400" b="1" dirty="0" err="1" smtClean="0"/>
              <a:t>te</a:t>
            </a:r>
            <a:r>
              <a:rPr lang="cs-CZ" sz="2400" dirty="0" smtClean="0"/>
              <a:t>	50. der </a:t>
            </a:r>
            <a:r>
              <a:rPr lang="cs-CZ" sz="2400" dirty="0" err="1" smtClean="0"/>
              <a:t>fünfzig</a:t>
            </a:r>
            <a:r>
              <a:rPr lang="cs-CZ" sz="2400" b="1" dirty="0" err="1" smtClean="0"/>
              <a:t>ste</a:t>
            </a:r>
            <a:endParaRPr lang="cs-CZ" sz="2400" b="1" dirty="0" smtClean="0"/>
          </a:p>
          <a:p>
            <a:r>
              <a:rPr lang="cs-CZ" sz="2400" dirty="0" smtClean="0"/>
              <a:t>4.  der </a:t>
            </a:r>
            <a:r>
              <a:rPr lang="cs-CZ" sz="2400" dirty="0" err="1" smtClean="0"/>
              <a:t>vier</a:t>
            </a:r>
            <a:r>
              <a:rPr lang="cs-CZ" sz="2400" b="1" dirty="0" err="1" smtClean="0"/>
              <a:t>te</a:t>
            </a:r>
            <a:r>
              <a:rPr lang="cs-CZ" sz="2400" dirty="0" smtClean="0"/>
              <a:t>	14. der </a:t>
            </a:r>
            <a:r>
              <a:rPr lang="cs-CZ" sz="2400" dirty="0" err="1" smtClean="0"/>
              <a:t>vierzehn</a:t>
            </a:r>
            <a:r>
              <a:rPr lang="cs-CZ" sz="2400" b="1" dirty="0" err="1" smtClean="0"/>
              <a:t>te</a:t>
            </a:r>
            <a:r>
              <a:rPr lang="cs-CZ" sz="2400" dirty="0" smtClean="0"/>
              <a:t>	60. der </a:t>
            </a:r>
            <a:r>
              <a:rPr lang="cs-CZ" sz="2400" dirty="0" err="1" smtClean="0"/>
              <a:t>sechzigste</a:t>
            </a:r>
            <a:endParaRPr lang="cs-CZ" sz="2400" dirty="0" smtClean="0"/>
          </a:p>
          <a:p>
            <a:r>
              <a:rPr lang="cs-CZ" sz="2400" dirty="0" smtClean="0"/>
              <a:t>5.  der </a:t>
            </a:r>
            <a:r>
              <a:rPr lang="cs-CZ" sz="2400" dirty="0" err="1" smtClean="0"/>
              <a:t>fünf</a:t>
            </a:r>
            <a:r>
              <a:rPr lang="cs-CZ" sz="2400" b="1" dirty="0" err="1" smtClean="0"/>
              <a:t>te</a:t>
            </a:r>
            <a:r>
              <a:rPr lang="cs-CZ" sz="2400" dirty="0" smtClean="0"/>
              <a:t>	15. der </a:t>
            </a:r>
            <a:r>
              <a:rPr lang="cs-CZ" sz="2400" dirty="0" err="1" smtClean="0"/>
              <a:t>fünfzehn</a:t>
            </a:r>
            <a:r>
              <a:rPr lang="cs-CZ" sz="2400" b="1" dirty="0" err="1" smtClean="0"/>
              <a:t>te</a:t>
            </a:r>
            <a:r>
              <a:rPr lang="cs-CZ" sz="2400" dirty="0" smtClean="0"/>
              <a:t>	70. der </a:t>
            </a:r>
            <a:r>
              <a:rPr lang="cs-CZ" sz="2400" dirty="0" err="1" smtClean="0"/>
              <a:t>siebzig</a:t>
            </a:r>
            <a:r>
              <a:rPr lang="cs-CZ" sz="2400" b="1" dirty="0" err="1" smtClean="0"/>
              <a:t>ste</a:t>
            </a:r>
            <a:endParaRPr lang="cs-CZ" sz="2400" b="1" dirty="0" smtClean="0"/>
          </a:p>
          <a:p>
            <a:r>
              <a:rPr lang="cs-CZ" sz="2400" dirty="0" smtClean="0"/>
              <a:t>6.  der </a:t>
            </a:r>
            <a:r>
              <a:rPr lang="cs-CZ" sz="2400" dirty="0" err="1" smtClean="0"/>
              <a:t>sechs</a:t>
            </a:r>
            <a:r>
              <a:rPr lang="cs-CZ" sz="2400" b="1" dirty="0" err="1" smtClean="0"/>
              <a:t>te</a:t>
            </a:r>
            <a:r>
              <a:rPr lang="cs-CZ" sz="2400" dirty="0" smtClean="0"/>
              <a:t>	16. der </a:t>
            </a:r>
            <a:r>
              <a:rPr lang="cs-CZ" sz="2400" dirty="0" err="1" smtClean="0"/>
              <a:t>sechzehn</a:t>
            </a:r>
            <a:r>
              <a:rPr lang="cs-CZ" sz="2400" b="1" dirty="0" err="1" smtClean="0"/>
              <a:t>te</a:t>
            </a:r>
            <a:r>
              <a:rPr lang="cs-CZ" sz="2400" dirty="0" smtClean="0"/>
              <a:t>	80. der </a:t>
            </a:r>
            <a:r>
              <a:rPr lang="cs-CZ" sz="2400" dirty="0" err="1" smtClean="0"/>
              <a:t>achtzig</a:t>
            </a:r>
            <a:r>
              <a:rPr lang="cs-CZ" sz="2400" b="1" dirty="0" err="1" smtClean="0"/>
              <a:t>ste</a:t>
            </a:r>
            <a:endParaRPr lang="cs-CZ" sz="2400" b="1" dirty="0" smtClean="0"/>
          </a:p>
          <a:p>
            <a:r>
              <a:rPr lang="cs-CZ" sz="2400" dirty="0" smtClean="0"/>
              <a:t>7.  der </a:t>
            </a:r>
            <a:r>
              <a:rPr lang="cs-CZ" sz="2400" b="1" dirty="0" err="1" smtClean="0"/>
              <a:t>siebte</a:t>
            </a:r>
            <a:r>
              <a:rPr lang="cs-CZ" sz="2400" dirty="0" smtClean="0"/>
              <a:t>	17. der </a:t>
            </a:r>
            <a:r>
              <a:rPr lang="cs-CZ" sz="2400" dirty="0" err="1" smtClean="0"/>
              <a:t>siebzehn</a:t>
            </a:r>
            <a:r>
              <a:rPr lang="cs-CZ" sz="2400" b="1" dirty="0" err="1" smtClean="0"/>
              <a:t>te</a:t>
            </a:r>
            <a:r>
              <a:rPr lang="cs-CZ" sz="2400" dirty="0" smtClean="0"/>
              <a:t>	90. der </a:t>
            </a:r>
            <a:r>
              <a:rPr lang="cs-CZ" sz="2400" dirty="0" err="1" smtClean="0"/>
              <a:t>neunzig</a:t>
            </a:r>
            <a:r>
              <a:rPr lang="cs-CZ" sz="2400" b="1" dirty="0" err="1" smtClean="0"/>
              <a:t>ste</a:t>
            </a:r>
            <a:endParaRPr lang="cs-CZ" sz="2400" b="1" dirty="0" smtClean="0"/>
          </a:p>
          <a:p>
            <a:r>
              <a:rPr lang="cs-CZ" sz="2400" dirty="0" smtClean="0"/>
              <a:t>8.  der </a:t>
            </a:r>
            <a:r>
              <a:rPr lang="cs-CZ" sz="2400" b="1" dirty="0" err="1" smtClean="0"/>
              <a:t>achte</a:t>
            </a:r>
            <a:r>
              <a:rPr lang="cs-CZ" sz="2400" dirty="0" smtClean="0"/>
              <a:t>	18. der </a:t>
            </a:r>
            <a:r>
              <a:rPr lang="cs-CZ" sz="2400" dirty="0" err="1" smtClean="0"/>
              <a:t>achtzehn</a:t>
            </a:r>
            <a:r>
              <a:rPr lang="cs-CZ" sz="2400" b="1" dirty="0" err="1" smtClean="0"/>
              <a:t>te</a:t>
            </a:r>
            <a:r>
              <a:rPr lang="cs-CZ" sz="2400" b="1" dirty="0" smtClean="0"/>
              <a:t>  </a:t>
            </a:r>
            <a:r>
              <a:rPr lang="cs-CZ" sz="2400" dirty="0" smtClean="0"/>
              <a:t>  100. der </a:t>
            </a:r>
            <a:r>
              <a:rPr lang="cs-CZ" sz="2400" dirty="0" err="1" smtClean="0"/>
              <a:t>hundertste</a:t>
            </a:r>
            <a:endParaRPr lang="cs-CZ" sz="2400" dirty="0" smtClean="0"/>
          </a:p>
          <a:p>
            <a:r>
              <a:rPr lang="cs-CZ" sz="2400" dirty="0" smtClean="0"/>
              <a:t>9.  der </a:t>
            </a:r>
            <a:r>
              <a:rPr lang="cs-CZ" sz="2400" dirty="0" err="1" smtClean="0"/>
              <a:t>neun</a:t>
            </a:r>
            <a:r>
              <a:rPr lang="cs-CZ" sz="2400" b="1" dirty="0" err="1" smtClean="0"/>
              <a:t>te</a:t>
            </a:r>
            <a:r>
              <a:rPr lang="cs-CZ" sz="2400" dirty="0" smtClean="0"/>
              <a:t>	19. der </a:t>
            </a:r>
            <a:r>
              <a:rPr lang="cs-CZ" sz="2400" dirty="0" err="1" smtClean="0"/>
              <a:t>neunzehn</a:t>
            </a:r>
            <a:r>
              <a:rPr lang="cs-CZ" sz="2400" b="1" dirty="0" err="1" smtClean="0"/>
              <a:t>te</a:t>
            </a:r>
            <a:endParaRPr lang="cs-CZ" sz="2400" b="1" dirty="0" smtClean="0"/>
          </a:p>
          <a:p>
            <a:r>
              <a:rPr lang="cs-CZ" sz="2400" dirty="0" smtClean="0"/>
              <a:t>10.der </a:t>
            </a:r>
            <a:r>
              <a:rPr lang="cs-CZ" sz="2400" dirty="0" err="1" smtClean="0"/>
              <a:t>zehn</a:t>
            </a:r>
            <a:r>
              <a:rPr lang="cs-CZ" sz="2400" b="1" dirty="0" err="1" smtClean="0"/>
              <a:t>te</a:t>
            </a:r>
            <a:r>
              <a:rPr lang="cs-CZ" sz="2400" dirty="0" smtClean="0"/>
              <a:t>	20. der </a:t>
            </a:r>
            <a:r>
              <a:rPr lang="cs-CZ" sz="2400" dirty="0" err="1" smtClean="0"/>
              <a:t>zwanzig</a:t>
            </a:r>
            <a:r>
              <a:rPr lang="cs-CZ" sz="2400" b="1" dirty="0" err="1" smtClean="0"/>
              <a:t>ste</a:t>
            </a:r>
            <a:endParaRPr lang="cs-CZ" sz="24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/>
              <a:t>ŘADOVÉ ČÍSLOVKY VE 3. PÁDĚ    </a:t>
            </a:r>
            <a:r>
              <a:rPr lang="cs-CZ" sz="3200" dirty="0" smtClean="0"/>
              <a:t>Na </a:t>
            </a:r>
            <a:r>
              <a:rPr lang="cs-CZ" sz="3200" dirty="0" err="1" smtClean="0"/>
              <a:t>ot</a:t>
            </a:r>
            <a:r>
              <a:rPr lang="cs-CZ" sz="3200" dirty="0" smtClean="0"/>
              <a:t>. </a:t>
            </a:r>
            <a:r>
              <a:rPr lang="cs-CZ" sz="3200" dirty="0" err="1" smtClean="0"/>
              <a:t>Wann</a:t>
            </a:r>
            <a:r>
              <a:rPr lang="cs-CZ" sz="3200" dirty="0" smtClean="0"/>
              <a:t>?</a:t>
            </a:r>
            <a:br>
              <a:rPr lang="cs-CZ" sz="3200" dirty="0" smtClean="0"/>
            </a:br>
            <a:r>
              <a:rPr lang="cs-CZ" sz="3200" dirty="0" smtClean="0"/>
              <a:t>1.-19. → </a:t>
            </a:r>
            <a:r>
              <a:rPr lang="cs-CZ" sz="3200" b="1" dirty="0" err="1" smtClean="0"/>
              <a:t>am</a:t>
            </a:r>
            <a:r>
              <a:rPr lang="cs-CZ" sz="3200" b="1" dirty="0" smtClean="0"/>
              <a:t> ….  - ten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20.→  →  </a:t>
            </a:r>
            <a:r>
              <a:rPr lang="cs-CZ" sz="3200" b="1" dirty="0" err="1" smtClean="0"/>
              <a:t>am</a:t>
            </a:r>
            <a:r>
              <a:rPr lang="cs-CZ" sz="3200" b="1" dirty="0" smtClean="0"/>
              <a:t> ….  -sten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1.  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ersten</a:t>
            </a:r>
            <a:r>
              <a:rPr lang="cs-CZ" sz="2400" dirty="0" smtClean="0"/>
              <a:t>	11.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elften</a:t>
            </a:r>
            <a:r>
              <a:rPr lang="cs-CZ" sz="2400" dirty="0" smtClean="0"/>
              <a:t>		30.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dreißigsten</a:t>
            </a:r>
            <a:endParaRPr lang="cs-CZ" sz="2400" dirty="0" smtClean="0"/>
          </a:p>
          <a:p>
            <a:r>
              <a:rPr lang="cs-CZ" sz="2400" dirty="0" smtClean="0"/>
              <a:t>2.  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zweiten</a:t>
            </a:r>
            <a:r>
              <a:rPr lang="cs-CZ" sz="2400" dirty="0" smtClean="0"/>
              <a:t>	12.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zwölften</a:t>
            </a:r>
            <a:r>
              <a:rPr lang="cs-CZ" sz="2400" dirty="0" smtClean="0"/>
              <a:t>	40.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vierzigsten</a:t>
            </a:r>
            <a:endParaRPr lang="cs-CZ" sz="2400" dirty="0" smtClean="0"/>
          </a:p>
          <a:p>
            <a:r>
              <a:rPr lang="cs-CZ" sz="2400" dirty="0" smtClean="0"/>
              <a:t>3.  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dritten</a:t>
            </a:r>
            <a:r>
              <a:rPr lang="cs-CZ" sz="2400" dirty="0" smtClean="0"/>
              <a:t>	13.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dreizehnten</a:t>
            </a:r>
            <a:r>
              <a:rPr lang="cs-CZ" sz="2400" dirty="0" smtClean="0"/>
              <a:t>	50.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fünfzigsten</a:t>
            </a:r>
            <a:endParaRPr lang="cs-CZ" sz="2400" dirty="0" smtClean="0"/>
          </a:p>
          <a:p>
            <a:r>
              <a:rPr lang="cs-CZ" sz="2400" dirty="0" smtClean="0"/>
              <a:t>4.  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vierten</a:t>
            </a:r>
            <a:r>
              <a:rPr lang="cs-CZ" sz="2400" dirty="0" smtClean="0"/>
              <a:t>	14.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vierzehnten</a:t>
            </a:r>
            <a:r>
              <a:rPr lang="cs-CZ" sz="2400" dirty="0" smtClean="0"/>
              <a:t> 	60.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sechzigsten</a:t>
            </a:r>
            <a:endParaRPr lang="cs-CZ" sz="2400" dirty="0" smtClean="0"/>
          </a:p>
          <a:p>
            <a:r>
              <a:rPr lang="cs-CZ" sz="2400" dirty="0" smtClean="0"/>
              <a:t>5.  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fünften</a:t>
            </a:r>
            <a:r>
              <a:rPr lang="cs-CZ" sz="2400" dirty="0" smtClean="0"/>
              <a:t>	15.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fünfzehnten</a:t>
            </a:r>
            <a:r>
              <a:rPr lang="cs-CZ" sz="2400" dirty="0" smtClean="0"/>
              <a:t>	70.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siebzigsten</a:t>
            </a:r>
            <a:endParaRPr lang="cs-CZ" sz="2400" dirty="0" smtClean="0"/>
          </a:p>
          <a:p>
            <a:r>
              <a:rPr lang="cs-CZ" sz="2400" dirty="0" smtClean="0"/>
              <a:t>6.  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sechsten</a:t>
            </a:r>
            <a:r>
              <a:rPr lang="cs-CZ" sz="2400" dirty="0" smtClean="0"/>
              <a:t>	16.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sechzehnten</a:t>
            </a:r>
            <a:r>
              <a:rPr lang="cs-CZ" sz="2400" dirty="0" smtClean="0"/>
              <a:t>	80.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achtzigsten</a:t>
            </a:r>
            <a:endParaRPr lang="cs-CZ" sz="2400" dirty="0" smtClean="0"/>
          </a:p>
          <a:p>
            <a:r>
              <a:rPr lang="cs-CZ" sz="2400" dirty="0" smtClean="0"/>
              <a:t>7.  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siebten</a:t>
            </a:r>
            <a:r>
              <a:rPr lang="cs-CZ" sz="2400" dirty="0" smtClean="0"/>
              <a:t>	17.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siebzehnten</a:t>
            </a:r>
            <a:r>
              <a:rPr lang="cs-CZ" sz="2400" dirty="0" smtClean="0"/>
              <a:t>	90.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neunzigsten</a:t>
            </a:r>
            <a:endParaRPr lang="cs-CZ" sz="2400" dirty="0" smtClean="0"/>
          </a:p>
          <a:p>
            <a:r>
              <a:rPr lang="cs-CZ" sz="2400" dirty="0" smtClean="0"/>
              <a:t>8.  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achten</a:t>
            </a:r>
            <a:r>
              <a:rPr lang="cs-CZ" sz="2400" dirty="0" smtClean="0"/>
              <a:t>	18.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achtzehnten</a:t>
            </a:r>
            <a:r>
              <a:rPr lang="cs-CZ" sz="2400" dirty="0" smtClean="0"/>
              <a:t>  100.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hundertsten</a:t>
            </a:r>
            <a:endParaRPr lang="cs-CZ" sz="2400" dirty="0" smtClean="0"/>
          </a:p>
          <a:p>
            <a:r>
              <a:rPr lang="cs-CZ" sz="2400" dirty="0" smtClean="0"/>
              <a:t>9.  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neunten</a:t>
            </a:r>
            <a:r>
              <a:rPr lang="cs-CZ" sz="2400" dirty="0" smtClean="0"/>
              <a:t>	19.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neunzehnten</a:t>
            </a:r>
            <a:endParaRPr lang="cs-CZ" sz="2400" dirty="0" smtClean="0"/>
          </a:p>
          <a:p>
            <a:r>
              <a:rPr lang="cs-CZ" sz="2400" dirty="0" smtClean="0"/>
              <a:t>10.am </a:t>
            </a:r>
            <a:r>
              <a:rPr lang="cs-CZ" sz="2400" dirty="0" err="1" smtClean="0"/>
              <a:t>zehnten</a:t>
            </a:r>
            <a:r>
              <a:rPr lang="cs-CZ" sz="2400" dirty="0" smtClean="0"/>
              <a:t>	20.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zwanzigsten</a:t>
            </a:r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900" b="1" dirty="0" smtClean="0"/>
              <a:t>ŘADOVÉ ČÍSLOVKY VE 4. PÁDĚ</a:t>
            </a:r>
            <a:br>
              <a:rPr lang="cs-CZ" sz="2900" b="1" dirty="0" smtClean="0"/>
            </a:br>
            <a:r>
              <a:rPr lang="cs-CZ" sz="2900" dirty="0" smtClean="0"/>
              <a:t>1. – 19. →</a:t>
            </a:r>
            <a:r>
              <a:rPr lang="cs-CZ" sz="2900" b="1" dirty="0" smtClean="0"/>
              <a:t> den   - ten</a:t>
            </a:r>
            <a:r>
              <a:rPr lang="cs-CZ" sz="2900" dirty="0" smtClean="0"/>
              <a:t/>
            </a:r>
            <a:br>
              <a:rPr lang="cs-CZ" sz="2900" dirty="0" smtClean="0"/>
            </a:br>
            <a:r>
              <a:rPr lang="cs-CZ" sz="2900" dirty="0" smtClean="0"/>
              <a:t>20. →   →  </a:t>
            </a:r>
            <a:r>
              <a:rPr lang="cs-CZ" sz="2900" b="1" dirty="0" smtClean="0"/>
              <a:t>den  - sten</a:t>
            </a:r>
            <a:endParaRPr lang="cs-CZ" sz="29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1.   den </a:t>
            </a:r>
            <a:r>
              <a:rPr lang="cs-CZ" sz="2400" dirty="0" err="1" smtClean="0"/>
              <a:t>ersten</a:t>
            </a:r>
            <a:r>
              <a:rPr lang="cs-CZ" sz="2400" dirty="0" smtClean="0"/>
              <a:t> 	11. den </a:t>
            </a:r>
            <a:r>
              <a:rPr lang="cs-CZ" sz="2400" dirty="0" err="1" smtClean="0"/>
              <a:t>elften</a:t>
            </a:r>
            <a:r>
              <a:rPr lang="cs-CZ" sz="2400" dirty="0" smtClean="0"/>
              <a:t>		30. den </a:t>
            </a:r>
            <a:r>
              <a:rPr lang="cs-CZ" sz="2400" dirty="0" err="1" smtClean="0"/>
              <a:t>dreßigsten</a:t>
            </a:r>
            <a:endParaRPr lang="cs-CZ" sz="2400" dirty="0" smtClean="0"/>
          </a:p>
          <a:p>
            <a:r>
              <a:rPr lang="cs-CZ" sz="2400" dirty="0" smtClean="0"/>
              <a:t>2.   den </a:t>
            </a:r>
            <a:r>
              <a:rPr lang="cs-CZ" sz="2400" dirty="0" err="1" smtClean="0"/>
              <a:t>zweiten</a:t>
            </a:r>
            <a:r>
              <a:rPr lang="cs-CZ" sz="2400" dirty="0" smtClean="0"/>
              <a:t>	12. den </a:t>
            </a:r>
            <a:r>
              <a:rPr lang="cs-CZ" sz="2400" dirty="0" err="1" smtClean="0"/>
              <a:t>zwölften</a:t>
            </a:r>
            <a:r>
              <a:rPr lang="cs-CZ" sz="2400" dirty="0" smtClean="0"/>
              <a:t>	40. den </a:t>
            </a:r>
            <a:r>
              <a:rPr lang="cs-CZ" sz="2400" dirty="0" err="1" smtClean="0"/>
              <a:t>vierzigsten</a:t>
            </a:r>
            <a:endParaRPr lang="cs-CZ" sz="2400" dirty="0" smtClean="0"/>
          </a:p>
          <a:p>
            <a:r>
              <a:rPr lang="cs-CZ" sz="2400" dirty="0" smtClean="0"/>
              <a:t>3.   den </a:t>
            </a:r>
            <a:r>
              <a:rPr lang="cs-CZ" sz="2400" dirty="0" err="1" smtClean="0"/>
              <a:t>dritten</a:t>
            </a:r>
            <a:r>
              <a:rPr lang="cs-CZ" sz="2400" dirty="0" smtClean="0"/>
              <a:t>	13. den </a:t>
            </a:r>
            <a:r>
              <a:rPr lang="cs-CZ" sz="2400" dirty="0" err="1" smtClean="0"/>
              <a:t>dreizehnten</a:t>
            </a:r>
            <a:r>
              <a:rPr lang="cs-CZ" sz="2400" dirty="0" smtClean="0"/>
              <a:t>	50. den </a:t>
            </a:r>
            <a:r>
              <a:rPr lang="cs-CZ" sz="2400" dirty="0" err="1" smtClean="0"/>
              <a:t>fünfzigsten</a:t>
            </a:r>
            <a:endParaRPr lang="cs-CZ" sz="2400" dirty="0" smtClean="0"/>
          </a:p>
          <a:p>
            <a:r>
              <a:rPr lang="cs-CZ" sz="2400" dirty="0" smtClean="0"/>
              <a:t>4.   den </a:t>
            </a:r>
            <a:r>
              <a:rPr lang="cs-CZ" sz="2400" dirty="0" err="1" smtClean="0"/>
              <a:t>vierten</a:t>
            </a:r>
            <a:r>
              <a:rPr lang="cs-CZ" sz="2400" dirty="0" smtClean="0"/>
              <a:t>	14. den </a:t>
            </a:r>
            <a:r>
              <a:rPr lang="cs-CZ" sz="2400" dirty="0" err="1" smtClean="0"/>
              <a:t>vierzehnten</a:t>
            </a:r>
            <a:r>
              <a:rPr lang="cs-CZ" sz="2400" dirty="0" smtClean="0"/>
              <a:t>	60. den </a:t>
            </a:r>
            <a:r>
              <a:rPr lang="cs-CZ" sz="2400" dirty="0" err="1" smtClean="0"/>
              <a:t>sechzigsten</a:t>
            </a:r>
            <a:endParaRPr lang="cs-CZ" sz="2400" dirty="0" smtClean="0"/>
          </a:p>
          <a:p>
            <a:r>
              <a:rPr lang="cs-CZ" sz="2400" dirty="0" smtClean="0"/>
              <a:t>5.   den </a:t>
            </a:r>
            <a:r>
              <a:rPr lang="cs-CZ" sz="2400" dirty="0" err="1" smtClean="0"/>
              <a:t>fünften</a:t>
            </a:r>
            <a:r>
              <a:rPr lang="cs-CZ" sz="2400" dirty="0" smtClean="0"/>
              <a:t>	15. den </a:t>
            </a:r>
            <a:r>
              <a:rPr lang="cs-CZ" sz="2400" dirty="0" err="1" smtClean="0"/>
              <a:t>fünfzehnten</a:t>
            </a:r>
            <a:r>
              <a:rPr lang="cs-CZ" sz="2400" dirty="0" smtClean="0"/>
              <a:t>	70. den </a:t>
            </a:r>
            <a:r>
              <a:rPr lang="cs-CZ" sz="2400" dirty="0" err="1" smtClean="0"/>
              <a:t>siebzigsten</a:t>
            </a:r>
            <a:endParaRPr lang="cs-CZ" sz="2400" dirty="0" smtClean="0"/>
          </a:p>
          <a:p>
            <a:r>
              <a:rPr lang="cs-CZ" sz="2400" dirty="0" smtClean="0"/>
              <a:t>6.   den </a:t>
            </a:r>
            <a:r>
              <a:rPr lang="cs-CZ" sz="2400" dirty="0" err="1" smtClean="0"/>
              <a:t>sechsten</a:t>
            </a:r>
            <a:r>
              <a:rPr lang="cs-CZ" sz="2400" dirty="0" smtClean="0"/>
              <a:t>	16. den </a:t>
            </a:r>
            <a:r>
              <a:rPr lang="cs-CZ" sz="2400" dirty="0" err="1" smtClean="0"/>
              <a:t>sechzehnten</a:t>
            </a:r>
            <a:r>
              <a:rPr lang="cs-CZ" sz="2400" dirty="0" smtClean="0"/>
              <a:t>	80. den </a:t>
            </a:r>
            <a:r>
              <a:rPr lang="cs-CZ" sz="2400" dirty="0" err="1" smtClean="0"/>
              <a:t>achtzigsten</a:t>
            </a:r>
            <a:endParaRPr lang="cs-CZ" sz="2400" dirty="0" smtClean="0"/>
          </a:p>
          <a:p>
            <a:r>
              <a:rPr lang="cs-CZ" sz="2400" dirty="0" smtClean="0"/>
              <a:t>7.   den </a:t>
            </a:r>
            <a:r>
              <a:rPr lang="cs-CZ" sz="2400" dirty="0" err="1" smtClean="0"/>
              <a:t>siebten</a:t>
            </a:r>
            <a:r>
              <a:rPr lang="cs-CZ" sz="2400" dirty="0" smtClean="0"/>
              <a:t>	17. den </a:t>
            </a:r>
            <a:r>
              <a:rPr lang="cs-CZ" sz="2400" dirty="0" err="1" smtClean="0"/>
              <a:t>siebzehnten</a:t>
            </a:r>
            <a:r>
              <a:rPr lang="cs-CZ" sz="2400" dirty="0" smtClean="0"/>
              <a:t>	90. den </a:t>
            </a:r>
            <a:r>
              <a:rPr lang="cs-CZ" sz="2400" dirty="0" err="1" smtClean="0"/>
              <a:t>neunzigsten</a:t>
            </a:r>
            <a:endParaRPr lang="cs-CZ" sz="2400" dirty="0" smtClean="0"/>
          </a:p>
          <a:p>
            <a:r>
              <a:rPr lang="cs-CZ" sz="2400" dirty="0" smtClean="0"/>
              <a:t>8.   den </a:t>
            </a:r>
            <a:r>
              <a:rPr lang="cs-CZ" sz="2400" dirty="0" err="1" smtClean="0"/>
              <a:t>achten</a:t>
            </a:r>
            <a:r>
              <a:rPr lang="cs-CZ" sz="2400" dirty="0" smtClean="0"/>
              <a:t>	18. den </a:t>
            </a:r>
            <a:r>
              <a:rPr lang="cs-CZ" sz="2400" dirty="0" err="1" smtClean="0"/>
              <a:t>achtzehnten</a:t>
            </a:r>
            <a:r>
              <a:rPr lang="cs-CZ" sz="2400" dirty="0" smtClean="0"/>
              <a:t> 100. den </a:t>
            </a:r>
            <a:r>
              <a:rPr lang="cs-CZ" sz="2400" dirty="0" err="1" smtClean="0"/>
              <a:t>hundertsten</a:t>
            </a:r>
            <a:endParaRPr lang="cs-CZ" sz="2400" dirty="0" smtClean="0"/>
          </a:p>
          <a:p>
            <a:r>
              <a:rPr lang="cs-CZ" sz="2400" dirty="0" smtClean="0"/>
              <a:t>9.   den </a:t>
            </a:r>
            <a:r>
              <a:rPr lang="cs-CZ" sz="2400" dirty="0" err="1" smtClean="0"/>
              <a:t>neunten</a:t>
            </a:r>
            <a:r>
              <a:rPr lang="cs-CZ" sz="2400" dirty="0" smtClean="0"/>
              <a:t>	19. den </a:t>
            </a:r>
            <a:r>
              <a:rPr lang="cs-CZ" sz="2400" dirty="0" err="1" smtClean="0"/>
              <a:t>neunzehnten</a:t>
            </a:r>
            <a:endParaRPr lang="cs-CZ" sz="2400" dirty="0" smtClean="0"/>
          </a:p>
          <a:p>
            <a:r>
              <a:rPr lang="cs-CZ" sz="2400" dirty="0" smtClean="0"/>
              <a:t>10. den </a:t>
            </a:r>
            <a:r>
              <a:rPr lang="cs-CZ" sz="2400" dirty="0" err="1" smtClean="0"/>
              <a:t>zehnten</a:t>
            </a:r>
            <a:r>
              <a:rPr lang="cs-CZ" sz="2400" dirty="0" smtClean="0"/>
              <a:t>	20. den </a:t>
            </a:r>
            <a:r>
              <a:rPr lang="cs-CZ" sz="2400" dirty="0" err="1" smtClean="0"/>
              <a:t>zwanzigsten</a:t>
            </a:r>
            <a:endParaRPr lang="cs-CZ" sz="2400" dirty="0" smtClean="0"/>
          </a:p>
          <a:p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ŘADOVÉ ČÍSLOVKY V HOVORU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/>
          </a:bodyPr>
          <a:lstStyle/>
          <a:p>
            <a:r>
              <a:rPr lang="cs-CZ" sz="2600" dirty="0" smtClean="0"/>
              <a:t>Der </a:t>
            </a:r>
            <a:r>
              <a:rPr lang="cs-CZ" sz="2600" dirty="0" err="1" smtClean="0"/>
              <a:t>wie</a:t>
            </a:r>
            <a:r>
              <a:rPr lang="cs-CZ" sz="2600" dirty="0" smtClean="0"/>
              <a:t> </a:t>
            </a:r>
            <a:r>
              <a:rPr lang="cs-CZ" sz="2600" dirty="0" err="1" smtClean="0"/>
              <a:t>vielte</a:t>
            </a:r>
            <a:r>
              <a:rPr lang="cs-CZ" sz="2600" dirty="0" smtClean="0"/>
              <a:t> </a:t>
            </a:r>
            <a:r>
              <a:rPr lang="cs-CZ" sz="2600" b="1" u="sng" dirty="0" err="1" smtClean="0"/>
              <a:t>ist</a:t>
            </a:r>
            <a:r>
              <a:rPr lang="cs-CZ" sz="2600" dirty="0" smtClean="0"/>
              <a:t> </a:t>
            </a:r>
            <a:r>
              <a:rPr lang="cs-CZ" sz="2600" dirty="0" err="1" smtClean="0"/>
              <a:t>heute</a:t>
            </a:r>
            <a:r>
              <a:rPr lang="cs-CZ" sz="2600" dirty="0" smtClean="0"/>
              <a:t>?		</a:t>
            </a:r>
            <a:r>
              <a:rPr lang="cs-CZ" sz="2600" dirty="0" err="1" smtClean="0"/>
              <a:t>Heute</a:t>
            </a:r>
            <a:r>
              <a:rPr lang="cs-CZ" sz="2600" dirty="0" smtClean="0"/>
              <a:t> </a:t>
            </a:r>
            <a:r>
              <a:rPr lang="cs-CZ" sz="2600" dirty="0" err="1" smtClean="0"/>
              <a:t>ist</a:t>
            </a:r>
            <a:r>
              <a:rPr lang="cs-CZ" sz="2600" dirty="0" smtClean="0"/>
              <a:t> </a:t>
            </a:r>
            <a:r>
              <a:rPr lang="cs-CZ" sz="2600" b="1" dirty="0" smtClean="0"/>
              <a:t>der ….(s)</a:t>
            </a:r>
            <a:r>
              <a:rPr lang="cs-CZ" sz="2600" b="1" dirty="0" err="1" smtClean="0"/>
              <a:t>te</a:t>
            </a:r>
            <a:r>
              <a:rPr lang="cs-CZ" sz="2600" b="1" dirty="0" smtClean="0"/>
              <a:t> </a:t>
            </a:r>
            <a:r>
              <a:rPr lang="cs-CZ" sz="2600" dirty="0" err="1" smtClean="0"/>
              <a:t>Mai</a:t>
            </a:r>
            <a:r>
              <a:rPr lang="cs-CZ" sz="2600" dirty="0" smtClean="0"/>
              <a:t>.</a:t>
            </a:r>
          </a:p>
          <a:p>
            <a:r>
              <a:rPr lang="cs-CZ" sz="2600" dirty="0" smtClean="0"/>
              <a:t>Den </a:t>
            </a:r>
            <a:r>
              <a:rPr lang="cs-CZ" sz="2600" dirty="0" err="1" smtClean="0"/>
              <a:t>wie</a:t>
            </a:r>
            <a:r>
              <a:rPr lang="cs-CZ" sz="2600" dirty="0" smtClean="0"/>
              <a:t> </a:t>
            </a:r>
            <a:r>
              <a:rPr lang="cs-CZ" sz="2600" dirty="0" err="1" smtClean="0"/>
              <a:t>vielten</a:t>
            </a:r>
            <a:r>
              <a:rPr lang="cs-CZ" sz="2600" dirty="0" smtClean="0"/>
              <a:t> </a:t>
            </a:r>
            <a:r>
              <a:rPr lang="cs-CZ" sz="2600" b="1" u="sng" dirty="0" err="1" smtClean="0"/>
              <a:t>haben</a:t>
            </a:r>
            <a:r>
              <a:rPr lang="cs-CZ" sz="2600" b="1" u="sng" dirty="0" smtClean="0"/>
              <a:t> </a:t>
            </a:r>
            <a:r>
              <a:rPr lang="cs-CZ" sz="2600" b="1" u="sng" dirty="0" err="1" smtClean="0"/>
              <a:t>wir</a:t>
            </a:r>
            <a:r>
              <a:rPr lang="cs-CZ" sz="2600" dirty="0" smtClean="0"/>
              <a:t>	</a:t>
            </a:r>
            <a:r>
              <a:rPr lang="cs-CZ" sz="2600" dirty="0" err="1" smtClean="0"/>
              <a:t>Morgen</a:t>
            </a:r>
            <a:r>
              <a:rPr lang="cs-CZ" sz="2600" dirty="0" smtClean="0"/>
              <a:t> </a:t>
            </a:r>
            <a:r>
              <a:rPr lang="cs-CZ" sz="2600" dirty="0" err="1" smtClean="0"/>
              <a:t>haben</a:t>
            </a:r>
            <a:r>
              <a:rPr lang="cs-CZ" sz="2600" dirty="0" smtClean="0"/>
              <a:t> </a:t>
            </a:r>
            <a:r>
              <a:rPr lang="cs-CZ" sz="2600" dirty="0" err="1" smtClean="0"/>
              <a:t>wir</a:t>
            </a:r>
            <a:r>
              <a:rPr lang="cs-CZ" sz="2600" dirty="0" smtClean="0"/>
              <a:t> </a:t>
            </a:r>
            <a:r>
              <a:rPr lang="cs-CZ" sz="2600" dirty="0"/>
              <a:t/>
            </a:r>
            <a:br>
              <a:rPr lang="cs-CZ" sz="2600" dirty="0"/>
            </a:br>
            <a:r>
              <a:rPr lang="cs-CZ" sz="2600" dirty="0" err="1" smtClean="0"/>
              <a:t>morgen</a:t>
            </a:r>
            <a:r>
              <a:rPr lang="cs-CZ" sz="2600" dirty="0" smtClean="0"/>
              <a:t>?				</a:t>
            </a:r>
            <a:r>
              <a:rPr lang="cs-CZ" sz="2600" b="1" dirty="0"/>
              <a:t>d</a:t>
            </a:r>
            <a:r>
              <a:rPr lang="cs-CZ" sz="2600" b="1" dirty="0" smtClean="0"/>
              <a:t>en ….(s)ten </a:t>
            </a:r>
            <a:r>
              <a:rPr lang="cs-CZ" sz="2600" dirty="0" err="1" smtClean="0"/>
              <a:t>September</a:t>
            </a:r>
            <a:r>
              <a:rPr lang="cs-CZ" sz="2600" dirty="0" smtClean="0"/>
              <a:t>.</a:t>
            </a:r>
          </a:p>
          <a:p>
            <a:r>
              <a:rPr lang="cs-CZ" sz="2600" b="1" u="sng" dirty="0" err="1" smtClean="0"/>
              <a:t>Wann</a:t>
            </a:r>
            <a:r>
              <a:rPr lang="cs-CZ" sz="2600" u="sng" dirty="0" smtClean="0"/>
              <a:t> </a:t>
            </a:r>
            <a:r>
              <a:rPr lang="cs-CZ" sz="2600" dirty="0" err="1" smtClean="0"/>
              <a:t>hast</a:t>
            </a:r>
            <a:r>
              <a:rPr lang="cs-CZ" sz="2600" dirty="0" smtClean="0"/>
              <a:t> </a:t>
            </a:r>
            <a:r>
              <a:rPr lang="cs-CZ" sz="2600" dirty="0" err="1" smtClean="0"/>
              <a:t>du</a:t>
            </a:r>
            <a:r>
              <a:rPr lang="cs-CZ" sz="2600" dirty="0" smtClean="0"/>
              <a:t> </a:t>
            </a:r>
            <a:r>
              <a:rPr lang="cs-CZ" sz="2600" dirty="0" err="1" smtClean="0"/>
              <a:t>Geburtstag</a:t>
            </a:r>
            <a:r>
              <a:rPr lang="cs-CZ" sz="2600" dirty="0" smtClean="0"/>
              <a:t>?	</a:t>
            </a:r>
            <a:r>
              <a:rPr lang="cs-CZ" sz="2600" dirty="0" err="1" smtClean="0"/>
              <a:t>Ich</a:t>
            </a:r>
            <a:r>
              <a:rPr lang="cs-CZ" sz="2600" dirty="0" smtClean="0"/>
              <a:t> </a:t>
            </a:r>
            <a:r>
              <a:rPr lang="cs-CZ" sz="2600" dirty="0" err="1" smtClean="0"/>
              <a:t>habe</a:t>
            </a:r>
            <a:r>
              <a:rPr lang="cs-CZ" sz="2600" dirty="0" smtClean="0"/>
              <a:t> </a:t>
            </a:r>
            <a:r>
              <a:rPr lang="cs-CZ" sz="2600" dirty="0" err="1" smtClean="0"/>
              <a:t>Geburtstag</a:t>
            </a:r>
            <a:r>
              <a:rPr lang="cs-CZ" sz="2600" dirty="0" smtClean="0"/>
              <a:t> </a:t>
            </a:r>
            <a:br>
              <a:rPr lang="cs-CZ" sz="2600" dirty="0" smtClean="0"/>
            </a:br>
            <a:r>
              <a:rPr lang="cs-CZ" sz="2600" dirty="0" smtClean="0"/>
              <a:t>					</a:t>
            </a:r>
            <a:r>
              <a:rPr lang="cs-CZ" sz="2600" b="1" dirty="0" err="1" smtClean="0">
                <a:solidFill>
                  <a:srgbClr val="C00000"/>
                </a:solidFill>
              </a:rPr>
              <a:t>am</a:t>
            </a:r>
            <a:r>
              <a:rPr lang="cs-CZ" sz="2600" b="1" dirty="0" smtClean="0">
                <a:solidFill>
                  <a:srgbClr val="C00000"/>
                </a:solidFill>
              </a:rPr>
              <a:t> ….(s)ten</a:t>
            </a:r>
            <a:r>
              <a:rPr lang="cs-CZ" sz="2600" dirty="0" smtClean="0">
                <a:solidFill>
                  <a:srgbClr val="C00000"/>
                </a:solidFill>
              </a:rPr>
              <a:t> </a:t>
            </a:r>
            <a:r>
              <a:rPr lang="cs-CZ" sz="2600" dirty="0" err="1" smtClean="0"/>
              <a:t>Juli</a:t>
            </a:r>
            <a:r>
              <a:rPr lang="cs-CZ" sz="2600" dirty="0" smtClean="0"/>
              <a:t>.</a:t>
            </a:r>
          </a:p>
          <a:p>
            <a:r>
              <a:rPr lang="cs-CZ" sz="2600" b="1" u="sng" dirty="0" err="1" smtClean="0"/>
              <a:t>Von</a:t>
            </a:r>
            <a:r>
              <a:rPr lang="cs-CZ" sz="2600" b="1" u="sng" dirty="0" smtClean="0"/>
              <a:t> </a:t>
            </a:r>
            <a:r>
              <a:rPr lang="cs-CZ" sz="2600" b="1" u="sng" dirty="0" err="1" smtClean="0"/>
              <a:t>wann</a:t>
            </a:r>
            <a:r>
              <a:rPr lang="cs-CZ" sz="2600" b="1" u="sng" dirty="0" smtClean="0"/>
              <a:t> bis </a:t>
            </a:r>
            <a:r>
              <a:rPr lang="cs-CZ" sz="2600" b="1" u="sng" dirty="0" err="1" smtClean="0"/>
              <a:t>wann</a:t>
            </a:r>
            <a:r>
              <a:rPr lang="cs-CZ" sz="2600" b="1" dirty="0" smtClean="0"/>
              <a:t>/</a:t>
            </a:r>
            <a:r>
              <a:rPr lang="cs-CZ" sz="2600" b="1" dirty="0" err="1" smtClean="0"/>
              <a:t>wann</a:t>
            </a:r>
            <a:r>
              <a:rPr lang="cs-CZ" sz="2600" b="1" dirty="0" smtClean="0"/>
              <a:t> </a:t>
            </a:r>
            <a:r>
              <a:rPr lang="cs-CZ" sz="2600" dirty="0" smtClean="0"/>
              <a:t>	</a:t>
            </a:r>
            <a:r>
              <a:rPr lang="cs-CZ" sz="2600" dirty="0" err="1" smtClean="0"/>
              <a:t>Ich</a:t>
            </a:r>
            <a:r>
              <a:rPr lang="cs-CZ" sz="2600" dirty="0" smtClean="0"/>
              <a:t> </a:t>
            </a:r>
            <a:r>
              <a:rPr lang="cs-CZ" sz="2600" dirty="0" err="1" smtClean="0"/>
              <a:t>bin</a:t>
            </a:r>
            <a:r>
              <a:rPr lang="cs-CZ" sz="2600" dirty="0" smtClean="0"/>
              <a:t> </a:t>
            </a:r>
            <a:r>
              <a:rPr lang="cs-CZ" sz="2600" dirty="0" err="1" smtClean="0"/>
              <a:t>im</a:t>
            </a:r>
            <a:r>
              <a:rPr lang="cs-CZ" sz="2600" dirty="0" smtClean="0"/>
              <a:t> </a:t>
            </a:r>
            <a:r>
              <a:rPr lang="cs-CZ" sz="2600" dirty="0" err="1" smtClean="0"/>
              <a:t>Urlaub</a:t>
            </a:r>
            <a:r>
              <a:rPr lang="cs-CZ" sz="2600" dirty="0" smtClean="0"/>
              <a:t> </a:t>
            </a:r>
            <a:r>
              <a:rPr lang="cs-CZ" sz="2600" b="1" dirty="0" err="1" smtClean="0">
                <a:solidFill>
                  <a:srgbClr val="C00000"/>
                </a:solidFill>
              </a:rPr>
              <a:t>vom</a:t>
            </a: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dirty="0" err="1" smtClean="0"/>
              <a:t>bist</a:t>
            </a:r>
            <a:r>
              <a:rPr lang="cs-CZ" sz="2600" dirty="0" smtClean="0"/>
              <a:t> </a:t>
            </a:r>
            <a:r>
              <a:rPr lang="cs-CZ" sz="2600" dirty="0" err="1" smtClean="0"/>
              <a:t>du</a:t>
            </a:r>
            <a:r>
              <a:rPr lang="cs-CZ" sz="2600" dirty="0" smtClean="0"/>
              <a:t> </a:t>
            </a:r>
            <a:r>
              <a:rPr lang="cs-CZ" sz="2600" dirty="0" err="1" smtClean="0"/>
              <a:t>im</a:t>
            </a:r>
            <a:r>
              <a:rPr lang="cs-CZ" sz="2600" dirty="0" smtClean="0"/>
              <a:t> </a:t>
            </a:r>
            <a:r>
              <a:rPr lang="cs-CZ" sz="2600" dirty="0" err="1" smtClean="0"/>
              <a:t>Urlaub</a:t>
            </a:r>
            <a:r>
              <a:rPr lang="cs-CZ" sz="2600" dirty="0" smtClean="0"/>
              <a:t>?		</a:t>
            </a:r>
            <a:r>
              <a:rPr lang="cs-CZ" sz="2600" b="1" dirty="0" smtClean="0"/>
              <a:t>..(s)ten </a:t>
            </a:r>
            <a:r>
              <a:rPr lang="cs-CZ" sz="2600" dirty="0" smtClean="0"/>
              <a:t>...</a:t>
            </a:r>
            <a:r>
              <a:rPr lang="cs-CZ" sz="2600" b="1" dirty="0" smtClean="0"/>
              <a:t> </a:t>
            </a:r>
            <a:r>
              <a:rPr lang="cs-CZ" sz="2600" b="1" dirty="0" smtClean="0">
                <a:solidFill>
                  <a:srgbClr val="C00000"/>
                </a:solidFill>
              </a:rPr>
              <a:t>bis </a:t>
            </a:r>
            <a:r>
              <a:rPr lang="cs-CZ" sz="2600" b="1" dirty="0" err="1" smtClean="0">
                <a:solidFill>
                  <a:srgbClr val="C00000"/>
                </a:solidFill>
              </a:rPr>
              <a:t>zum</a:t>
            </a:r>
            <a:r>
              <a:rPr lang="cs-CZ" sz="2600" b="1" dirty="0" smtClean="0">
                <a:solidFill>
                  <a:srgbClr val="C00000"/>
                </a:solidFill>
              </a:rPr>
              <a:t> </a:t>
            </a:r>
            <a:r>
              <a:rPr lang="cs-CZ" sz="2600" b="1" dirty="0" smtClean="0"/>
              <a:t>..(s)ten</a:t>
            </a:r>
            <a:br>
              <a:rPr lang="cs-CZ" sz="2600" b="1" dirty="0" smtClean="0"/>
            </a:br>
            <a:r>
              <a:rPr lang="cs-CZ" sz="2600" dirty="0" smtClean="0"/>
              <a:t>					…..</a:t>
            </a:r>
          </a:p>
          <a:p>
            <a:pPr lvl="8"/>
            <a:endParaRPr lang="cs-CZ" sz="1400" dirty="0"/>
          </a:p>
          <a:p>
            <a:endParaRPr lang="cs-CZ" sz="2600" dirty="0" smtClean="0"/>
          </a:p>
          <a:p>
            <a:endParaRPr lang="cs-CZ" sz="2600" dirty="0"/>
          </a:p>
          <a:p>
            <a:endParaRPr lang="cs-CZ" sz="2600" dirty="0" smtClean="0"/>
          </a:p>
          <a:p>
            <a:endParaRPr lang="cs-CZ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Napište tato data slovy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/>
              <a:t>23.8.</a:t>
            </a:r>
            <a:r>
              <a:rPr lang="cs-CZ" sz="2600" dirty="0"/>
              <a:t>	</a:t>
            </a: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7.4.	</a:t>
            </a:r>
          </a:p>
          <a:p>
            <a:pPr>
              <a:buNone/>
            </a:pPr>
            <a:r>
              <a:rPr lang="cs-CZ" sz="2600" dirty="0" smtClean="0"/>
              <a:t>1.5.	</a:t>
            </a:r>
          </a:p>
          <a:p>
            <a:pPr>
              <a:buNone/>
            </a:pPr>
            <a:r>
              <a:rPr lang="cs-CZ" sz="2600" dirty="0" smtClean="0"/>
              <a:t>15.9.	</a:t>
            </a:r>
          </a:p>
          <a:p>
            <a:pPr>
              <a:buNone/>
            </a:pPr>
            <a:r>
              <a:rPr lang="cs-CZ" sz="2600" dirty="0" smtClean="0"/>
              <a:t>12.3.	</a:t>
            </a:r>
          </a:p>
          <a:p>
            <a:pPr>
              <a:buNone/>
            </a:pPr>
            <a:r>
              <a:rPr lang="cs-CZ" sz="2600" dirty="0" smtClean="0"/>
              <a:t>2.11.	</a:t>
            </a:r>
          </a:p>
          <a:p>
            <a:pPr>
              <a:buNone/>
            </a:pPr>
            <a:r>
              <a:rPr lang="cs-CZ" sz="2600" dirty="0" smtClean="0"/>
              <a:t>31.10.	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Kontrola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/>
              <a:t>23.8.</a:t>
            </a:r>
            <a:r>
              <a:rPr lang="cs-CZ" sz="2600" dirty="0"/>
              <a:t>	</a:t>
            </a:r>
            <a:r>
              <a:rPr lang="cs-CZ" sz="2600" dirty="0" smtClean="0"/>
              <a:t>  der </a:t>
            </a:r>
            <a:r>
              <a:rPr lang="cs-CZ" sz="2600" dirty="0" err="1" smtClean="0"/>
              <a:t>dreiundzwanzigste</a:t>
            </a:r>
            <a:r>
              <a:rPr lang="cs-CZ" sz="2600" dirty="0" smtClean="0"/>
              <a:t> </a:t>
            </a:r>
            <a:r>
              <a:rPr lang="cs-CZ" sz="2600" dirty="0" err="1" smtClean="0"/>
              <a:t>Achte</a:t>
            </a:r>
            <a:r>
              <a:rPr lang="cs-CZ" sz="2600" dirty="0" smtClean="0"/>
              <a:t> /August</a:t>
            </a:r>
          </a:p>
          <a:p>
            <a:pPr>
              <a:buNone/>
            </a:pPr>
            <a:r>
              <a:rPr lang="cs-CZ" sz="2600" dirty="0" smtClean="0"/>
              <a:t>7.4.	  der </a:t>
            </a:r>
            <a:r>
              <a:rPr lang="cs-CZ" sz="2600" dirty="0" err="1" smtClean="0"/>
              <a:t>siebte</a:t>
            </a:r>
            <a:r>
              <a:rPr lang="cs-CZ" sz="2600" dirty="0" smtClean="0"/>
              <a:t> </a:t>
            </a:r>
            <a:r>
              <a:rPr lang="cs-CZ" sz="2600" dirty="0" err="1" smtClean="0"/>
              <a:t>Vierte</a:t>
            </a:r>
            <a:r>
              <a:rPr lang="cs-CZ" sz="2600" dirty="0" smtClean="0"/>
              <a:t>/</a:t>
            </a:r>
            <a:r>
              <a:rPr lang="cs-CZ" sz="2600" dirty="0" err="1" smtClean="0"/>
              <a:t>April</a:t>
            </a: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1.5.	  der </a:t>
            </a:r>
            <a:r>
              <a:rPr lang="cs-CZ" sz="2600" dirty="0" err="1" smtClean="0"/>
              <a:t>erste</a:t>
            </a:r>
            <a:r>
              <a:rPr lang="cs-CZ" sz="2600" dirty="0" smtClean="0"/>
              <a:t> </a:t>
            </a:r>
            <a:r>
              <a:rPr lang="cs-CZ" sz="2600" dirty="0" err="1" smtClean="0"/>
              <a:t>Fünfte</a:t>
            </a:r>
            <a:r>
              <a:rPr lang="cs-CZ" sz="2600" dirty="0" smtClean="0"/>
              <a:t>/</a:t>
            </a:r>
            <a:r>
              <a:rPr lang="cs-CZ" sz="2600" dirty="0" err="1" smtClean="0"/>
              <a:t>Mai</a:t>
            </a: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15.9.	  der </a:t>
            </a:r>
            <a:r>
              <a:rPr lang="cs-CZ" sz="2600" dirty="0" err="1" smtClean="0"/>
              <a:t>fünfzehnte</a:t>
            </a:r>
            <a:r>
              <a:rPr lang="cs-CZ" sz="2600" dirty="0" smtClean="0"/>
              <a:t> </a:t>
            </a:r>
            <a:r>
              <a:rPr lang="cs-CZ" sz="2600" dirty="0" err="1" smtClean="0"/>
              <a:t>Neunte</a:t>
            </a:r>
            <a:r>
              <a:rPr lang="cs-CZ" sz="2600" dirty="0" smtClean="0"/>
              <a:t>/</a:t>
            </a:r>
            <a:r>
              <a:rPr lang="cs-CZ" sz="2600" dirty="0" err="1" smtClean="0"/>
              <a:t>September</a:t>
            </a: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12.3.	  der </a:t>
            </a:r>
            <a:r>
              <a:rPr lang="cs-CZ" sz="2600" dirty="0" err="1" smtClean="0"/>
              <a:t>zwölfte</a:t>
            </a:r>
            <a:r>
              <a:rPr lang="cs-CZ" sz="2600" dirty="0" smtClean="0"/>
              <a:t> </a:t>
            </a:r>
            <a:r>
              <a:rPr lang="cs-CZ" sz="2600" dirty="0" err="1" smtClean="0"/>
              <a:t>Dritte</a:t>
            </a:r>
            <a:r>
              <a:rPr lang="cs-CZ" sz="2600" dirty="0" smtClean="0"/>
              <a:t>/</a:t>
            </a:r>
            <a:r>
              <a:rPr lang="cs-CZ" sz="2600" dirty="0" err="1" smtClean="0"/>
              <a:t>März</a:t>
            </a: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2.11.	  der </a:t>
            </a:r>
            <a:r>
              <a:rPr lang="cs-CZ" sz="2600" dirty="0" err="1" smtClean="0"/>
              <a:t>zweite</a:t>
            </a:r>
            <a:r>
              <a:rPr lang="cs-CZ" sz="2600" dirty="0" smtClean="0"/>
              <a:t> </a:t>
            </a:r>
            <a:r>
              <a:rPr lang="cs-CZ" sz="2600" dirty="0" err="1" smtClean="0"/>
              <a:t>Elfte</a:t>
            </a:r>
            <a:r>
              <a:rPr lang="cs-CZ" sz="2600" dirty="0" smtClean="0"/>
              <a:t>/</a:t>
            </a:r>
            <a:r>
              <a:rPr lang="cs-CZ" sz="2600" dirty="0" err="1" smtClean="0"/>
              <a:t>November</a:t>
            </a: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31.10.	  der </a:t>
            </a:r>
            <a:r>
              <a:rPr lang="cs-CZ" sz="2600" dirty="0" err="1" smtClean="0"/>
              <a:t>einunddreißigste</a:t>
            </a:r>
            <a:r>
              <a:rPr lang="cs-CZ" sz="2600" dirty="0" smtClean="0"/>
              <a:t> </a:t>
            </a:r>
            <a:r>
              <a:rPr lang="cs-CZ" sz="2600" dirty="0" err="1" smtClean="0"/>
              <a:t>Zehnte</a:t>
            </a:r>
            <a:r>
              <a:rPr lang="cs-CZ" sz="2600" dirty="0" smtClean="0"/>
              <a:t>/</a:t>
            </a:r>
            <a:r>
              <a:rPr lang="cs-CZ" sz="2600" dirty="0" err="1" smtClean="0"/>
              <a:t>Oktober</a:t>
            </a:r>
            <a:endParaRPr lang="cs-CZ" sz="2600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29642" cy="93978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Procvičujte data, případně dny v týdnu</a:t>
            </a:r>
            <a:br>
              <a:rPr lang="cs-CZ" sz="3200" dirty="0" smtClean="0"/>
            </a:br>
            <a:r>
              <a:rPr lang="cs-CZ" sz="2700" dirty="0" smtClean="0"/>
              <a:t>učebnice </a:t>
            </a:r>
            <a:r>
              <a:rPr lang="cs-CZ" sz="2700" dirty="0" err="1" smtClean="0"/>
              <a:t>Schritte</a:t>
            </a:r>
            <a:r>
              <a:rPr lang="cs-CZ" sz="2700" dirty="0" smtClean="0"/>
              <a:t> </a:t>
            </a:r>
            <a:r>
              <a:rPr lang="cs-CZ" sz="2700" dirty="0" err="1" smtClean="0"/>
              <a:t>international</a:t>
            </a:r>
            <a:r>
              <a:rPr lang="cs-CZ" sz="2700" dirty="0" smtClean="0"/>
              <a:t> 2, </a:t>
            </a:r>
            <a:r>
              <a:rPr lang="cs-CZ" sz="2700" dirty="0" err="1" smtClean="0"/>
              <a:t>cv</a:t>
            </a:r>
            <a:r>
              <a:rPr lang="cs-CZ" sz="2700" dirty="0" smtClean="0"/>
              <a:t>. A1 str. 70, kalendář-červenec 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69742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600" dirty="0" smtClean="0"/>
              <a:t>1. - </a:t>
            </a:r>
            <a:r>
              <a:rPr lang="cs-CZ" sz="2600" dirty="0" err="1" smtClean="0"/>
              <a:t>Welcher</a:t>
            </a:r>
            <a:r>
              <a:rPr lang="cs-CZ" sz="2600" dirty="0" smtClean="0"/>
              <a:t> </a:t>
            </a:r>
            <a:r>
              <a:rPr lang="cs-CZ" sz="2600" dirty="0" err="1" smtClean="0"/>
              <a:t>Wochentag</a:t>
            </a:r>
            <a:r>
              <a:rPr lang="cs-CZ" sz="2600" dirty="0" smtClean="0"/>
              <a:t> </a:t>
            </a:r>
            <a:r>
              <a:rPr lang="cs-CZ" sz="2600" dirty="0" err="1" smtClean="0"/>
              <a:t>ist</a:t>
            </a:r>
            <a:r>
              <a:rPr lang="cs-CZ" sz="2600" dirty="0" smtClean="0"/>
              <a:t> </a:t>
            </a:r>
            <a:r>
              <a:rPr lang="cs-CZ" sz="2600" i="1" dirty="0" smtClean="0">
                <a:solidFill>
                  <a:schemeClr val="tx2"/>
                </a:solidFill>
              </a:rPr>
              <a:t>der </a:t>
            </a:r>
            <a:r>
              <a:rPr lang="cs-CZ" sz="2600" i="1" dirty="0" err="1" smtClean="0">
                <a:solidFill>
                  <a:schemeClr val="tx2"/>
                </a:solidFill>
              </a:rPr>
              <a:t>vierte</a:t>
            </a:r>
            <a:r>
              <a:rPr lang="cs-CZ" sz="2600" i="1" dirty="0" smtClean="0">
                <a:solidFill>
                  <a:schemeClr val="tx2"/>
                </a:solidFill>
              </a:rPr>
              <a:t> </a:t>
            </a:r>
            <a:r>
              <a:rPr lang="cs-CZ" sz="2600" i="1" dirty="0" err="1" smtClean="0">
                <a:solidFill>
                  <a:schemeClr val="tx2"/>
                </a:solidFill>
              </a:rPr>
              <a:t>Juli</a:t>
            </a:r>
            <a:r>
              <a:rPr lang="cs-CZ" sz="2600" dirty="0" smtClean="0"/>
              <a:t>?</a:t>
            </a:r>
          </a:p>
          <a:p>
            <a:pPr>
              <a:buNone/>
            </a:pPr>
            <a:r>
              <a:rPr lang="cs-CZ" sz="2600" dirty="0" smtClean="0"/>
              <a:t>    + </a:t>
            </a:r>
            <a:r>
              <a:rPr lang="cs-CZ" sz="2600" i="1" dirty="0" smtClean="0">
                <a:solidFill>
                  <a:schemeClr val="tx2"/>
                </a:solidFill>
              </a:rPr>
              <a:t>Der </a:t>
            </a:r>
            <a:r>
              <a:rPr lang="cs-CZ" sz="2600" i="1" dirty="0" err="1" smtClean="0">
                <a:solidFill>
                  <a:schemeClr val="tx2"/>
                </a:solidFill>
              </a:rPr>
              <a:t>Samstag</a:t>
            </a:r>
            <a:r>
              <a:rPr lang="cs-CZ" sz="2600" dirty="0" smtClean="0"/>
              <a:t>.</a:t>
            </a:r>
          </a:p>
          <a:p>
            <a:pPr>
              <a:buNone/>
            </a:pPr>
            <a:r>
              <a:rPr lang="cs-CZ" sz="2600" dirty="0" smtClean="0"/>
              <a:t>2. – </a:t>
            </a:r>
            <a:r>
              <a:rPr lang="cs-CZ" sz="2600" dirty="0" err="1" smtClean="0"/>
              <a:t>Wann</a:t>
            </a:r>
            <a:r>
              <a:rPr lang="cs-CZ" sz="2600" dirty="0" smtClean="0"/>
              <a:t> </a:t>
            </a:r>
            <a:r>
              <a:rPr lang="cs-CZ" sz="2600" dirty="0" err="1" smtClean="0"/>
              <a:t>ist</a:t>
            </a:r>
            <a:r>
              <a:rPr lang="cs-CZ" sz="2600" dirty="0" smtClean="0"/>
              <a:t> </a:t>
            </a:r>
            <a:r>
              <a:rPr lang="cs-CZ" sz="2600" i="1" dirty="0" smtClean="0">
                <a:solidFill>
                  <a:schemeClr val="tx2"/>
                </a:solidFill>
              </a:rPr>
              <a:t>der </a:t>
            </a:r>
            <a:r>
              <a:rPr lang="cs-CZ" sz="2600" i="1" dirty="0" err="1" smtClean="0">
                <a:solidFill>
                  <a:schemeClr val="tx2"/>
                </a:solidFill>
              </a:rPr>
              <a:t>vierzehnte</a:t>
            </a:r>
            <a:r>
              <a:rPr lang="cs-CZ" sz="2600" i="1" dirty="0" smtClean="0">
                <a:solidFill>
                  <a:schemeClr val="tx2"/>
                </a:solidFill>
              </a:rPr>
              <a:t> </a:t>
            </a:r>
            <a:r>
              <a:rPr lang="cs-CZ" sz="2600" i="1" dirty="0" err="1" smtClean="0">
                <a:solidFill>
                  <a:schemeClr val="tx2"/>
                </a:solidFill>
              </a:rPr>
              <a:t>Juli</a:t>
            </a:r>
            <a:r>
              <a:rPr lang="cs-CZ" sz="2600" dirty="0" smtClean="0"/>
              <a:t>?</a:t>
            </a:r>
            <a:br>
              <a:rPr lang="cs-CZ" sz="2600" dirty="0" smtClean="0"/>
            </a:br>
            <a:r>
              <a:rPr lang="cs-CZ" sz="2600" dirty="0" smtClean="0"/>
              <a:t>+ </a:t>
            </a:r>
            <a:r>
              <a:rPr lang="cs-CZ" sz="2600" i="1" dirty="0" err="1" smtClean="0">
                <a:solidFill>
                  <a:schemeClr val="tx2"/>
                </a:solidFill>
              </a:rPr>
              <a:t>Am</a:t>
            </a:r>
            <a:r>
              <a:rPr lang="cs-CZ" sz="2600" i="1" dirty="0" smtClean="0">
                <a:solidFill>
                  <a:schemeClr val="tx2"/>
                </a:solidFill>
              </a:rPr>
              <a:t> </a:t>
            </a:r>
            <a:r>
              <a:rPr lang="cs-CZ" sz="2600" i="1" dirty="0" err="1" smtClean="0">
                <a:solidFill>
                  <a:schemeClr val="tx2"/>
                </a:solidFill>
              </a:rPr>
              <a:t>Dienstag</a:t>
            </a:r>
            <a:r>
              <a:rPr lang="cs-CZ" sz="2600" dirty="0" smtClean="0"/>
              <a:t>. 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3. – Der </a:t>
            </a:r>
            <a:r>
              <a:rPr lang="cs-CZ" sz="2600" dirty="0" err="1" smtClean="0"/>
              <a:t>wie</a:t>
            </a:r>
            <a:r>
              <a:rPr lang="cs-CZ" sz="2600" dirty="0" smtClean="0"/>
              <a:t> </a:t>
            </a:r>
            <a:r>
              <a:rPr lang="cs-CZ" sz="2600" dirty="0" err="1" smtClean="0"/>
              <a:t>vielte</a:t>
            </a:r>
            <a:r>
              <a:rPr lang="cs-CZ" sz="2600" dirty="0" smtClean="0"/>
              <a:t> </a:t>
            </a:r>
            <a:r>
              <a:rPr lang="cs-CZ" sz="2600" dirty="0" err="1" smtClean="0"/>
              <a:t>ist</a:t>
            </a:r>
            <a:r>
              <a:rPr lang="cs-CZ" sz="2600" dirty="0" smtClean="0"/>
              <a:t> </a:t>
            </a:r>
            <a:r>
              <a:rPr lang="cs-CZ" sz="2600" dirty="0" err="1" smtClean="0"/>
              <a:t>heute</a:t>
            </a:r>
            <a:r>
              <a:rPr lang="cs-CZ" sz="2600" dirty="0" smtClean="0"/>
              <a:t>/</a:t>
            </a:r>
            <a:r>
              <a:rPr lang="cs-CZ" sz="2600" dirty="0" err="1" smtClean="0"/>
              <a:t>morgen</a:t>
            </a:r>
            <a:r>
              <a:rPr lang="cs-CZ" sz="2600" dirty="0" smtClean="0"/>
              <a:t>/</a:t>
            </a:r>
            <a:r>
              <a:rPr lang="cs-CZ" sz="2600" dirty="0" err="1" smtClean="0"/>
              <a:t>am</a:t>
            </a:r>
            <a:r>
              <a:rPr lang="cs-CZ" sz="2600" dirty="0" smtClean="0"/>
              <a:t> </a:t>
            </a:r>
            <a:r>
              <a:rPr lang="cs-CZ" sz="2600" dirty="0" err="1" smtClean="0"/>
              <a:t>Sonntag</a:t>
            </a:r>
            <a:r>
              <a:rPr lang="cs-CZ" sz="2600" dirty="0" smtClean="0"/>
              <a:t> ……?</a:t>
            </a:r>
            <a:br>
              <a:rPr lang="cs-CZ" sz="2600" dirty="0" smtClean="0"/>
            </a:br>
            <a:r>
              <a:rPr lang="cs-CZ" sz="2600" dirty="0" smtClean="0"/>
              <a:t>+ </a:t>
            </a:r>
            <a:r>
              <a:rPr lang="cs-CZ" sz="2600" dirty="0" err="1" smtClean="0"/>
              <a:t>Heute</a:t>
            </a:r>
            <a:r>
              <a:rPr lang="cs-CZ" sz="2600" dirty="0" smtClean="0"/>
              <a:t>/….... </a:t>
            </a:r>
            <a:r>
              <a:rPr lang="cs-CZ" sz="2600" dirty="0" err="1" smtClean="0"/>
              <a:t>ist</a:t>
            </a:r>
            <a:r>
              <a:rPr lang="cs-CZ" sz="2600" dirty="0" smtClean="0"/>
              <a:t> </a:t>
            </a:r>
            <a:r>
              <a:rPr lang="cs-CZ" sz="2600" i="1" dirty="0" smtClean="0">
                <a:solidFill>
                  <a:schemeClr val="tx2"/>
                </a:solidFill>
              </a:rPr>
              <a:t>der </a:t>
            </a:r>
            <a:r>
              <a:rPr lang="cs-CZ" sz="2600" i="1" dirty="0" err="1" smtClean="0">
                <a:solidFill>
                  <a:schemeClr val="tx2"/>
                </a:solidFill>
              </a:rPr>
              <a:t>dreizehnte</a:t>
            </a:r>
            <a:r>
              <a:rPr lang="cs-CZ" sz="2600" i="1" dirty="0" smtClean="0">
                <a:solidFill>
                  <a:schemeClr val="tx2"/>
                </a:solidFill>
              </a:rPr>
              <a:t> </a:t>
            </a:r>
            <a:r>
              <a:rPr lang="cs-CZ" sz="2600" i="1" dirty="0" err="1" smtClean="0">
                <a:solidFill>
                  <a:schemeClr val="tx2"/>
                </a:solidFill>
              </a:rPr>
              <a:t>September</a:t>
            </a:r>
            <a:r>
              <a:rPr lang="cs-CZ" sz="2600" i="1" dirty="0" smtClean="0"/>
              <a:t>.   </a:t>
            </a: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4</a:t>
            </a:r>
            <a:r>
              <a:rPr lang="cs-CZ" sz="2600" i="1" dirty="0" smtClean="0"/>
              <a:t>. </a:t>
            </a:r>
            <a:r>
              <a:rPr lang="cs-CZ" sz="2600" dirty="0" smtClean="0"/>
              <a:t> - Den </a:t>
            </a:r>
            <a:r>
              <a:rPr lang="cs-CZ" sz="2600" dirty="0" err="1" smtClean="0"/>
              <a:t>wie</a:t>
            </a:r>
            <a:r>
              <a:rPr lang="cs-CZ" sz="2600" dirty="0" smtClean="0"/>
              <a:t> </a:t>
            </a:r>
            <a:r>
              <a:rPr lang="cs-CZ" sz="2600" dirty="0" err="1" smtClean="0"/>
              <a:t>vielten</a:t>
            </a:r>
            <a:r>
              <a:rPr lang="cs-CZ" sz="2600" dirty="0" smtClean="0"/>
              <a:t> </a:t>
            </a:r>
            <a:r>
              <a:rPr lang="cs-CZ" sz="2600" dirty="0" err="1" smtClean="0"/>
              <a:t>haben</a:t>
            </a:r>
            <a:r>
              <a:rPr lang="cs-CZ" sz="2600" dirty="0" smtClean="0"/>
              <a:t> </a:t>
            </a:r>
            <a:r>
              <a:rPr lang="cs-CZ" sz="2600" dirty="0" err="1" smtClean="0"/>
              <a:t>wir</a:t>
            </a:r>
            <a:r>
              <a:rPr lang="cs-CZ" sz="2600" dirty="0" smtClean="0"/>
              <a:t> </a:t>
            </a:r>
            <a:r>
              <a:rPr lang="cs-CZ" sz="2600" dirty="0" err="1" smtClean="0"/>
              <a:t>heute</a:t>
            </a:r>
            <a:r>
              <a:rPr lang="cs-CZ" sz="2600" dirty="0" smtClean="0"/>
              <a:t>/…..?</a:t>
            </a:r>
            <a:br>
              <a:rPr lang="cs-CZ" sz="2600" dirty="0" smtClean="0"/>
            </a:br>
            <a:r>
              <a:rPr lang="cs-CZ" sz="2600" dirty="0" smtClean="0"/>
              <a:t>+ </a:t>
            </a:r>
            <a:r>
              <a:rPr lang="cs-CZ" sz="2600" dirty="0" err="1" smtClean="0"/>
              <a:t>Heute</a:t>
            </a:r>
            <a:r>
              <a:rPr lang="cs-CZ" sz="2600" dirty="0" smtClean="0"/>
              <a:t>/…… </a:t>
            </a:r>
            <a:r>
              <a:rPr lang="cs-CZ" sz="2600" dirty="0" err="1" smtClean="0"/>
              <a:t>haben</a:t>
            </a:r>
            <a:r>
              <a:rPr lang="cs-CZ" sz="2600" dirty="0" smtClean="0"/>
              <a:t> </a:t>
            </a:r>
            <a:r>
              <a:rPr lang="cs-CZ" sz="2600" dirty="0" err="1" smtClean="0"/>
              <a:t>wir</a:t>
            </a:r>
            <a:r>
              <a:rPr lang="cs-CZ" sz="2600" dirty="0" smtClean="0"/>
              <a:t> </a:t>
            </a:r>
            <a:r>
              <a:rPr lang="cs-CZ" sz="2600" i="1" dirty="0" smtClean="0">
                <a:solidFill>
                  <a:schemeClr val="tx2"/>
                </a:solidFill>
              </a:rPr>
              <a:t>den </a:t>
            </a:r>
            <a:r>
              <a:rPr lang="cs-CZ" sz="2600" i="1" dirty="0" err="1" smtClean="0">
                <a:solidFill>
                  <a:schemeClr val="tx2"/>
                </a:solidFill>
              </a:rPr>
              <a:t>dreizehnten</a:t>
            </a:r>
            <a:r>
              <a:rPr lang="cs-CZ" sz="2600" i="1" dirty="0" smtClean="0">
                <a:solidFill>
                  <a:schemeClr val="tx2"/>
                </a:solidFill>
              </a:rPr>
              <a:t> </a:t>
            </a:r>
            <a:r>
              <a:rPr lang="cs-CZ" sz="2600" i="1" dirty="0" err="1" smtClean="0">
                <a:solidFill>
                  <a:schemeClr val="tx2"/>
                </a:solidFill>
              </a:rPr>
              <a:t>September</a:t>
            </a:r>
            <a:r>
              <a:rPr lang="cs-CZ" sz="2600" dirty="0" smtClean="0"/>
              <a:t>.</a:t>
            </a:r>
            <a:endParaRPr lang="cs-CZ" sz="2600" i="1" dirty="0" smtClean="0"/>
          </a:p>
          <a:p>
            <a:pPr>
              <a:buNone/>
            </a:pPr>
            <a:r>
              <a:rPr lang="cs-CZ" sz="2600" i="1" dirty="0" smtClean="0">
                <a:solidFill>
                  <a:schemeClr val="tx2"/>
                </a:solidFill>
              </a:rPr>
              <a:t/>
            </a:r>
            <a:br>
              <a:rPr lang="cs-CZ" sz="2600" i="1" dirty="0" smtClean="0">
                <a:solidFill>
                  <a:schemeClr val="tx2"/>
                </a:solidFill>
              </a:rPr>
            </a:br>
            <a:endParaRPr lang="cs-CZ" sz="2600" i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900" dirty="0" smtClean="0"/>
              <a:t>Odpovídejte</a:t>
            </a:r>
            <a:endParaRPr lang="cs-CZ" sz="2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err="1" smtClean="0"/>
              <a:t>Wann</a:t>
            </a:r>
            <a:r>
              <a:rPr lang="cs-CZ" sz="2600" dirty="0" smtClean="0"/>
              <a:t> </a:t>
            </a:r>
            <a:r>
              <a:rPr lang="cs-CZ" sz="2600" dirty="0" err="1" smtClean="0"/>
              <a:t>hast</a:t>
            </a:r>
            <a:r>
              <a:rPr lang="cs-CZ" sz="2600" dirty="0" smtClean="0"/>
              <a:t> </a:t>
            </a:r>
            <a:r>
              <a:rPr lang="cs-CZ" sz="2600" dirty="0" err="1" smtClean="0"/>
              <a:t>du</a:t>
            </a:r>
            <a:r>
              <a:rPr lang="cs-CZ" sz="2600" dirty="0" smtClean="0"/>
              <a:t> </a:t>
            </a:r>
            <a:r>
              <a:rPr lang="cs-CZ" sz="2600" dirty="0" err="1" smtClean="0"/>
              <a:t>Geburtstag</a:t>
            </a:r>
            <a:r>
              <a:rPr lang="cs-CZ" sz="2600" dirty="0" smtClean="0"/>
              <a:t>?</a:t>
            </a:r>
          </a:p>
          <a:p>
            <a:pPr>
              <a:buNone/>
            </a:pPr>
            <a:r>
              <a:rPr lang="cs-CZ" sz="2600" dirty="0" err="1" smtClean="0"/>
              <a:t>Wann</a:t>
            </a:r>
            <a:r>
              <a:rPr lang="cs-CZ" sz="2600" dirty="0" smtClean="0"/>
              <a:t> </a:t>
            </a:r>
            <a:r>
              <a:rPr lang="cs-CZ" sz="2600" dirty="0" err="1" smtClean="0"/>
              <a:t>feiert</a:t>
            </a:r>
            <a:r>
              <a:rPr lang="cs-CZ" sz="2600" dirty="0" smtClean="0"/>
              <a:t> man </a:t>
            </a:r>
            <a:r>
              <a:rPr lang="cs-CZ" sz="2600" dirty="0" err="1" smtClean="0"/>
              <a:t>Weihnachten</a:t>
            </a:r>
            <a:r>
              <a:rPr lang="cs-CZ" sz="2600" dirty="0" smtClean="0"/>
              <a:t>?</a:t>
            </a:r>
          </a:p>
          <a:p>
            <a:pPr>
              <a:buNone/>
            </a:pPr>
            <a:r>
              <a:rPr lang="cs-CZ" sz="2600" dirty="0" err="1" smtClean="0"/>
              <a:t>Wann</a:t>
            </a:r>
            <a:r>
              <a:rPr lang="cs-CZ" sz="2600" dirty="0" smtClean="0"/>
              <a:t> </a:t>
            </a:r>
            <a:r>
              <a:rPr lang="cs-CZ" sz="2600" dirty="0" err="1" smtClean="0"/>
              <a:t>hast</a:t>
            </a:r>
            <a:r>
              <a:rPr lang="cs-CZ" sz="2600" dirty="0" smtClean="0"/>
              <a:t> </a:t>
            </a:r>
            <a:r>
              <a:rPr lang="cs-CZ" sz="2600" dirty="0" err="1" smtClean="0"/>
              <a:t>du</a:t>
            </a:r>
            <a:r>
              <a:rPr lang="cs-CZ" sz="2600" dirty="0" smtClean="0"/>
              <a:t> </a:t>
            </a:r>
            <a:r>
              <a:rPr lang="cs-CZ" sz="2600" dirty="0" err="1" smtClean="0"/>
              <a:t>Termin</a:t>
            </a:r>
            <a:r>
              <a:rPr lang="cs-CZ" sz="2600" dirty="0" smtClean="0"/>
              <a:t> </a:t>
            </a:r>
            <a:r>
              <a:rPr lang="cs-CZ" sz="2600" dirty="0" err="1" smtClean="0"/>
              <a:t>beim</a:t>
            </a:r>
            <a:r>
              <a:rPr lang="cs-CZ" sz="2600" dirty="0" smtClean="0"/>
              <a:t> </a:t>
            </a:r>
            <a:r>
              <a:rPr lang="cs-CZ" sz="2600" dirty="0" err="1" smtClean="0"/>
              <a:t>Arzt</a:t>
            </a:r>
            <a:r>
              <a:rPr lang="cs-CZ" sz="2600" dirty="0" smtClean="0"/>
              <a:t>?</a:t>
            </a:r>
          </a:p>
          <a:p>
            <a:pPr>
              <a:buNone/>
            </a:pPr>
            <a:r>
              <a:rPr lang="cs-CZ" sz="2600" dirty="0" err="1" smtClean="0"/>
              <a:t>Wann</a:t>
            </a:r>
            <a:r>
              <a:rPr lang="cs-CZ" sz="2600" dirty="0" smtClean="0"/>
              <a:t> </a:t>
            </a:r>
            <a:r>
              <a:rPr lang="cs-CZ" sz="2600" dirty="0" err="1" smtClean="0"/>
              <a:t>feiert</a:t>
            </a:r>
            <a:r>
              <a:rPr lang="cs-CZ" sz="2600" dirty="0" smtClean="0"/>
              <a:t> man </a:t>
            </a:r>
            <a:r>
              <a:rPr lang="cs-CZ" sz="2600" dirty="0" err="1" smtClean="0"/>
              <a:t>Silvester</a:t>
            </a:r>
            <a:r>
              <a:rPr lang="cs-CZ" sz="2600" dirty="0" smtClean="0"/>
              <a:t>?</a:t>
            </a:r>
          </a:p>
          <a:p>
            <a:pPr>
              <a:buNone/>
            </a:pPr>
            <a:r>
              <a:rPr lang="cs-CZ" sz="2600" dirty="0" err="1" smtClean="0"/>
              <a:t>Wann</a:t>
            </a:r>
            <a:r>
              <a:rPr lang="cs-CZ" sz="2600" dirty="0" smtClean="0"/>
              <a:t> </a:t>
            </a:r>
            <a:r>
              <a:rPr lang="cs-CZ" sz="2600" dirty="0" err="1" smtClean="0"/>
              <a:t>ist</a:t>
            </a:r>
            <a:r>
              <a:rPr lang="cs-CZ" sz="2600" dirty="0" smtClean="0"/>
              <a:t> </a:t>
            </a:r>
            <a:r>
              <a:rPr lang="cs-CZ" sz="2600" dirty="0" err="1" smtClean="0"/>
              <a:t>die</a:t>
            </a:r>
            <a:r>
              <a:rPr lang="cs-CZ" sz="2600" dirty="0" smtClean="0"/>
              <a:t> Party/</a:t>
            </a:r>
            <a:r>
              <a:rPr lang="cs-CZ" sz="2600" dirty="0" err="1" smtClean="0"/>
              <a:t>das</a:t>
            </a:r>
            <a:r>
              <a:rPr lang="cs-CZ" sz="2600" dirty="0" smtClean="0"/>
              <a:t> Fest?</a:t>
            </a:r>
          </a:p>
          <a:p>
            <a:pPr>
              <a:buNone/>
            </a:pPr>
            <a:r>
              <a:rPr lang="cs-CZ" sz="2600" dirty="0" err="1" smtClean="0"/>
              <a:t>Wann</a:t>
            </a:r>
            <a:r>
              <a:rPr lang="cs-CZ" sz="2600" dirty="0" smtClean="0"/>
              <a:t> </a:t>
            </a:r>
            <a:r>
              <a:rPr lang="cs-CZ" sz="2600" dirty="0" err="1" smtClean="0"/>
              <a:t>zieht</a:t>
            </a:r>
            <a:r>
              <a:rPr lang="cs-CZ" sz="2600" dirty="0" smtClean="0"/>
              <a:t> Stefan um?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err="1" smtClean="0"/>
              <a:t>Wann</a:t>
            </a:r>
            <a:r>
              <a:rPr lang="cs-CZ" sz="2600" dirty="0" smtClean="0"/>
              <a:t> </a:t>
            </a:r>
            <a:r>
              <a:rPr lang="cs-CZ" sz="2600" dirty="0" err="1" smtClean="0"/>
              <a:t>bist</a:t>
            </a:r>
            <a:r>
              <a:rPr lang="cs-CZ" sz="2600" dirty="0" smtClean="0"/>
              <a:t> </a:t>
            </a:r>
            <a:r>
              <a:rPr lang="cs-CZ" sz="2600" dirty="0" err="1" smtClean="0"/>
              <a:t>du</a:t>
            </a:r>
            <a:r>
              <a:rPr lang="cs-CZ" sz="2600" dirty="0" smtClean="0"/>
              <a:t> </a:t>
            </a:r>
            <a:r>
              <a:rPr lang="cs-CZ" sz="2600" dirty="0" err="1" smtClean="0"/>
              <a:t>im</a:t>
            </a:r>
            <a:r>
              <a:rPr lang="cs-CZ" sz="2600" dirty="0" smtClean="0"/>
              <a:t> </a:t>
            </a:r>
            <a:r>
              <a:rPr lang="cs-CZ" sz="2600" dirty="0" err="1" smtClean="0"/>
              <a:t>Urlaub</a:t>
            </a:r>
            <a:r>
              <a:rPr lang="cs-CZ" sz="2600" dirty="0" smtClean="0"/>
              <a:t>?</a:t>
            </a:r>
          </a:p>
          <a:p>
            <a:pPr>
              <a:buNone/>
            </a:pPr>
            <a:r>
              <a:rPr lang="cs-CZ" sz="2600" dirty="0" smtClean="0"/>
              <a:t>1. – 25. 8., 3. – 19. 2., 6. - 14. 7.</a:t>
            </a:r>
            <a:endParaRPr lang="cs-CZ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Použitá literatura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Učebnice </a:t>
            </a:r>
            <a:r>
              <a:rPr lang="cs-CZ" sz="2400" dirty="0" err="1" smtClean="0"/>
              <a:t>Schritte</a:t>
            </a:r>
            <a:r>
              <a:rPr lang="cs-CZ" sz="2400" dirty="0" smtClean="0"/>
              <a:t> </a:t>
            </a:r>
            <a:r>
              <a:rPr lang="cs-CZ" sz="2400" dirty="0" err="1" smtClean="0"/>
              <a:t>international</a:t>
            </a:r>
            <a:r>
              <a:rPr lang="cs-CZ" sz="2400" dirty="0" smtClean="0"/>
              <a:t> 2. </a:t>
            </a:r>
            <a:r>
              <a:rPr lang="cs-CZ" sz="2400" dirty="0" err="1" smtClean="0"/>
              <a:t>Ismaning</a:t>
            </a:r>
            <a:r>
              <a:rPr lang="cs-CZ" sz="2400" dirty="0" smtClean="0"/>
              <a:t>: </a:t>
            </a:r>
            <a:r>
              <a:rPr lang="cs-CZ" sz="2400" dirty="0" err="1" smtClean="0"/>
              <a:t>Hueber</a:t>
            </a:r>
            <a:r>
              <a:rPr lang="cs-CZ" sz="2400" dirty="0" smtClean="0"/>
              <a:t> </a:t>
            </a:r>
            <a:r>
              <a:rPr lang="cs-CZ" sz="2400" dirty="0" err="1" smtClean="0"/>
              <a:t>Verlag</a:t>
            </a:r>
            <a:r>
              <a:rPr lang="cs-CZ" sz="2400" dirty="0" smtClean="0"/>
              <a:t>, 2006.</a:t>
            </a:r>
          </a:p>
          <a:p>
            <a:pPr>
              <a:buNone/>
            </a:pPr>
            <a:r>
              <a:rPr lang="cs-CZ" sz="2400" dirty="0" smtClean="0"/>
              <a:t>ISBN 978-3-19-001852-9.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571</TotalTime>
  <Words>326</Words>
  <Application>Microsoft Office PowerPoint</Application>
  <PresentationFormat>Předvádění na obrazovce (4:3)</PresentationFormat>
  <Paragraphs>114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ŘADOVÉ ČÍSLOVKY</vt:lpstr>
      <vt:lpstr>TVOŘENÍ ŘADOVÝCH ČÍSLOVEK – 1. PÁD 1. – 19. → der zákl. číslovka + -te  20. →    →  der zákl. číslovka + -ste</vt:lpstr>
      <vt:lpstr>ŘADOVÉ ČÍSLOVKY VE 3. PÁDĚ    Na ot. Wann? 1.-19. → am ….  - ten 20.→  →  am ….  -sten</vt:lpstr>
      <vt:lpstr>ŘADOVÉ ČÍSLOVKY VE 4. PÁDĚ 1. – 19. → den   - ten 20. →   →  den  - sten</vt:lpstr>
      <vt:lpstr>ŘADOVÉ ČÍSLOVKY V HOVORU</vt:lpstr>
      <vt:lpstr>Napište tato data slovy</vt:lpstr>
      <vt:lpstr>Kontrola</vt:lpstr>
      <vt:lpstr>Procvičujte data, případně dny v týdnu učebnice Schritte international 2, cv. A1 str. 70, kalendář-červenec  </vt:lpstr>
      <vt:lpstr>Odpovídejte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ŘADOVÉ ČÍSLOVKY</dc:title>
  <dc:creator>Hlistova</dc:creator>
  <cp:lastModifiedBy>Hlistova</cp:lastModifiedBy>
  <cp:revision>72</cp:revision>
  <dcterms:created xsi:type="dcterms:W3CDTF">2013-09-12T08:03:51Z</dcterms:created>
  <dcterms:modified xsi:type="dcterms:W3CDTF">2014-01-08T09:14:15Z</dcterms:modified>
</cp:coreProperties>
</file>