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AD51A-8E55-4FA9-B5A3-4CDCD3F3A23D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860A-279C-4666-8CD3-672134688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AD51A-8E55-4FA9-B5A3-4CDCD3F3A23D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860A-279C-4666-8CD3-672134688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AD51A-8E55-4FA9-B5A3-4CDCD3F3A23D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860A-279C-4666-8CD3-672134688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AD51A-8E55-4FA9-B5A3-4CDCD3F3A23D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860A-279C-4666-8CD3-672134688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AD51A-8E55-4FA9-B5A3-4CDCD3F3A23D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860A-279C-4666-8CD3-672134688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AD51A-8E55-4FA9-B5A3-4CDCD3F3A23D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860A-279C-4666-8CD3-672134688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AD51A-8E55-4FA9-B5A3-4CDCD3F3A23D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860A-279C-4666-8CD3-672134688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AD51A-8E55-4FA9-B5A3-4CDCD3F3A23D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860A-279C-4666-8CD3-672134688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AD51A-8E55-4FA9-B5A3-4CDCD3F3A23D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860A-279C-4666-8CD3-672134688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AD51A-8E55-4FA9-B5A3-4CDCD3F3A23D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860A-279C-4666-8CD3-672134688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AD51A-8E55-4FA9-B5A3-4CDCD3F3A23D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3860A-279C-4666-8CD3-672134688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AD51A-8E55-4FA9-B5A3-4CDCD3F3A23D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73860A-279C-4666-8CD3-672134688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79"/>
          <p:cNvSpPr>
            <a:spLocks noChangeArrowheads="1"/>
          </p:cNvSpPr>
          <p:nvPr/>
        </p:nvSpPr>
        <p:spPr bwMode="auto">
          <a:xfrm>
            <a:off x="1557338" y="-501650"/>
            <a:ext cx="43084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0243" name="obrázek 2" descr="mszes_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2205038"/>
            <a:ext cx="447675" cy="43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927" name="Group 351"/>
          <p:cNvGraphicFramePr>
            <a:graphicFrameLocks noGrp="1"/>
          </p:cNvGraphicFramePr>
          <p:nvPr/>
        </p:nvGraphicFramePr>
        <p:xfrm>
          <a:off x="1547812" y="1557338"/>
          <a:ext cx="6238897" cy="4328160"/>
        </p:xfrm>
        <a:graphic>
          <a:graphicData uri="http://schemas.openxmlformats.org/drawingml/2006/table">
            <a:tbl>
              <a:tblPr/>
              <a:tblGrid>
                <a:gridCol w="1780918"/>
                <a:gridCol w="4457979"/>
              </a:tblGrid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CZ.1.07/1.5.00/34.0565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materiálu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VY_32_INOVACE_162_PŘÍSLOVCE  NA  -STENS, -ST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školy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Masarykova střední  škola zemědělská a Vyšší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odborná škola, Opava, příspěvková organizace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Jana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Hlistová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Průřezové téma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Gramatika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Člověk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 demokratické společnosti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Informační a komunikační technologie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Tematický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celek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Německý jazyk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6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4.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tvorby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1. 9. 2013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a místo ověření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17. 9. 2013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– německý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jazyk  4. 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Prezentace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Pracovní list - cvičení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Učebnice - cvičení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82" name="Picture 42" descr="OPVK_hor_zakladni_logolink_RGB_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260350"/>
            <a:ext cx="6215106" cy="12588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957" name="Group 93"/>
          <p:cNvGraphicFramePr>
            <a:graphicFrameLocks noGrp="1"/>
          </p:cNvGraphicFramePr>
          <p:nvPr/>
        </p:nvGraphicFramePr>
        <p:xfrm>
          <a:off x="1522413" y="1652588"/>
          <a:ext cx="6100762" cy="3610606"/>
        </p:xfrm>
        <a:graphic>
          <a:graphicData uri="http://schemas.openxmlformats.org/drawingml/2006/table">
            <a:tbl>
              <a:tblPr/>
              <a:tblGrid>
                <a:gridCol w="1741487"/>
                <a:gridCol w="4359275"/>
              </a:tblGrid>
              <a:tr h="120490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Gramatický jev je prezentován přehledně, s příklady , upozorňuje na nejčastější chybu.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 pracovní části využívá učebnici a doplňuje  ji cvičením.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Inovativní je spojení výpočetní techniky s učebnicí a slovem učitele,  zároveň  mají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žáci prostor na procvičení 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stupeň příslovcí,  příslovce na -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stens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, -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541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Metodický pokyn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Určeno k seznámení se s novým gramatickým jevem, při prezentaci použity příklady z každodenní komunikace.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Při procvičování jsou  využita cvičení z učebnice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Sprechen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Sie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? 2, ve kterých žáci volí jednu ze 2 nabízených variant nebo doplňují nový gram. jev do německého textu. Učebnici doplňuje překladové cvičení, které lze dle času použít  i za domácí úkol.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Pokud není uvedeno jinak, použitý materiál je z vlastních zdrojů autora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PŘÍSLOVCE NA –STENS, -ST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PREZENTACE</a:t>
            </a:r>
          </a:p>
          <a:p>
            <a:r>
              <a:rPr lang="cs-CZ" dirty="0" smtClean="0"/>
              <a:t>CVIČENÍ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Srovnání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100" dirty="0" smtClean="0"/>
              <a:t>3. stupeň příslovcí a tvary příslovcí na -</a:t>
            </a:r>
            <a:r>
              <a:rPr lang="cs-CZ" sz="3100" dirty="0" err="1" smtClean="0"/>
              <a:t>stens</a:t>
            </a:r>
            <a:r>
              <a:rPr lang="cs-CZ" sz="3100" dirty="0" smtClean="0"/>
              <a:t>, -</a:t>
            </a:r>
            <a:r>
              <a:rPr lang="cs-CZ" sz="3100" dirty="0" err="1" smtClean="0"/>
              <a:t>st</a:t>
            </a:r>
            <a:endParaRPr lang="cs-CZ" sz="31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3. stupeň: </a:t>
            </a:r>
            <a:r>
              <a:rPr lang="cs-CZ" sz="2800" dirty="0" err="1" smtClean="0"/>
              <a:t>am</a:t>
            </a:r>
            <a:r>
              <a:rPr lang="cs-CZ" sz="2800" dirty="0" smtClean="0"/>
              <a:t> + (e)sten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err="1" smtClean="0"/>
              <a:t>Er</a:t>
            </a:r>
            <a:r>
              <a:rPr lang="cs-CZ" i="1" dirty="0" smtClean="0"/>
              <a:t> </a:t>
            </a:r>
            <a:r>
              <a:rPr lang="cs-CZ" i="1" dirty="0" err="1" smtClean="0"/>
              <a:t>kommt</a:t>
            </a:r>
            <a:r>
              <a:rPr lang="cs-CZ" i="1" dirty="0" smtClean="0"/>
              <a:t>  </a:t>
            </a:r>
            <a:r>
              <a:rPr lang="cs-CZ" i="1" dirty="0" err="1" smtClean="0"/>
              <a:t>oft</a:t>
            </a:r>
            <a:r>
              <a:rPr lang="cs-CZ" i="1" dirty="0" smtClean="0"/>
              <a:t> </a:t>
            </a:r>
            <a:r>
              <a:rPr lang="cs-CZ" i="1" dirty="0" err="1" smtClean="0"/>
              <a:t>am</a:t>
            </a:r>
            <a:r>
              <a:rPr lang="cs-CZ" i="1" dirty="0" smtClean="0"/>
              <a:t> </a:t>
            </a:r>
            <a:r>
              <a:rPr lang="cs-CZ" i="1" dirty="0" err="1" smtClean="0"/>
              <a:t>spätesten</a:t>
            </a:r>
            <a:r>
              <a:rPr lang="cs-CZ" i="1" dirty="0" smtClean="0"/>
              <a:t> </a:t>
            </a:r>
          </a:p>
          <a:p>
            <a:pPr>
              <a:buNone/>
            </a:pPr>
            <a:r>
              <a:rPr lang="cs-CZ" i="1" dirty="0" smtClean="0"/>
              <a:t>(</a:t>
            </a:r>
            <a:r>
              <a:rPr lang="cs-CZ" i="1" dirty="0" err="1" smtClean="0"/>
              <a:t>von</a:t>
            </a:r>
            <a:r>
              <a:rPr lang="cs-CZ" i="1" dirty="0" smtClean="0"/>
              <a:t> </a:t>
            </a:r>
            <a:r>
              <a:rPr lang="cs-CZ" i="1" dirty="0" err="1" smtClean="0"/>
              <a:t>allen</a:t>
            </a:r>
            <a:r>
              <a:rPr lang="cs-CZ" i="1" dirty="0" smtClean="0"/>
              <a:t>).</a:t>
            </a:r>
          </a:p>
          <a:p>
            <a:pPr>
              <a:buNone/>
            </a:pPr>
            <a:r>
              <a:rPr lang="cs-CZ" i="1" dirty="0" smtClean="0"/>
              <a:t>Přijde často nejpozději </a:t>
            </a:r>
          </a:p>
          <a:p>
            <a:pPr>
              <a:buNone/>
            </a:pPr>
            <a:r>
              <a:rPr lang="cs-CZ" i="1" dirty="0" smtClean="0"/>
              <a:t>(ze všech).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→ vyjadřují nejvyšší hodnotu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→ slouží </a:t>
            </a:r>
            <a:r>
              <a:rPr lang="cs-CZ" b="1" dirty="0" smtClean="0">
                <a:solidFill>
                  <a:srgbClr val="C00000"/>
                </a:solidFill>
              </a:rPr>
              <a:t>pro srovnání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t</a:t>
            </a:r>
            <a:r>
              <a:rPr lang="cs-CZ" sz="2800" dirty="0" smtClean="0"/>
              <a:t>vary na -(e)</a:t>
            </a:r>
            <a:r>
              <a:rPr lang="cs-CZ" sz="2800" dirty="0" err="1" smtClean="0"/>
              <a:t>stens</a:t>
            </a:r>
            <a:r>
              <a:rPr lang="cs-CZ" sz="2800" dirty="0" smtClean="0"/>
              <a:t>, -</a:t>
            </a:r>
            <a:r>
              <a:rPr lang="cs-CZ" sz="2800" dirty="0" err="1" smtClean="0"/>
              <a:t>st</a:t>
            </a:r>
            <a:endParaRPr lang="cs-CZ" sz="2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3439" y="2174874"/>
            <a:ext cx="4043362" cy="4325959"/>
          </a:xfrm>
        </p:spPr>
        <p:txBody>
          <a:bodyPr>
            <a:normAutofit/>
          </a:bodyPr>
          <a:lstStyle/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komme</a:t>
            </a:r>
            <a:r>
              <a:rPr lang="cs-CZ" i="1" dirty="0" smtClean="0"/>
              <a:t> </a:t>
            </a:r>
            <a:r>
              <a:rPr lang="cs-CZ" i="1" dirty="0" err="1" smtClean="0"/>
              <a:t>spätestens</a:t>
            </a:r>
            <a:r>
              <a:rPr lang="cs-CZ" i="1" dirty="0" smtClean="0"/>
              <a:t> um 7</a:t>
            </a:r>
          </a:p>
          <a:p>
            <a:pPr>
              <a:buNone/>
            </a:pPr>
            <a:r>
              <a:rPr lang="cs-CZ" i="1" dirty="0" err="1" smtClean="0"/>
              <a:t>Uhr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smtClean="0"/>
              <a:t>Přijdu nejpozději v 7 hodin.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→ označují </a:t>
            </a:r>
            <a:r>
              <a:rPr lang="cs-CZ" b="1" dirty="0" smtClean="0">
                <a:solidFill>
                  <a:srgbClr val="C00000"/>
                </a:solidFill>
              </a:rPr>
              <a:t>vysoký stupeň vlastnosti /absolutní hodnotu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→ neslouží srovnání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428596" y="785794"/>
            <a:ext cx="8229600" cy="542928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900" b="1" dirty="0" smtClean="0"/>
              <a:t>Příslovce na -</a:t>
            </a:r>
            <a:r>
              <a:rPr lang="cs-CZ" sz="3900" b="1" dirty="0" err="1" smtClean="0"/>
              <a:t>stens</a:t>
            </a:r>
            <a:r>
              <a:rPr lang="cs-CZ" sz="3900" b="1" dirty="0" smtClean="0"/>
              <a:t>, -</a:t>
            </a:r>
            <a:r>
              <a:rPr lang="cs-CZ" sz="3900" b="1" dirty="0" err="1" smtClean="0"/>
              <a:t>st</a:t>
            </a:r>
            <a:r>
              <a:rPr lang="cs-CZ" sz="3900" b="1" dirty="0" smtClean="0"/>
              <a:t>:</a:t>
            </a:r>
          </a:p>
          <a:p>
            <a:pPr>
              <a:buNone/>
            </a:pPr>
            <a:r>
              <a:rPr lang="cs-CZ" dirty="0" err="1" smtClean="0"/>
              <a:t>meistens</a:t>
            </a:r>
            <a:r>
              <a:rPr lang="cs-CZ" dirty="0" smtClean="0"/>
              <a:t>/</a:t>
            </a:r>
            <a:r>
              <a:rPr lang="cs-CZ" dirty="0" err="1" smtClean="0"/>
              <a:t>meist</a:t>
            </a:r>
            <a:r>
              <a:rPr lang="cs-CZ" dirty="0" smtClean="0"/>
              <a:t> – většinou</a:t>
            </a:r>
          </a:p>
          <a:p>
            <a:pPr>
              <a:buNone/>
            </a:pPr>
            <a:r>
              <a:rPr lang="cs-CZ" sz="2400" i="1" dirty="0" err="1" smtClean="0"/>
              <a:t>Meistens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lerne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ich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abends</a:t>
            </a:r>
            <a:endParaRPr lang="cs-CZ" sz="2400" i="1" dirty="0" smtClean="0"/>
          </a:p>
          <a:p>
            <a:pPr>
              <a:buNone/>
            </a:pPr>
            <a:r>
              <a:rPr lang="cs-CZ" dirty="0" err="1"/>
              <a:t>w</a:t>
            </a:r>
            <a:r>
              <a:rPr lang="cs-CZ" dirty="0" err="1" smtClean="0"/>
              <a:t>enigstens</a:t>
            </a:r>
            <a:r>
              <a:rPr lang="cs-CZ" dirty="0" smtClean="0"/>
              <a:t> – alespoň</a:t>
            </a:r>
          </a:p>
          <a:p>
            <a:pPr>
              <a:buNone/>
            </a:pPr>
            <a:r>
              <a:rPr lang="cs-CZ" sz="2400" i="1" dirty="0" err="1" smtClean="0"/>
              <a:t>Ich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brauche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wenigstens</a:t>
            </a:r>
            <a:r>
              <a:rPr lang="cs-CZ" sz="2400" i="1" dirty="0" smtClean="0"/>
              <a:t> 20 Euro.</a:t>
            </a:r>
          </a:p>
          <a:p>
            <a:pPr>
              <a:buNone/>
            </a:pPr>
            <a:r>
              <a:rPr lang="cs-CZ" dirty="0" err="1"/>
              <a:t>m</a:t>
            </a:r>
            <a:r>
              <a:rPr lang="cs-CZ" dirty="0" err="1" smtClean="0"/>
              <a:t>indestens</a:t>
            </a:r>
            <a:r>
              <a:rPr lang="cs-CZ" dirty="0" smtClean="0"/>
              <a:t> – přinejmenším, nejméně</a:t>
            </a:r>
          </a:p>
          <a:p>
            <a:pPr>
              <a:buNone/>
            </a:pPr>
            <a:r>
              <a:rPr lang="cs-CZ" sz="2400" i="1" dirty="0" err="1" smtClean="0"/>
              <a:t>Er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verdient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mindestens</a:t>
            </a:r>
            <a:r>
              <a:rPr lang="cs-CZ" sz="2400" i="1" dirty="0" smtClean="0"/>
              <a:t> 2000 Euro.</a:t>
            </a:r>
          </a:p>
          <a:p>
            <a:pPr>
              <a:buNone/>
            </a:pPr>
            <a:r>
              <a:rPr lang="cs-CZ" dirty="0" err="1" smtClean="0"/>
              <a:t>höchstens</a:t>
            </a:r>
            <a:r>
              <a:rPr lang="cs-CZ" dirty="0" smtClean="0"/>
              <a:t>/</a:t>
            </a:r>
            <a:r>
              <a:rPr lang="cs-CZ" dirty="0" err="1" smtClean="0"/>
              <a:t>höchst</a:t>
            </a:r>
            <a:r>
              <a:rPr lang="cs-CZ" dirty="0" smtClean="0"/>
              <a:t> – (na)nejvýš</a:t>
            </a:r>
          </a:p>
          <a:p>
            <a:pPr>
              <a:buNone/>
            </a:pPr>
            <a:r>
              <a:rPr lang="cs-CZ" sz="2400" i="1" dirty="0" smtClean="0"/>
              <a:t>Es </a:t>
            </a:r>
            <a:r>
              <a:rPr lang="cs-CZ" sz="2400" i="1" dirty="0" err="1" smtClean="0"/>
              <a:t>dauert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höchst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eine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Stunde</a:t>
            </a:r>
            <a:r>
              <a:rPr lang="cs-CZ" sz="2400" i="1" dirty="0" smtClean="0"/>
              <a:t>.</a:t>
            </a:r>
            <a:endParaRPr lang="cs-CZ" sz="2600" i="1" dirty="0" smtClean="0"/>
          </a:p>
          <a:p>
            <a:pPr>
              <a:buNone/>
            </a:pPr>
            <a:r>
              <a:rPr lang="cs-CZ" dirty="0" err="1"/>
              <a:t>s</a:t>
            </a:r>
            <a:r>
              <a:rPr lang="cs-CZ" dirty="0" err="1" smtClean="0"/>
              <a:t>pätestens</a:t>
            </a:r>
            <a:r>
              <a:rPr lang="cs-CZ" dirty="0" smtClean="0"/>
              <a:t> – nejpozději</a:t>
            </a:r>
          </a:p>
          <a:p>
            <a:pPr>
              <a:buNone/>
            </a:pPr>
            <a:r>
              <a:rPr lang="cs-CZ" sz="2400" i="1" dirty="0" smtClean="0"/>
              <a:t>Die </a:t>
            </a:r>
            <a:r>
              <a:rPr lang="cs-CZ" sz="2400" i="1" dirty="0" err="1" smtClean="0"/>
              <a:t>Ergebnisse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bekommen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Sie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spätestens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morgen</a:t>
            </a:r>
            <a:r>
              <a:rPr lang="cs-CZ" sz="2400" i="1" dirty="0" smtClean="0"/>
              <a:t>.</a:t>
            </a:r>
          </a:p>
          <a:p>
            <a:pPr>
              <a:buNone/>
            </a:pPr>
            <a:r>
              <a:rPr lang="cs-CZ" dirty="0" err="1"/>
              <a:t>f</a:t>
            </a:r>
            <a:r>
              <a:rPr lang="cs-CZ" dirty="0" err="1" smtClean="0"/>
              <a:t>rühestens</a:t>
            </a:r>
            <a:r>
              <a:rPr lang="cs-CZ" dirty="0" smtClean="0"/>
              <a:t> – nejdříve</a:t>
            </a:r>
          </a:p>
          <a:p>
            <a:pPr>
              <a:buNone/>
            </a:pPr>
            <a:r>
              <a:rPr lang="cs-CZ" sz="2400" i="1" dirty="0" smtClean="0"/>
              <a:t>Der </a:t>
            </a:r>
            <a:r>
              <a:rPr lang="cs-CZ" sz="2400" i="1" dirty="0" err="1" smtClean="0"/>
              <a:t>Chef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kommt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frühestens</a:t>
            </a:r>
            <a:r>
              <a:rPr lang="cs-CZ" sz="2400" i="1" dirty="0" smtClean="0"/>
              <a:t> um 8 </a:t>
            </a:r>
            <a:r>
              <a:rPr lang="cs-CZ" sz="2400" i="1" dirty="0" err="1" smtClean="0"/>
              <a:t>Uhr</a:t>
            </a:r>
            <a:r>
              <a:rPr lang="cs-CZ" sz="2400" i="1" dirty="0" smtClean="0"/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714356"/>
            <a:ext cx="8229600" cy="564360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/>
              <a:t>bestens</a:t>
            </a:r>
            <a:r>
              <a:rPr lang="cs-CZ" dirty="0" smtClean="0"/>
              <a:t> – vřele, co nejlépe</a:t>
            </a:r>
          </a:p>
          <a:p>
            <a:pPr>
              <a:buNone/>
            </a:pPr>
            <a:r>
              <a:rPr lang="cs-CZ" sz="2200" i="1" dirty="0" smtClean="0"/>
              <a:t>Peter </a:t>
            </a:r>
            <a:r>
              <a:rPr lang="cs-CZ" sz="2200" i="1" dirty="0" err="1" smtClean="0"/>
              <a:t>ist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bestens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vorbereitet</a:t>
            </a:r>
            <a:r>
              <a:rPr lang="cs-CZ" sz="2200" i="1" dirty="0" smtClean="0"/>
              <a:t>, </a:t>
            </a:r>
            <a:r>
              <a:rPr lang="cs-CZ" sz="2200" i="1" dirty="0" err="1" smtClean="0"/>
              <a:t>ich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kann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ihn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bestens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empfehlen</a:t>
            </a:r>
            <a:r>
              <a:rPr lang="cs-CZ" sz="2200" i="1" dirty="0" smtClean="0"/>
              <a:t>.</a:t>
            </a:r>
          </a:p>
          <a:p>
            <a:pPr>
              <a:buNone/>
            </a:pPr>
            <a:r>
              <a:rPr lang="cs-CZ" dirty="0" err="1" smtClean="0"/>
              <a:t>schnellstens</a:t>
            </a:r>
            <a:r>
              <a:rPr lang="cs-CZ" dirty="0" smtClean="0"/>
              <a:t> – co nejrychleji</a:t>
            </a:r>
          </a:p>
          <a:p>
            <a:pPr>
              <a:buNone/>
            </a:pPr>
            <a:r>
              <a:rPr lang="cs-CZ" sz="2200" i="1" dirty="0" err="1" smtClean="0"/>
              <a:t>Er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hat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schnellstens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reagiert</a:t>
            </a:r>
            <a:r>
              <a:rPr lang="cs-CZ" sz="2200" i="1" dirty="0" smtClean="0"/>
              <a:t>.</a:t>
            </a:r>
            <a:endParaRPr lang="cs-CZ" sz="2200" i="1" dirty="0"/>
          </a:p>
          <a:p>
            <a:pPr>
              <a:buNone/>
            </a:pPr>
            <a:r>
              <a:rPr lang="cs-CZ" dirty="0" err="1" smtClean="0"/>
              <a:t>längst</a:t>
            </a:r>
            <a:r>
              <a:rPr lang="cs-CZ" dirty="0" smtClean="0"/>
              <a:t> – dávno</a:t>
            </a:r>
          </a:p>
          <a:p>
            <a:pPr>
              <a:buNone/>
            </a:pPr>
            <a:r>
              <a:rPr lang="cs-CZ" sz="2200" i="1" dirty="0" err="1" smtClean="0"/>
              <a:t>Ich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habe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das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längst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vergessen</a:t>
            </a:r>
            <a:r>
              <a:rPr lang="cs-CZ" sz="2200" i="1" dirty="0" smtClean="0"/>
              <a:t>.</a:t>
            </a:r>
          </a:p>
          <a:p>
            <a:pPr>
              <a:buNone/>
            </a:pPr>
            <a:r>
              <a:rPr lang="cs-CZ" dirty="0" err="1"/>
              <a:t>h</a:t>
            </a:r>
            <a:r>
              <a:rPr lang="cs-CZ" dirty="0" err="1" smtClean="0"/>
              <a:t>erzlichst</a:t>
            </a:r>
            <a:r>
              <a:rPr lang="cs-CZ" dirty="0" smtClean="0"/>
              <a:t> – co nejsrdečněji</a:t>
            </a:r>
          </a:p>
          <a:p>
            <a:pPr>
              <a:buNone/>
            </a:pPr>
            <a:r>
              <a:rPr lang="cs-CZ" sz="2200" i="1" dirty="0" err="1" smtClean="0"/>
              <a:t>Wir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begrüßen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Sie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herzlichst</a:t>
            </a:r>
            <a:r>
              <a:rPr lang="cs-CZ" sz="2200" i="1" dirty="0" smtClean="0"/>
              <a:t>.</a:t>
            </a:r>
          </a:p>
          <a:p>
            <a:pPr>
              <a:buNone/>
            </a:pPr>
            <a:r>
              <a:rPr lang="cs-CZ" dirty="0" err="1"/>
              <a:t>z</a:t>
            </a:r>
            <a:r>
              <a:rPr lang="cs-CZ" dirty="0" err="1" smtClean="0"/>
              <a:t>unächst</a:t>
            </a:r>
            <a:r>
              <a:rPr lang="cs-CZ" dirty="0" smtClean="0"/>
              <a:t>/</a:t>
            </a:r>
            <a:r>
              <a:rPr lang="cs-CZ" dirty="0" err="1" smtClean="0"/>
              <a:t>zuerst</a:t>
            </a:r>
            <a:r>
              <a:rPr lang="cs-CZ" dirty="0" smtClean="0"/>
              <a:t> – nejdříve</a:t>
            </a:r>
          </a:p>
          <a:p>
            <a:pPr>
              <a:buNone/>
            </a:pPr>
            <a:r>
              <a:rPr lang="cs-CZ" sz="2200" i="1" dirty="0" err="1" smtClean="0"/>
              <a:t>Zunächst</a:t>
            </a:r>
            <a:r>
              <a:rPr lang="cs-CZ" sz="2200" i="1" dirty="0" smtClean="0"/>
              <a:t>/</a:t>
            </a:r>
            <a:r>
              <a:rPr lang="cs-CZ" sz="2200" i="1" dirty="0" err="1" smtClean="0"/>
              <a:t>zuerst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ruhen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wir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uns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aus</a:t>
            </a:r>
            <a:r>
              <a:rPr lang="cs-CZ" sz="2200" i="1" dirty="0" smtClean="0"/>
              <a:t>.</a:t>
            </a:r>
          </a:p>
          <a:p>
            <a:pPr>
              <a:buNone/>
            </a:pPr>
            <a:r>
              <a:rPr lang="cs-CZ" dirty="0" err="1"/>
              <a:t>z</a:t>
            </a:r>
            <a:r>
              <a:rPr lang="cs-CZ" dirty="0" err="1" smtClean="0"/>
              <a:t>uletzt</a:t>
            </a:r>
            <a:r>
              <a:rPr lang="cs-CZ" dirty="0" smtClean="0"/>
              <a:t> – naposledy</a:t>
            </a:r>
          </a:p>
          <a:p>
            <a:pPr>
              <a:buNone/>
            </a:pPr>
            <a:r>
              <a:rPr lang="cs-CZ" sz="2200" i="1" dirty="0" err="1" smtClean="0"/>
              <a:t>Ich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habe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mit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ihm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zuletzt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gestern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gesprochen</a:t>
            </a:r>
            <a:r>
              <a:rPr lang="cs-CZ" sz="2200" i="1" dirty="0" smtClean="0"/>
              <a:t>.</a:t>
            </a:r>
          </a:p>
          <a:p>
            <a:pPr>
              <a:buNone/>
            </a:pPr>
            <a:endParaRPr lang="cs-CZ" sz="2200" i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err="1"/>
              <a:t>m</a:t>
            </a:r>
            <a:r>
              <a:rPr lang="cs-CZ" sz="4000" b="1" dirty="0" err="1" smtClean="0"/>
              <a:t>öglichst</a:t>
            </a:r>
            <a:r>
              <a:rPr lang="cs-CZ" sz="4000" b="1" dirty="0" smtClean="0"/>
              <a:t>, </a:t>
            </a:r>
            <a:r>
              <a:rPr lang="cs-CZ" sz="4000" b="1" dirty="0" err="1" smtClean="0"/>
              <a:t>höchst</a:t>
            </a:r>
            <a:r>
              <a:rPr lang="cs-CZ" sz="4000" b="1" dirty="0" smtClean="0"/>
              <a:t>, </a:t>
            </a:r>
            <a:r>
              <a:rPr lang="cs-CZ" sz="4000" b="1" dirty="0" err="1" smtClean="0"/>
              <a:t>äußerst</a:t>
            </a:r>
            <a:r>
              <a:rPr lang="cs-CZ" sz="4000" b="1" dirty="0" smtClean="0"/>
              <a:t> + adjektivum nebo adverbium v 1. stupni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/>
              <a:t>m</a:t>
            </a:r>
            <a:r>
              <a:rPr lang="cs-CZ" dirty="0" err="1" smtClean="0"/>
              <a:t>öglichst</a:t>
            </a:r>
            <a:r>
              <a:rPr lang="cs-CZ" dirty="0" smtClean="0"/>
              <a:t> – co (možná) </a:t>
            </a:r>
            <a:r>
              <a:rPr lang="cs-CZ" dirty="0" err="1" smtClean="0"/>
              <a:t>nej</a:t>
            </a:r>
            <a:r>
              <a:rPr lang="cs-CZ" dirty="0" smtClean="0"/>
              <a:t>-</a:t>
            </a:r>
          </a:p>
          <a:p>
            <a:pPr>
              <a:buNone/>
            </a:pPr>
            <a:r>
              <a:rPr lang="cs-CZ" sz="2200" i="1" dirty="0" err="1"/>
              <a:t>m</a:t>
            </a:r>
            <a:r>
              <a:rPr lang="cs-CZ" sz="2200" i="1" dirty="0" err="1" smtClean="0"/>
              <a:t>öglichst</a:t>
            </a:r>
            <a:r>
              <a:rPr lang="cs-CZ" sz="2200" i="1" dirty="0" smtClean="0"/>
              <a:t> bald, gut, </a:t>
            </a:r>
            <a:r>
              <a:rPr lang="cs-CZ" sz="2200" i="1" dirty="0" err="1" smtClean="0"/>
              <a:t>bequem</a:t>
            </a:r>
            <a:r>
              <a:rPr lang="cs-CZ" sz="2200" i="1" dirty="0" smtClean="0"/>
              <a:t>, </a:t>
            </a:r>
            <a:r>
              <a:rPr lang="cs-CZ" sz="2200" i="1" dirty="0" err="1" smtClean="0"/>
              <a:t>schnell</a:t>
            </a:r>
            <a:endParaRPr lang="cs-CZ" sz="2200" i="1" dirty="0" smtClean="0"/>
          </a:p>
          <a:p>
            <a:pPr>
              <a:buNone/>
            </a:pPr>
            <a:r>
              <a:rPr lang="cs-CZ" dirty="0" err="1"/>
              <a:t>h</a:t>
            </a:r>
            <a:r>
              <a:rPr lang="cs-CZ" dirty="0" err="1" smtClean="0"/>
              <a:t>öchst</a:t>
            </a:r>
            <a:r>
              <a:rPr lang="cs-CZ" dirty="0" smtClean="0"/>
              <a:t> – nanejvýš</a:t>
            </a:r>
          </a:p>
          <a:p>
            <a:pPr>
              <a:buNone/>
            </a:pPr>
            <a:r>
              <a:rPr lang="cs-CZ" sz="2200" i="1" dirty="0" err="1"/>
              <a:t>h</a:t>
            </a:r>
            <a:r>
              <a:rPr lang="cs-CZ" sz="2200" i="1" dirty="0" err="1" smtClean="0"/>
              <a:t>öchst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interessant</a:t>
            </a:r>
            <a:endParaRPr lang="cs-CZ" sz="2200" i="1" dirty="0"/>
          </a:p>
          <a:p>
            <a:pPr>
              <a:buNone/>
            </a:pPr>
            <a:r>
              <a:rPr lang="cs-CZ" dirty="0" err="1"/>
              <a:t>ä</a:t>
            </a:r>
            <a:r>
              <a:rPr lang="cs-CZ" dirty="0" err="1" smtClean="0"/>
              <a:t>ußerst</a:t>
            </a:r>
            <a:r>
              <a:rPr lang="cs-CZ" dirty="0" smtClean="0"/>
              <a:t> – krajně</a:t>
            </a:r>
          </a:p>
          <a:p>
            <a:pPr>
              <a:buNone/>
            </a:pPr>
            <a:r>
              <a:rPr lang="cs-CZ" sz="2200" i="1" dirty="0" err="1"/>
              <a:t>ä</a:t>
            </a:r>
            <a:r>
              <a:rPr lang="cs-CZ" sz="2200" i="1" dirty="0" err="1" smtClean="0"/>
              <a:t>ußerst</a:t>
            </a:r>
            <a:r>
              <a:rPr lang="cs-CZ" sz="2200" i="1" dirty="0" smtClean="0"/>
              <a:t>  </a:t>
            </a:r>
            <a:r>
              <a:rPr lang="cs-CZ" sz="2200" i="1" dirty="0" err="1" smtClean="0"/>
              <a:t>gefährlich</a:t>
            </a:r>
            <a:r>
              <a:rPr lang="cs-CZ" sz="2200" i="1" dirty="0" smtClean="0"/>
              <a:t>, </a:t>
            </a:r>
            <a:r>
              <a:rPr lang="cs-CZ" sz="2200" i="1" dirty="0" err="1" smtClean="0"/>
              <a:t>peinlich</a:t>
            </a:r>
            <a:endParaRPr lang="cs-CZ" sz="2200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329642" cy="526893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Cvičení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Učebnice „</a:t>
            </a:r>
            <a:r>
              <a:rPr lang="cs-CZ" sz="2400" dirty="0" err="1" smtClean="0"/>
              <a:t>Sprechen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</a:t>
            </a:r>
            <a:r>
              <a:rPr lang="cs-CZ" sz="2400" dirty="0" smtClean="0"/>
              <a:t>“ 2, str. 113, str. 116 </a:t>
            </a:r>
            <a:r>
              <a:rPr lang="cs-CZ" sz="2400" dirty="0" err="1" smtClean="0"/>
              <a:t>cv</a:t>
            </a:r>
            <a:r>
              <a:rPr lang="cs-CZ" sz="2400" dirty="0" smtClean="0"/>
              <a:t>. 13,14, str. 246 cv.19 – volba správné varianty  nebo překlad příslovce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Přeložte.</a:t>
            </a:r>
            <a:br>
              <a:rPr lang="cs-CZ" sz="2400" dirty="0" smtClean="0"/>
            </a:br>
            <a:r>
              <a:rPr lang="cs-CZ" sz="2400" dirty="0" smtClean="0"/>
              <a:t>1. Je vždy co nejlépe oblečen.	</a:t>
            </a:r>
          </a:p>
          <a:p>
            <a:pPr marL="457200" indent="-457200">
              <a:buNone/>
            </a:pPr>
            <a:r>
              <a:rPr lang="cs-CZ" sz="2400" dirty="0"/>
              <a:t>	</a:t>
            </a:r>
            <a:r>
              <a:rPr lang="cs-CZ" sz="2400" dirty="0" smtClean="0"/>
              <a:t>2. Peníze dostanu nejpozději za 2 dny.</a:t>
            </a:r>
          </a:p>
          <a:p>
            <a:pPr marL="457200" indent="-457200">
              <a:buNone/>
            </a:pPr>
            <a:r>
              <a:rPr lang="cs-CZ" sz="2400" dirty="0"/>
              <a:t>	</a:t>
            </a:r>
            <a:r>
              <a:rPr lang="cs-CZ" sz="2400" dirty="0" smtClean="0"/>
              <a:t>3. Mohu ti půjčit nejvýše 100 korun.</a:t>
            </a:r>
          </a:p>
          <a:p>
            <a:pPr marL="457200" indent="-457200">
              <a:buNone/>
            </a:pPr>
            <a:r>
              <a:rPr lang="cs-CZ" sz="2400" dirty="0"/>
              <a:t>	</a:t>
            </a:r>
            <a:r>
              <a:rPr lang="cs-CZ" sz="2400" dirty="0" smtClean="0"/>
              <a:t>4. Pomáhá nejméně ze všech.</a:t>
            </a:r>
          </a:p>
          <a:p>
            <a:pPr marL="457200" indent="-457200">
              <a:buNone/>
            </a:pPr>
            <a:r>
              <a:rPr lang="cs-CZ" sz="2400" dirty="0"/>
              <a:t>	</a:t>
            </a:r>
            <a:r>
              <a:rPr lang="cs-CZ" sz="2400" dirty="0" smtClean="0"/>
              <a:t>5. Mohl jsi alespoň zavolat.</a:t>
            </a:r>
          </a:p>
          <a:p>
            <a:pPr marL="457200" indent="-457200">
              <a:buNone/>
            </a:pPr>
            <a:r>
              <a:rPr lang="cs-CZ" sz="2400" dirty="0"/>
              <a:t>	</a:t>
            </a:r>
            <a:r>
              <a:rPr lang="cs-CZ" sz="2400" dirty="0" smtClean="0"/>
              <a:t>6. Mluví z nás nejlépe německy.</a:t>
            </a:r>
          </a:p>
          <a:p>
            <a:pPr marL="457200" indent="-457200">
              <a:buNone/>
            </a:pPr>
            <a:r>
              <a:rPr lang="cs-CZ" sz="2400" dirty="0"/>
              <a:t>	</a:t>
            </a:r>
            <a:r>
              <a:rPr lang="cs-CZ" sz="2400" dirty="0" smtClean="0"/>
              <a:t>7. Už je dávno pryč.</a:t>
            </a:r>
          </a:p>
          <a:p>
            <a:pPr marL="457200" indent="-457200">
              <a:buNone/>
            </a:pPr>
            <a:r>
              <a:rPr lang="cs-CZ" sz="2400" dirty="0"/>
              <a:t>	</a:t>
            </a:r>
            <a:r>
              <a:rPr lang="cs-CZ" sz="2400" dirty="0" smtClean="0"/>
              <a:t>8. Musíš čekat přinejmenším  půl hodiny.</a:t>
            </a:r>
          </a:p>
          <a:p>
            <a:pPr marL="457200" indent="-457200">
              <a:buNone/>
            </a:pPr>
            <a:r>
              <a:rPr lang="cs-CZ" sz="2400" dirty="0"/>
              <a:t>	</a:t>
            </a:r>
            <a:r>
              <a:rPr lang="cs-CZ" sz="2400" dirty="0" smtClean="0"/>
              <a:t>9. Vrátí se nejdříve zítra.</a:t>
            </a:r>
          </a:p>
          <a:p>
            <a:pPr marL="457200" indent="-457200">
              <a:buNone/>
            </a:pPr>
            <a:r>
              <a:rPr lang="cs-CZ" sz="2400" dirty="0" smtClean="0"/>
              <a:t>     10. Jeďte co nejrychleji do nemocnice!	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000" dirty="0" smtClean="0"/>
              <a:t>Řešení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err="1" smtClean="0"/>
              <a:t>Er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immer</a:t>
            </a:r>
            <a:r>
              <a:rPr lang="cs-CZ" sz="2400" dirty="0" smtClean="0"/>
              <a:t> </a:t>
            </a:r>
            <a:r>
              <a:rPr lang="cs-CZ" sz="2400" dirty="0" err="1" smtClean="0"/>
              <a:t>bestens</a:t>
            </a:r>
            <a:r>
              <a:rPr lang="cs-CZ" sz="2400" dirty="0" smtClean="0"/>
              <a:t> </a:t>
            </a:r>
            <a:r>
              <a:rPr lang="cs-CZ" sz="2400" dirty="0" err="1" smtClean="0"/>
              <a:t>angezogen</a:t>
            </a:r>
            <a:r>
              <a:rPr lang="cs-CZ" sz="2400" dirty="0" smtClean="0"/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Geld</a:t>
            </a:r>
            <a:r>
              <a:rPr lang="cs-CZ" sz="2400" dirty="0" smtClean="0"/>
              <a:t> </a:t>
            </a:r>
            <a:r>
              <a:rPr lang="cs-CZ" sz="2400" dirty="0" err="1" smtClean="0"/>
              <a:t>bekomme</a:t>
            </a:r>
            <a:r>
              <a:rPr lang="cs-CZ" sz="2400" dirty="0" smtClean="0"/>
              <a:t>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spätestens</a:t>
            </a:r>
            <a:r>
              <a:rPr lang="cs-CZ" sz="2400" dirty="0" smtClean="0"/>
              <a:t> in 2 </a:t>
            </a:r>
            <a:r>
              <a:rPr lang="cs-CZ" sz="2400" dirty="0" err="1" smtClean="0"/>
              <a:t>Tagen</a:t>
            </a:r>
            <a:r>
              <a:rPr lang="cs-CZ" sz="2400" dirty="0" smtClean="0"/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kann</a:t>
            </a:r>
            <a:r>
              <a:rPr lang="cs-CZ" sz="2400" dirty="0" smtClean="0"/>
              <a:t> </a:t>
            </a:r>
            <a:r>
              <a:rPr lang="cs-CZ" sz="2400" dirty="0" err="1" smtClean="0"/>
              <a:t>dir</a:t>
            </a:r>
            <a:r>
              <a:rPr lang="cs-CZ" sz="2400" dirty="0" smtClean="0"/>
              <a:t> </a:t>
            </a:r>
            <a:r>
              <a:rPr lang="cs-CZ" sz="2400" dirty="0" err="1" smtClean="0"/>
              <a:t>höchtens</a:t>
            </a:r>
            <a:r>
              <a:rPr lang="cs-CZ" sz="2400" dirty="0" smtClean="0"/>
              <a:t> 100 </a:t>
            </a:r>
            <a:r>
              <a:rPr lang="cs-CZ" sz="2400" dirty="0" err="1" smtClean="0"/>
              <a:t>Kronen</a:t>
            </a:r>
            <a:r>
              <a:rPr lang="cs-CZ" sz="2400" dirty="0" smtClean="0"/>
              <a:t> </a:t>
            </a:r>
            <a:r>
              <a:rPr lang="cs-CZ" sz="2400" dirty="0" err="1" smtClean="0"/>
              <a:t>borgen</a:t>
            </a:r>
            <a:r>
              <a:rPr lang="cs-CZ" sz="2400" dirty="0" smtClean="0"/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/>
              <a:t>Er</a:t>
            </a:r>
            <a:r>
              <a:rPr lang="cs-CZ" sz="2400" dirty="0" smtClean="0"/>
              <a:t> </a:t>
            </a:r>
            <a:r>
              <a:rPr lang="cs-CZ" sz="2400" dirty="0" err="1" smtClean="0"/>
              <a:t>hilft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wenigsten</a:t>
            </a:r>
            <a:r>
              <a:rPr lang="cs-CZ" sz="2400" dirty="0" smtClean="0"/>
              <a:t> </a:t>
            </a:r>
            <a:r>
              <a:rPr lang="cs-CZ" sz="2400" dirty="0" err="1" smtClean="0"/>
              <a:t>von</a:t>
            </a:r>
            <a:r>
              <a:rPr lang="cs-CZ" sz="2400" dirty="0" smtClean="0"/>
              <a:t> </a:t>
            </a:r>
            <a:r>
              <a:rPr lang="cs-CZ" sz="2400" dirty="0" err="1" smtClean="0"/>
              <a:t>allen</a:t>
            </a:r>
            <a:r>
              <a:rPr lang="cs-CZ" sz="2400" dirty="0" smtClean="0"/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konntest</a:t>
            </a:r>
            <a:r>
              <a:rPr lang="cs-CZ" sz="2400" dirty="0" smtClean="0"/>
              <a:t> </a:t>
            </a:r>
            <a:r>
              <a:rPr lang="cs-CZ" sz="2400" dirty="0" err="1" smtClean="0"/>
              <a:t>wenigstens</a:t>
            </a:r>
            <a:r>
              <a:rPr lang="cs-CZ" sz="2400" dirty="0" smtClean="0"/>
              <a:t> </a:t>
            </a:r>
            <a:r>
              <a:rPr lang="cs-CZ" sz="2400" dirty="0" err="1" smtClean="0"/>
              <a:t>anrufen</a:t>
            </a:r>
            <a:r>
              <a:rPr lang="cs-CZ" sz="2400" dirty="0" smtClean="0"/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spricht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besten</a:t>
            </a:r>
            <a:r>
              <a:rPr lang="cs-CZ" sz="2400" dirty="0" smtClean="0"/>
              <a:t> </a:t>
            </a:r>
            <a:r>
              <a:rPr lang="cs-CZ" sz="2400" dirty="0" err="1" smtClean="0"/>
              <a:t>von</a:t>
            </a:r>
            <a:r>
              <a:rPr lang="cs-CZ" sz="2400" dirty="0" smtClean="0"/>
              <a:t> </a:t>
            </a:r>
            <a:r>
              <a:rPr lang="cs-CZ" sz="2400" dirty="0" err="1" smtClean="0"/>
              <a:t>uns</a:t>
            </a:r>
            <a:r>
              <a:rPr lang="cs-CZ" sz="2400" dirty="0" smtClean="0"/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/>
              <a:t>Er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schon</a:t>
            </a:r>
            <a:r>
              <a:rPr lang="cs-CZ" sz="2400" dirty="0" smtClean="0"/>
              <a:t> </a:t>
            </a:r>
            <a:r>
              <a:rPr lang="cs-CZ" sz="2400" dirty="0" err="1" smtClean="0"/>
              <a:t>längst</a:t>
            </a:r>
            <a:r>
              <a:rPr lang="cs-CZ" sz="2400" dirty="0" smtClean="0"/>
              <a:t> </a:t>
            </a:r>
            <a:r>
              <a:rPr lang="cs-CZ" sz="2400" dirty="0" err="1" smtClean="0"/>
              <a:t>weg</a:t>
            </a:r>
            <a:r>
              <a:rPr lang="cs-CZ" sz="2400" dirty="0" smtClean="0"/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musst</a:t>
            </a:r>
            <a:r>
              <a:rPr lang="cs-CZ" sz="2400" dirty="0" smtClean="0"/>
              <a:t> </a:t>
            </a:r>
            <a:r>
              <a:rPr lang="cs-CZ" sz="2400" dirty="0" err="1" smtClean="0"/>
              <a:t>mindestens</a:t>
            </a:r>
            <a:r>
              <a:rPr lang="cs-CZ" sz="2400" dirty="0" smtClean="0"/>
              <a:t> </a:t>
            </a:r>
            <a:r>
              <a:rPr lang="cs-CZ" sz="2400" dirty="0" err="1" smtClean="0"/>
              <a:t>eine</a:t>
            </a:r>
            <a:r>
              <a:rPr lang="cs-CZ" sz="2400" dirty="0" smtClean="0"/>
              <a:t> </a:t>
            </a:r>
            <a:r>
              <a:rPr lang="cs-CZ" sz="2400" dirty="0" err="1" smtClean="0"/>
              <a:t>halbe</a:t>
            </a:r>
            <a:r>
              <a:rPr lang="cs-CZ" sz="2400" dirty="0" smtClean="0"/>
              <a:t> </a:t>
            </a:r>
            <a:r>
              <a:rPr lang="cs-CZ" sz="2400" dirty="0" err="1" smtClean="0"/>
              <a:t>Stunde</a:t>
            </a:r>
            <a:r>
              <a:rPr lang="cs-CZ" sz="2400" dirty="0" smtClean="0"/>
              <a:t> </a:t>
            </a:r>
            <a:r>
              <a:rPr lang="cs-CZ" sz="2400" dirty="0" err="1" smtClean="0"/>
              <a:t>warten</a:t>
            </a:r>
            <a:r>
              <a:rPr lang="cs-CZ" sz="2400" dirty="0" smtClean="0"/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/>
              <a:t>Er</a:t>
            </a:r>
            <a:r>
              <a:rPr lang="cs-CZ" sz="2400" dirty="0" smtClean="0"/>
              <a:t> </a:t>
            </a:r>
            <a:r>
              <a:rPr lang="cs-CZ" sz="2400" dirty="0" err="1" smtClean="0"/>
              <a:t>kommt</a:t>
            </a:r>
            <a:r>
              <a:rPr lang="cs-CZ" sz="2400" dirty="0" smtClean="0"/>
              <a:t> </a:t>
            </a:r>
            <a:r>
              <a:rPr lang="cs-CZ" sz="2400" dirty="0" err="1" smtClean="0"/>
              <a:t>frühestens</a:t>
            </a:r>
            <a:r>
              <a:rPr lang="cs-CZ" sz="2400" dirty="0" smtClean="0"/>
              <a:t> </a:t>
            </a:r>
            <a:r>
              <a:rPr lang="cs-CZ" sz="2400" dirty="0" err="1" smtClean="0"/>
              <a:t>morgen</a:t>
            </a:r>
            <a:r>
              <a:rPr lang="cs-CZ" sz="2400" dirty="0" smtClean="0"/>
              <a:t> </a:t>
            </a:r>
            <a:r>
              <a:rPr lang="cs-CZ" sz="2400" dirty="0" err="1" smtClean="0"/>
              <a:t>zurück</a:t>
            </a:r>
            <a:r>
              <a:rPr lang="cs-CZ" sz="2400" dirty="0" smtClean="0"/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/>
              <a:t>Fahren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schnellstens</a:t>
            </a:r>
            <a:r>
              <a:rPr lang="cs-CZ" sz="2400" dirty="0" smtClean="0"/>
              <a:t>/</a:t>
            </a:r>
            <a:r>
              <a:rPr lang="cs-CZ" sz="2400" dirty="0" err="1" smtClean="0"/>
              <a:t>möglichst</a:t>
            </a:r>
            <a:r>
              <a:rPr lang="cs-CZ" sz="2400" dirty="0" smtClean="0"/>
              <a:t> </a:t>
            </a:r>
            <a:r>
              <a:rPr lang="cs-CZ" sz="2400" dirty="0" err="1" smtClean="0"/>
              <a:t>schnell</a:t>
            </a:r>
            <a:r>
              <a:rPr lang="cs-CZ" sz="2400" dirty="0" smtClean="0"/>
              <a:t> </a:t>
            </a:r>
            <a:r>
              <a:rPr lang="cs-CZ" sz="2400" dirty="0" err="1" smtClean="0"/>
              <a:t>ins</a:t>
            </a:r>
            <a:r>
              <a:rPr lang="cs-CZ" sz="2400" dirty="0" smtClean="0"/>
              <a:t> </a:t>
            </a:r>
            <a:r>
              <a:rPr lang="cs-CZ" sz="2400" dirty="0" err="1" smtClean="0"/>
              <a:t>Krankenhaus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000" dirty="0" smtClean="0"/>
              <a:t>Použitá literatura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err="1" smtClean="0"/>
              <a:t>Dusilová</a:t>
            </a:r>
            <a:r>
              <a:rPr lang="cs-CZ" sz="2000" dirty="0" smtClean="0"/>
              <a:t>, </a:t>
            </a:r>
            <a:r>
              <a:rPr lang="cs-CZ" sz="2000" dirty="0" err="1" smtClean="0"/>
              <a:t>Doris</a:t>
            </a:r>
            <a:r>
              <a:rPr lang="cs-CZ" sz="2000" dirty="0" smtClean="0"/>
              <a:t> a kol.: </a:t>
            </a:r>
            <a:r>
              <a:rPr lang="cs-CZ" sz="2000" dirty="0" err="1" smtClean="0"/>
              <a:t>Sprechen</a:t>
            </a:r>
            <a:r>
              <a:rPr lang="cs-CZ" sz="2000" dirty="0" smtClean="0"/>
              <a:t> </a:t>
            </a: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dirty="0" err="1" smtClean="0"/>
              <a:t>Deutsch</a:t>
            </a:r>
            <a:r>
              <a:rPr lang="cs-CZ" sz="2000" dirty="0" smtClean="0"/>
              <a:t>? 2. Praha: Polyglot, 2002, </a:t>
            </a:r>
          </a:p>
          <a:p>
            <a:pPr>
              <a:buNone/>
            </a:pPr>
            <a:r>
              <a:rPr lang="cs-CZ" sz="2000" dirty="0" smtClean="0"/>
              <a:t>			       2. přepracované vydání. ISBN 80-86195-13-9.</a:t>
            </a: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399</TotalTime>
  <Words>579</Words>
  <Application>Microsoft Office PowerPoint</Application>
  <PresentationFormat>Předvádění na obrazovce (4:3)</PresentationFormat>
  <Paragraphs>115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PŘÍSLOVCE NA –STENS, -ST</vt:lpstr>
      <vt:lpstr>Srovnání 3. stupeň příslovcí a tvary příslovcí na -stens, -st</vt:lpstr>
      <vt:lpstr>Snímek 5</vt:lpstr>
      <vt:lpstr>Snímek 6</vt:lpstr>
      <vt:lpstr>möglichst, höchst, äußerst + adjektivum nebo adverbium v 1. stupni</vt:lpstr>
      <vt:lpstr>Snímek 8</vt:lpstr>
      <vt:lpstr>Řešení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PŘÍSLOVCE NA –STENS, -ST</dc:title>
  <dc:creator>HP</dc:creator>
  <cp:lastModifiedBy>Hlistova</cp:lastModifiedBy>
  <cp:revision>45</cp:revision>
  <dcterms:created xsi:type="dcterms:W3CDTF">2013-09-16T14:13:35Z</dcterms:created>
  <dcterms:modified xsi:type="dcterms:W3CDTF">2014-01-08T09:14:47Z</dcterms:modified>
</cp:coreProperties>
</file>