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23"/>
  </p:notesMasterIdLst>
  <p:sldIdLst>
    <p:sldId id="273" r:id="rId2"/>
    <p:sldId id="27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5" r:id="rId21"/>
    <p:sldId id="276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DF4030-6F37-4AE6-A80C-DB8DC1401230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A650A4-D4E6-4E8D-B676-95DCA9DC8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650A4-D4E6-4E8D-B676-95DCA9DC86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650A4-D4E6-4E8D-B676-95DCA9DC861B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9E802-AC8D-4BE0-92CD-97B5D9AC16C4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34C2A2-A812-41A9-8B1D-BDB7E02045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B99E802-AC8D-4BE0-92CD-97B5D9AC16C4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B34C2A2-A812-41A9-8B1D-BDB7E02045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9E802-AC8D-4BE0-92CD-97B5D9AC16C4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C2A2-A812-41A9-8B1D-BDB7E02045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9E802-AC8D-4BE0-92CD-97B5D9AC16C4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C2A2-A812-41A9-8B1D-BDB7E02045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C2A2-A812-41A9-8B1D-BDB7E02045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9E802-AC8D-4BE0-92CD-97B5D9AC16C4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9E802-AC8D-4BE0-92CD-97B5D9AC16C4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C2A2-A812-41A9-8B1D-BDB7E02045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9E802-AC8D-4BE0-92CD-97B5D9AC16C4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C2A2-A812-41A9-8B1D-BDB7E02045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B99E802-AC8D-4BE0-92CD-97B5D9AC16C4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B34C2A2-A812-41A9-8B1D-BDB7E02045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9E802-AC8D-4BE0-92CD-97B5D9AC16C4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34C2A2-A812-41A9-8B1D-BDB7E02045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9E802-AC8D-4BE0-92CD-97B5D9AC16C4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C2A2-A812-41A9-8B1D-BDB7E02045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9E802-AC8D-4BE0-92CD-97B5D9AC16C4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C2A2-A812-41A9-8B1D-BDB7E02045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B99E802-AC8D-4BE0-92CD-97B5D9AC16C4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B34C2A2-A812-41A9-8B1D-BDB7E02045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79"/>
          <p:cNvSpPr>
            <a:spLocks noChangeArrowheads="1"/>
          </p:cNvSpPr>
          <p:nvPr/>
        </p:nvSpPr>
        <p:spPr bwMode="auto">
          <a:xfrm>
            <a:off x="1557338" y="-501650"/>
            <a:ext cx="43084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10243" name="obrázek 2" descr="mszes_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038" y="2205038"/>
            <a:ext cx="447675" cy="43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4927" name="Group 351"/>
          <p:cNvGraphicFramePr>
            <a:graphicFrameLocks noGrp="1"/>
          </p:cNvGraphicFramePr>
          <p:nvPr/>
        </p:nvGraphicFramePr>
        <p:xfrm>
          <a:off x="1547812" y="1557339"/>
          <a:ext cx="6881840" cy="4328160"/>
        </p:xfrm>
        <a:graphic>
          <a:graphicData uri="http://schemas.openxmlformats.org/drawingml/2006/table">
            <a:tbl>
              <a:tblPr/>
              <a:tblGrid>
                <a:gridCol w="1809742"/>
                <a:gridCol w="5072098"/>
              </a:tblGrid>
              <a:tr h="2815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CZ.1.07/1.5.00/34.0565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15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materiálu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VY_32_INOVACE_163_ČASOVÁNÍ SLOVES V PRÉTERITU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8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školy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       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Masarykova střední  škola zemědělská a Vyšší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odborná škola, Opava, příspěvková organizace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15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Jana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Hlistová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8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Průřezové téma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Gramatika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Člověk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 demokratické společnosti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Informační a komunikační technologie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15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Tematický celek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Německý jazyk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15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2.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15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tvorby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14. 9. 2013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15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a místo ověření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20. 9. 2013 – německý jazyk  2.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270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Druh učebního materiálu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Prezentace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Odkaz na cvičení z učebnice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82" name="Picture 42" descr="OPVK_hor_zakladni_logolink_RGB_c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4" y="260350"/>
            <a:ext cx="6953278" cy="1258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957" name="Group 93"/>
          <p:cNvGraphicFramePr>
            <a:graphicFrameLocks noGrp="1"/>
          </p:cNvGraphicFramePr>
          <p:nvPr/>
        </p:nvGraphicFramePr>
        <p:xfrm>
          <a:off x="1522412" y="1652588"/>
          <a:ext cx="6335735" cy="3896672"/>
        </p:xfrm>
        <a:graphic>
          <a:graphicData uri="http://schemas.openxmlformats.org/drawingml/2006/table">
            <a:tbl>
              <a:tblPr/>
              <a:tblGrid>
                <a:gridCol w="1808561"/>
                <a:gridCol w="4527174"/>
              </a:tblGrid>
              <a:tr h="106203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Anotace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DUM  je vyčerpávajícím  a přehledným výkladem  tvoření préterita jednotlivých druhů sloves.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Inovativní je spojení výpočetní techniky se slovem  učitele, popř.  učebnicí   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Préteritum, perfektum, slovesa pomocná, způsobová, pravidelná, nepravidelná, smíšená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41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Metodický pokyn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Žáci se mají naučit tvořit préteritum sloves pravidelných, způsobových, nepravidelných, smíšených, naučit tvary préterita sloves pomocných. . Tomuto cíli slouží cvičení z učebnice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Sprechen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Sie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Deutsch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? 1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Žáci si dopředu zopakují tvary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préterita sloves nepravidelných a smíšených.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DUM je možno pro svou  přehlednost využít jak k seznámení  s gramatickým jevem, tak při opakování  ve vyšších úrovních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Pokud není uvedeno jinak, použitý materiál je z vlastních zdrojů autora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PREZENTACE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ČASOVÁNÍ SLOVES </a:t>
            </a:r>
            <a:br>
              <a:rPr lang="cs-CZ" b="1" dirty="0" smtClean="0"/>
            </a:br>
            <a:r>
              <a:rPr lang="cs-CZ" b="1" dirty="0" smtClean="0"/>
              <a:t> V PRÉTERITU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dirty="0" smtClean="0"/>
              <a:t>Užití</a:t>
            </a:r>
          </a:p>
          <a:p>
            <a:pPr>
              <a:buNone/>
            </a:pPr>
            <a:r>
              <a:rPr lang="cs-CZ" sz="2800" dirty="0" smtClean="0"/>
              <a:t>Perfektum –  rozhovory</a:t>
            </a:r>
            <a:br>
              <a:rPr lang="cs-CZ" sz="2800" dirty="0" smtClean="0"/>
            </a:br>
            <a:r>
              <a:rPr lang="cs-CZ" sz="2800" dirty="0" smtClean="0"/>
              <a:t>		   běžná ústní i písemná komunikace</a:t>
            </a:r>
          </a:p>
          <a:p>
            <a:pPr>
              <a:buNone/>
            </a:pPr>
            <a:r>
              <a:rPr lang="cs-CZ" sz="2800" dirty="0" smtClean="0"/>
              <a:t>Préteritum – vyprávění souvislého děje, např.          		   pohádky</a:t>
            </a:r>
            <a:br>
              <a:rPr lang="cs-CZ" sz="2800" dirty="0" smtClean="0"/>
            </a:br>
            <a:r>
              <a:rPr lang="cs-CZ" sz="2800" dirty="0" smtClean="0"/>
              <a:t>  		   popis minulých událostí, hl. v 			   médiích (krátký tvar – rychlý spád)</a:t>
            </a:r>
          </a:p>
          <a:p>
            <a:pPr>
              <a:buNone/>
            </a:pPr>
            <a:r>
              <a:rPr lang="cs-CZ" sz="2800" dirty="0" smtClean="0"/>
              <a:t>		    Ale!  </a:t>
            </a:r>
            <a:r>
              <a:rPr lang="cs-CZ" sz="2800" dirty="0" err="1" smtClean="0"/>
              <a:t>Prét</a:t>
            </a:r>
            <a:r>
              <a:rPr lang="cs-CZ" sz="2800" dirty="0" smtClean="0"/>
              <a:t>. pomocných a způsobových 			   sloves – v rozhovorech a běžné 			   komunikaci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2 základní minulé časy: perfektum</a:t>
            </a:r>
            <a:br>
              <a:rPr lang="cs-CZ" sz="2800" dirty="0" smtClean="0"/>
            </a:br>
            <a:r>
              <a:rPr lang="cs-CZ" sz="2800" dirty="0" smtClean="0"/>
              <a:t>		                    préteritum</a:t>
            </a:r>
            <a:endParaRPr lang="cs-CZ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cs-CZ" dirty="0" smtClean="0"/>
              <a:t>Pravidelná (slabá)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cs-CZ" dirty="0" smtClean="0"/>
              <a:t>Způsobová (modální)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cs-CZ" dirty="0" smtClean="0"/>
              <a:t>Pomocná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cs-CZ" dirty="0" smtClean="0"/>
              <a:t>Nepravidelná (silná)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cs-CZ" dirty="0" smtClean="0"/>
              <a:t>Smíšená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Skupiny sloves</a:t>
            </a:r>
            <a:endParaRPr lang="cs-CZ" sz="4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spiel</a:t>
            </a:r>
            <a:r>
              <a:rPr lang="cs-CZ" sz="4000" dirty="0" err="1" smtClean="0">
                <a:solidFill>
                  <a:srgbClr val="00B050"/>
                </a:solidFill>
              </a:rPr>
              <a:t>te</a:t>
            </a:r>
            <a:r>
              <a:rPr lang="cs-CZ" sz="4000" dirty="0" smtClean="0">
                <a:solidFill>
                  <a:srgbClr val="00B050"/>
                </a:solidFill>
              </a:rPr>
              <a:t>			</a:t>
            </a:r>
            <a:r>
              <a:rPr lang="cs-CZ" sz="4000" dirty="0" err="1" smtClean="0"/>
              <a:t>wir</a:t>
            </a:r>
            <a:r>
              <a:rPr lang="cs-CZ" sz="4000" dirty="0" smtClean="0"/>
              <a:t> </a:t>
            </a:r>
            <a:r>
              <a:rPr lang="cs-CZ" sz="4000" dirty="0" err="1" smtClean="0"/>
              <a:t>spiel</a:t>
            </a:r>
            <a:r>
              <a:rPr lang="cs-CZ" sz="4000" dirty="0" err="1" smtClean="0">
                <a:solidFill>
                  <a:srgbClr val="00B050"/>
                </a:solidFill>
              </a:rPr>
              <a:t>ten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4000" dirty="0" err="1" smtClean="0"/>
              <a:t>du</a:t>
            </a:r>
            <a:r>
              <a:rPr lang="cs-CZ" sz="4000" dirty="0" smtClean="0"/>
              <a:t> </a:t>
            </a:r>
            <a:r>
              <a:rPr lang="cs-CZ" sz="4000" dirty="0" err="1" smtClean="0"/>
              <a:t>spiel</a:t>
            </a:r>
            <a:r>
              <a:rPr lang="cs-CZ" sz="4000" dirty="0" err="1" smtClean="0">
                <a:solidFill>
                  <a:srgbClr val="00B050"/>
                </a:solidFill>
              </a:rPr>
              <a:t>test</a:t>
            </a:r>
            <a:r>
              <a:rPr lang="cs-CZ" sz="4000" dirty="0" smtClean="0"/>
              <a:t>			</a:t>
            </a:r>
            <a:r>
              <a:rPr lang="cs-CZ" sz="4000" dirty="0" err="1" smtClean="0"/>
              <a:t>ihr</a:t>
            </a:r>
            <a:r>
              <a:rPr lang="cs-CZ" sz="4000" dirty="0" smtClean="0"/>
              <a:t> </a:t>
            </a:r>
            <a:r>
              <a:rPr lang="cs-CZ" sz="4000" dirty="0" err="1" smtClean="0"/>
              <a:t>spiel</a:t>
            </a:r>
            <a:r>
              <a:rPr lang="cs-CZ" sz="4000" dirty="0" err="1" smtClean="0">
                <a:solidFill>
                  <a:srgbClr val="00B050"/>
                </a:solidFill>
              </a:rPr>
              <a:t>tet</a:t>
            </a:r>
            <a:endParaRPr lang="cs-CZ" sz="4000" dirty="0" smtClean="0"/>
          </a:p>
          <a:p>
            <a:pPr>
              <a:buNone/>
            </a:pPr>
            <a:r>
              <a:rPr lang="cs-CZ" sz="4000" dirty="0" err="1" smtClean="0"/>
              <a:t>er</a:t>
            </a:r>
            <a:r>
              <a:rPr lang="cs-CZ" sz="4000" dirty="0" smtClean="0"/>
              <a:t> </a:t>
            </a:r>
            <a:r>
              <a:rPr lang="cs-CZ" sz="4000" dirty="0" err="1" smtClean="0"/>
              <a:t>spiel</a:t>
            </a:r>
            <a:r>
              <a:rPr lang="cs-CZ" sz="4000" dirty="0" err="1" smtClean="0">
                <a:solidFill>
                  <a:srgbClr val="00B050"/>
                </a:solidFill>
              </a:rPr>
              <a:t>te</a:t>
            </a:r>
            <a:r>
              <a:rPr lang="cs-CZ" sz="4000" dirty="0" smtClean="0"/>
              <a:t>			</a:t>
            </a: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spiel</a:t>
            </a:r>
            <a:r>
              <a:rPr lang="cs-CZ" sz="4000" dirty="0" err="1" smtClean="0">
                <a:solidFill>
                  <a:srgbClr val="00B050"/>
                </a:solidFill>
              </a:rPr>
              <a:t>ten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Kořen slovesa + koncovky –</a:t>
            </a:r>
            <a:r>
              <a:rPr lang="cs-CZ" dirty="0" err="1" smtClean="0">
                <a:solidFill>
                  <a:srgbClr val="C00000"/>
                </a:solidFill>
              </a:rPr>
              <a:t>te</a:t>
            </a:r>
            <a:r>
              <a:rPr lang="cs-CZ" dirty="0" smtClean="0">
                <a:solidFill>
                  <a:srgbClr val="C00000"/>
                </a:solidFill>
              </a:rPr>
              <a:t>,-test,-</a:t>
            </a:r>
            <a:r>
              <a:rPr lang="cs-CZ" dirty="0" err="1" smtClean="0">
                <a:solidFill>
                  <a:srgbClr val="C00000"/>
                </a:solidFill>
              </a:rPr>
              <a:t>te</a:t>
            </a:r>
            <a:r>
              <a:rPr lang="cs-CZ" dirty="0" smtClean="0">
                <a:solidFill>
                  <a:srgbClr val="C00000"/>
                </a:solidFill>
              </a:rPr>
              <a:t>,-ten,   </a:t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  -tet,-ten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1. a 3. osoba se shodují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/>
                </a:solidFill>
              </a:rPr>
              <a:t>Préteritum pravidelných sloves</a:t>
            </a:r>
            <a:endParaRPr lang="cs-CZ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9403" y="2103051"/>
            <a:ext cx="8229600" cy="40653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wart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C00000"/>
                </a:solidFill>
              </a:rPr>
              <a:t>e</a:t>
            </a:r>
            <a:r>
              <a:rPr lang="cs-CZ" sz="4000" dirty="0" smtClean="0"/>
              <a:t>-</a:t>
            </a:r>
            <a:r>
              <a:rPr lang="cs-CZ" sz="4000" dirty="0" err="1" smtClean="0">
                <a:solidFill>
                  <a:srgbClr val="00B050"/>
                </a:solidFill>
              </a:rPr>
              <a:t>te</a:t>
            </a:r>
            <a:r>
              <a:rPr lang="cs-CZ" sz="4000" dirty="0" smtClean="0"/>
              <a:t>	    </a:t>
            </a:r>
            <a:r>
              <a:rPr lang="cs-CZ" sz="4000" dirty="0" err="1" smtClean="0"/>
              <a:t>wir</a:t>
            </a:r>
            <a:r>
              <a:rPr lang="cs-CZ" sz="4000" dirty="0" smtClean="0"/>
              <a:t> </a:t>
            </a:r>
            <a:r>
              <a:rPr lang="cs-CZ" sz="4000" dirty="0" err="1" smtClean="0"/>
              <a:t>rechn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C00000"/>
                </a:solidFill>
              </a:rPr>
              <a:t>e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00B050"/>
                </a:solidFill>
              </a:rPr>
              <a:t>ten</a:t>
            </a:r>
          </a:p>
          <a:p>
            <a:pPr>
              <a:buNone/>
            </a:pPr>
            <a:r>
              <a:rPr lang="cs-CZ" sz="4000" dirty="0" err="1" smtClean="0"/>
              <a:t>du</a:t>
            </a:r>
            <a:r>
              <a:rPr lang="cs-CZ" sz="4000" dirty="0" smtClean="0"/>
              <a:t> </a:t>
            </a:r>
            <a:r>
              <a:rPr lang="cs-CZ" sz="4000" dirty="0" err="1" smtClean="0"/>
              <a:t>arbeit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C00000"/>
                </a:solidFill>
              </a:rPr>
              <a:t>e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00B050"/>
                </a:solidFill>
              </a:rPr>
              <a:t>test</a:t>
            </a:r>
            <a:r>
              <a:rPr lang="cs-CZ" sz="4000" dirty="0" smtClean="0"/>
              <a:t>	    </a:t>
            </a:r>
            <a:r>
              <a:rPr lang="cs-CZ" sz="4000" dirty="0" err="1" smtClean="0"/>
              <a:t>ihr</a:t>
            </a:r>
            <a:r>
              <a:rPr lang="cs-CZ" sz="4000" dirty="0" smtClean="0"/>
              <a:t> </a:t>
            </a:r>
            <a:r>
              <a:rPr lang="cs-CZ" sz="4000" dirty="0" err="1" smtClean="0"/>
              <a:t>öffn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C00000"/>
                </a:solidFill>
              </a:rPr>
              <a:t>e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00B050"/>
                </a:solidFill>
              </a:rPr>
              <a:t>tet</a:t>
            </a:r>
          </a:p>
          <a:p>
            <a:pPr>
              <a:buNone/>
            </a:pPr>
            <a:r>
              <a:rPr lang="cs-CZ" sz="4000" dirty="0" err="1" smtClean="0"/>
              <a:t>er</a:t>
            </a:r>
            <a:r>
              <a:rPr lang="cs-CZ" sz="4000" dirty="0" smtClean="0"/>
              <a:t> </a:t>
            </a:r>
            <a:r>
              <a:rPr lang="cs-CZ" sz="4000" dirty="0" err="1" smtClean="0"/>
              <a:t>bad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C00000"/>
                </a:solidFill>
              </a:rPr>
              <a:t>e</a:t>
            </a:r>
            <a:r>
              <a:rPr lang="cs-CZ" sz="4000" dirty="0" smtClean="0"/>
              <a:t>-</a:t>
            </a:r>
            <a:r>
              <a:rPr lang="cs-CZ" sz="4000" dirty="0" err="1" smtClean="0">
                <a:solidFill>
                  <a:srgbClr val="00B050"/>
                </a:solidFill>
              </a:rPr>
              <a:t>te</a:t>
            </a:r>
            <a:r>
              <a:rPr lang="cs-CZ" sz="4000" dirty="0" smtClean="0"/>
              <a:t>		    </a:t>
            </a: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atm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C00000"/>
                </a:solidFill>
              </a:rPr>
              <a:t>e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00B050"/>
                </a:solidFill>
              </a:rPr>
              <a:t>ten</a:t>
            </a:r>
          </a:p>
          <a:p>
            <a:pPr>
              <a:buNone/>
            </a:pPr>
            <a:endParaRPr lang="cs-CZ" sz="4000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Mezi kmen a koncovku vkládáme –e-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b="1" dirty="0" smtClean="0"/>
              <a:t>Slovesa s kmenem na –d, -t, či skupinou souhlásek s –m, -n</a:t>
            </a:r>
            <a:endParaRPr lang="cs-CZ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err="1"/>
              <a:t>i</a:t>
            </a:r>
            <a:r>
              <a:rPr lang="cs-CZ" sz="4000" dirty="0" err="1" smtClean="0"/>
              <a:t>ch</a:t>
            </a:r>
            <a:r>
              <a:rPr lang="cs-CZ" sz="4000" dirty="0" smtClean="0"/>
              <a:t> </a:t>
            </a:r>
            <a:r>
              <a:rPr lang="cs-CZ" sz="4000" dirty="0" err="1" smtClean="0"/>
              <a:t>m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ss</a:t>
            </a:r>
            <a:r>
              <a:rPr lang="cs-CZ" sz="4000" dirty="0" smtClean="0"/>
              <a:t>-</a:t>
            </a:r>
            <a:r>
              <a:rPr lang="cs-CZ" sz="4000" dirty="0" err="1" smtClean="0">
                <a:solidFill>
                  <a:srgbClr val="00B050"/>
                </a:solidFill>
              </a:rPr>
              <a:t>te</a:t>
            </a:r>
            <a:r>
              <a:rPr lang="cs-CZ" sz="4000" dirty="0" smtClean="0"/>
              <a:t>		</a:t>
            </a:r>
            <a:r>
              <a:rPr lang="cs-CZ" sz="4000" dirty="0" err="1" smtClean="0"/>
              <a:t>wir</a:t>
            </a:r>
            <a:r>
              <a:rPr lang="cs-CZ" sz="4000" dirty="0" smtClean="0"/>
              <a:t> </a:t>
            </a:r>
            <a:r>
              <a:rPr lang="cs-CZ" sz="4000" dirty="0" err="1" smtClean="0"/>
              <a:t>m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ss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00B050"/>
                </a:solidFill>
              </a:rPr>
              <a:t>ten</a:t>
            </a:r>
          </a:p>
          <a:p>
            <a:pPr>
              <a:buNone/>
            </a:pPr>
            <a:r>
              <a:rPr lang="cs-CZ" sz="4000" dirty="0" err="1" smtClean="0"/>
              <a:t>du</a:t>
            </a:r>
            <a:r>
              <a:rPr lang="cs-CZ" sz="4000" dirty="0" smtClean="0"/>
              <a:t> </a:t>
            </a:r>
            <a:r>
              <a:rPr lang="cs-CZ" sz="4000" dirty="0" err="1" smtClean="0"/>
              <a:t>m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ss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00B050"/>
                </a:solidFill>
              </a:rPr>
              <a:t>test</a:t>
            </a:r>
            <a:r>
              <a:rPr lang="cs-CZ" sz="4000" dirty="0" smtClean="0"/>
              <a:t>	</a:t>
            </a:r>
            <a:r>
              <a:rPr lang="cs-CZ" sz="4000" dirty="0" err="1" smtClean="0"/>
              <a:t>ihr</a:t>
            </a:r>
            <a:r>
              <a:rPr lang="cs-CZ" sz="4000" dirty="0" smtClean="0"/>
              <a:t> </a:t>
            </a:r>
            <a:r>
              <a:rPr lang="cs-CZ" sz="4000" dirty="0" err="1" smtClean="0"/>
              <a:t>m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ss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00B050"/>
                </a:solidFill>
              </a:rPr>
              <a:t>tet</a:t>
            </a:r>
          </a:p>
          <a:p>
            <a:pPr>
              <a:buNone/>
            </a:pPr>
            <a:r>
              <a:rPr lang="cs-CZ" sz="4000" dirty="0" err="1"/>
              <a:t>e</a:t>
            </a:r>
            <a:r>
              <a:rPr lang="cs-CZ" sz="4000" dirty="0" err="1" smtClean="0"/>
              <a:t>r</a:t>
            </a:r>
            <a:r>
              <a:rPr lang="cs-CZ" sz="4000" dirty="0" smtClean="0"/>
              <a:t> </a:t>
            </a:r>
            <a:r>
              <a:rPr lang="cs-CZ" sz="4000" dirty="0" err="1" smtClean="0"/>
              <a:t>m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ss</a:t>
            </a:r>
            <a:r>
              <a:rPr lang="cs-CZ" sz="4000" dirty="0" smtClean="0"/>
              <a:t>-</a:t>
            </a:r>
            <a:r>
              <a:rPr lang="cs-CZ" sz="4000" dirty="0" err="1" smtClean="0">
                <a:solidFill>
                  <a:srgbClr val="00B050"/>
                </a:solidFill>
              </a:rPr>
              <a:t>te</a:t>
            </a:r>
            <a:r>
              <a:rPr lang="cs-CZ" sz="4000" dirty="0" smtClean="0"/>
              <a:t> 		</a:t>
            </a: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m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ss</a:t>
            </a:r>
            <a:r>
              <a:rPr lang="cs-CZ" sz="4000" dirty="0" smtClean="0"/>
              <a:t>-</a:t>
            </a:r>
            <a:r>
              <a:rPr lang="cs-CZ" sz="4000" dirty="0" smtClean="0">
                <a:solidFill>
                  <a:srgbClr val="00B050"/>
                </a:solidFill>
              </a:rPr>
              <a:t>ten</a:t>
            </a:r>
          </a:p>
          <a:p>
            <a:pPr>
              <a:buNone/>
            </a:pPr>
            <a:endParaRPr lang="cs-CZ" sz="4000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Ztráta přehlásky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Pravidelné koncovky</a:t>
            </a:r>
          </a:p>
          <a:p>
            <a:pPr>
              <a:buNone/>
            </a:pPr>
            <a:endParaRPr lang="cs-CZ" sz="4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/>
                </a:solidFill>
              </a:rPr>
              <a:t>Préteritum způsobových sloves</a:t>
            </a:r>
            <a:endParaRPr lang="cs-CZ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err="1"/>
              <a:t>d</a:t>
            </a:r>
            <a:r>
              <a:rPr lang="cs-CZ" sz="4000" dirty="0" err="1" smtClean="0"/>
              <a:t>ürfen</a:t>
            </a:r>
            <a:r>
              <a:rPr lang="cs-CZ" sz="4000" dirty="0" smtClean="0"/>
              <a:t>		</a:t>
            </a: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d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rfte</a:t>
            </a:r>
            <a:endParaRPr lang="cs-CZ" sz="4000" dirty="0"/>
          </a:p>
          <a:p>
            <a:pPr>
              <a:buNone/>
            </a:pPr>
            <a:r>
              <a:rPr lang="cs-CZ" sz="4000" dirty="0" err="1"/>
              <a:t>k</a:t>
            </a:r>
            <a:r>
              <a:rPr lang="cs-CZ" sz="4000" dirty="0" err="1" smtClean="0"/>
              <a:t>önnen</a:t>
            </a:r>
            <a:r>
              <a:rPr lang="cs-CZ" sz="4000" dirty="0" smtClean="0"/>
              <a:t>		</a:t>
            </a: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k</a:t>
            </a:r>
            <a:r>
              <a:rPr lang="cs-CZ" sz="4000" dirty="0" err="1" smtClean="0">
                <a:solidFill>
                  <a:srgbClr val="C00000"/>
                </a:solidFill>
              </a:rPr>
              <a:t>o</a:t>
            </a:r>
            <a:r>
              <a:rPr lang="cs-CZ" sz="4000" dirty="0" err="1" smtClean="0"/>
              <a:t>nnte</a:t>
            </a:r>
            <a:endParaRPr lang="cs-CZ" sz="4000" dirty="0" smtClean="0"/>
          </a:p>
          <a:p>
            <a:pPr>
              <a:buNone/>
            </a:pPr>
            <a:r>
              <a:rPr lang="cs-CZ" sz="4000" dirty="0" err="1"/>
              <a:t>m</a:t>
            </a:r>
            <a:r>
              <a:rPr lang="cs-CZ" sz="4000" dirty="0" err="1" smtClean="0"/>
              <a:t>ögen</a:t>
            </a:r>
            <a:r>
              <a:rPr lang="cs-CZ" sz="4000" dirty="0" smtClean="0"/>
              <a:t>		</a:t>
            </a: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m</a:t>
            </a:r>
            <a:r>
              <a:rPr lang="cs-CZ" sz="4000" dirty="0" err="1" smtClean="0">
                <a:solidFill>
                  <a:srgbClr val="C00000"/>
                </a:solidFill>
              </a:rPr>
              <a:t>och</a:t>
            </a:r>
            <a:r>
              <a:rPr lang="cs-CZ" sz="4000" dirty="0" err="1" smtClean="0"/>
              <a:t>te</a:t>
            </a:r>
            <a:r>
              <a:rPr lang="cs-CZ" sz="4000" dirty="0" smtClean="0"/>
              <a:t>!</a:t>
            </a:r>
          </a:p>
          <a:p>
            <a:pPr>
              <a:buNone/>
            </a:pPr>
            <a:r>
              <a:rPr lang="cs-CZ" sz="4000" dirty="0" err="1" smtClean="0"/>
              <a:t>müssen</a:t>
            </a:r>
            <a:r>
              <a:rPr lang="cs-CZ" sz="4000" dirty="0" smtClean="0"/>
              <a:t>		</a:t>
            </a: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m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sste</a:t>
            </a:r>
            <a:endParaRPr lang="cs-CZ" sz="4000" dirty="0" smtClean="0"/>
          </a:p>
          <a:p>
            <a:pPr>
              <a:buNone/>
            </a:pPr>
            <a:r>
              <a:rPr lang="cs-CZ" sz="4000" dirty="0" err="1"/>
              <a:t>s</a:t>
            </a:r>
            <a:r>
              <a:rPr lang="cs-CZ" sz="4000" dirty="0" err="1" smtClean="0"/>
              <a:t>ollen</a:t>
            </a:r>
            <a:r>
              <a:rPr lang="cs-CZ" sz="4000" dirty="0" smtClean="0"/>
              <a:t>		</a:t>
            </a: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sollte</a:t>
            </a:r>
            <a:endParaRPr lang="cs-CZ" sz="4000" dirty="0" smtClean="0"/>
          </a:p>
          <a:p>
            <a:pPr>
              <a:buNone/>
            </a:pPr>
            <a:r>
              <a:rPr lang="cs-CZ" sz="4000" dirty="0" err="1"/>
              <a:t>w</a:t>
            </a:r>
            <a:r>
              <a:rPr lang="cs-CZ" sz="4000" dirty="0" err="1" smtClean="0"/>
              <a:t>ollen</a:t>
            </a:r>
            <a:r>
              <a:rPr lang="cs-CZ" sz="4000" dirty="0" smtClean="0"/>
              <a:t>		</a:t>
            </a: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wollte</a:t>
            </a:r>
            <a:endParaRPr lang="cs-CZ" sz="4000" dirty="0" smtClean="0"/>
          </a:p>
          <a:p>
            <a:pPr>
              <a:buNone/>
            </a:pPr>
            <a:r>
              <a:rPr lang="cs-CZ" sz="4000" dirty="0" smtClean="0"/>
              <a:t>+ </a:t>
            </a:r>
            <a:r>
              <a:rPr lang="cs-CZ" sz="4000" dirty="0" err="1" smtClean="0"/>
              <a:t>wissen</a:t>
            </a:r>
            <a:r>
              <a:rPr lang="cs-CZ" sz="4000" dirty="0" smtClean="0"/>
              <a:t>	</a:t>
            </a: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w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sste</a:t>
            </a:r>
            <a:r>
              <a:rPr lang="cs-CZ" sz="4000" dirty="0" smtClean="0"/>
              <a:t>!</a:t>
            </a:r>
            <a:endParaRPr lang="cs-CZ" sz="4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800" dirty="0" err="1"/>
              <a:t>h</a:t>
            </a:r>
            <a:r>
              <a:rPr lang="cs-CZ" sz="3800" dirty="0" err="1" smtClean="0"/>
              <a:t>aben</a:t>
            </a:r>
            <a:r>
              <a:rPr lang="cs-CZ" sz="3800" dirty="0" smtClean="0"/>
              <a:t> </a:t>
            </a:r>
          </a:p>
          <a:p>
            <a:pPr>
              <a:spcBef>
                <a:spcPts val="0"/>
              </a:spcBef>
              <a:buNone/>
            </a:pPr>
            <a:r>
              <a:rPr lang="cs-CZ" sz="3800" dirty="0" smtClean="0"/>
              <a:t>		            pom. slovesa v perfektu</a:t>
            </a:r>
          </a:p>
          <a:p>
            <a:pPr>
              <a:spcBef>
                <a:spcPts val="0"/>
              </a:spcBef>
              <a:buNone/>
            </a:pPr>
            <a:r>
              <a:rPr lang="cs-CZ" sz="3800" dirty="0" err="1" smtClean="0"/>
              <a:t>sein</a:t>
            </a:r>
            <a:endParaRPr lang="cs-CZ" sz="3800" dirty="0" smtClean="0"/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r>
              <a:rPr lang="cs-CZ" sz="3800" dirty="0" err="1" smtClean="0"/>
              <a:t>werden</a:t>
            </a:r>
            <a:r>
              <a:rPr lang="cs-CZ" sz="3800" dirty="0" smtClean="0"/>
              <a:t>  -  pom.sloveso - v budoucím 		   				čase</a:t>
            </a:r>
            <a:br>
              <a:rPr lang="cs-CZ" sz="3800" dirty="0" smtClean="0"/>
            </a:br>
            <a:r>
              <a:rPr lang="cs-CZ" sz="3800" dirty="0" smtClean="0"/>
              <a:t>		                          - v pasivu </a:t>
            </a:r>
            <a:endParaRPr lang="cs-CZ" sz="3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</a:rPr>
              <a:t>Préteritum pomocných sloves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4" name="Pravá složená závorka 3"/>
          <p:cNvSpPr/>
          <p:nvPr/>
        </p:nvSpPr>
        <p:spPr>
          <a:xfrm>
            <a:off x="2051720" y="1700808"/>
            <a:ext cx="504056" cy="156247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ha</a:t>
            </a:r>
            <a:r>
              <a:rPr lang="cs-CZ" sz="4000" dirty="0" err="1" smtClean="0">
                <a:solidFill>
                  <a:srgbClr val="C00000"/>
                </a:solidFill>
              </a:rPr>
              <a:t>t</a:t>
            </a:r>
            <a:r>
              <a:rPr lang="cs-CZ" sz="4000" dirty="0" err="1" smtClean="0"/>
              <a:t>te</a:t>
            </a:r>
            <a:r>
              <a:rPr lang="cs-CZ" sz="4000" dirty="0" smtClean="0"/>
              <a:t>		</a:t>
            </a:r>
            <a:r>
              <a:rPr lang="cs-CZ" sz="4000" dirty="0" err="1" smtClean="0"/>
              <a:t>wir</a:t>
            </a:r>
            <a:r>
              <a:rPr lang="cs-CZ" sz="4000" dirty="0" smtClean="0"/>
              <a:t> </a:t>
            </a:r>
            <a:r>
              <a:rPr lang="cs-CZ" sz="4000" dirty="0" err="1" smtClean="0"/>
              <a:t>ha</a:t>
            </a:r>
            <a:r>
              <a:rPr lang="cs-CZ" sz="4000" dirty="0" err="1" smtClean="0">
                <a:solidFill>
                  <a:srgbClr val="C00000"/>
                </a:solidFill>
              </a:rPr>
              <a:t>t</a:t>
            </a:r>
            <a:r>
              <a:rPr lang="cs-CZ" sz="4000" dirty="0" err="1" smtClean="0"/>
              <a:t>ten</a:t>
            </a:r>
            <a:endParaRPr lang="cs-CZ" sz="4000" dirty="0" smtClean="0"/>
          </a:p>
          <a:p>
            <a:pPr>
              <a:buNone/>
            </a:pPr>
            <a:r>
              <a:rPr lang="cs-CZ" sz="4000" dirty="0" err="1" smtClean="0"/>
              <a:t>du</a:t>
            </a:r>
            <a:r>
              <a:rPr lang="cs-CZ" sz="4000" dirty="0" smtClean="0"/>
              <a:t> </a:t>
            </a:r>
            <a:r>
              <a:rPr lang="cs-CZ" sz="4000" dirty="0" err="1" smtClean="0"/>
              <a:t>ha</a:t>
            </a:r>
            <a:r>
              <a:rPr lang="cs-CZ" sz="4000" dirty="0" err="1" smtClean="0">
                <a:solidFill>
                  <a:srgbClr val="C00000"/>
                </a:solidFill>
              </a:rPr>
              <a:t>t</a:t>
            </a:r>
            <a:r>
              <a:rPr lang="cs-CZ" sz="4000" dirty="0" err="1" smtClean="0"/>
              <a:t>test</a:t>
            </a:r>
            <a:r>
              <a:rPr lang="cs-CZ" sz="4000" dirty="0" smtClean="0"/>
              <a:t>		</a:t>
            </a:r>
            <a:r>
              <a:rPr lang="cs-CZ" sz="4000" dirty="0" err="1" smtClean="0"/>
              <a:t>ihr</a:t>
            </a:r>
            <a:r>
              <a:rPr lang="cs-CZ" sz="4000" dirty="0" smtClean="0"/>
              <a:t> </a:t>
            </a:r>
            <a:r>
              <a:rPr lang="cs-CZ" sz="4000" dirty="0" err="1" smtClean="0"/>
              <a:t>ha</a:t>
            </a:r>
            <a:r>
              <a:rPr lang="cs-CZ" sz="4000" dirty="0" err="1" smtClean="0">
                <a:solidFill>
                  <a:srgbClr val="C00000"/>
                </a:solidFill>
              </a:rPr>
              <a:t>t</a:t>
            </a:r>
            <a:r>
              <a:rPr lang="cs-CZ" sz="4000" dirty="0" err="1" smtClean="0"/>
              <a:t>tet</a:t>
            </a:r>
            <a:endParaRPr lang="cs-CZ" sz="4000" dirty="0" smtClean="0"/>
          </a:p>
          <a:p>
            <a:pPr>
              <a:buNone/>
            </a:pPr>
            <a:r>
              <a:rPr lang="cs-CZ" sz="4000" dirty="0" err="1" smtClean="0"/>
              <a:t>er</a:t>
            </a:r>
            <a:r>
              <a:rPr lang="cs-CZ" sz="4000" dirty="0" smtClean="0"/>
              <a:t> </a:t>
            </a:r>
            <a:r>
              <a:rPr lang="cs-CZ" sz="4000" dirty="0" err="1" smtClean="0"/>
              <a:t>ha</a:t>
            </a:r>
            <a:r>
              <a:rPr lang="cs-CZ" sz="4000" dirty="0" err="1" smtClean="0">
                <a:solidFill>
                  <a:srgbClr val="C00000"/>
                </a:solidFill>
              </a:rPr>
              <a:t>t</a:t>
            </a:r>
            <a:r>
              <a:rPr lang="cs-CZ" sz="4000" dirty="0" err="1" smtClean="0"/>
              <a:t>te</a:t>
            </a:r>
            <a:r>
              <a:rPr lang="cs-CZ" sz="4000" dirty="0" smtClean="0"/>
              <a:t>			</a:t>
            </a: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ha</a:t>
            </a:r>
            <a:r>
              <a:rPr lang="cs-CZ" sz="4000" dirty="0" err="1" smtClean="0">
                <a:solidFill>
                  <a:srgbClr val="C00000"/>
                </a:solidFill>
              </a:rPr>
              <a:t>t</a:t>
            </a:r>
            <a:r>
              <a:rPr lang="cs-CZ" sz="4000" dirty="0" err="1" smtClean="0"/>
              <a:t>ten</a:t>
            </a: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Změna kmenové hlásky na –t-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Pravidelné koncovky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endParaRPr lang="cs-CZ" sz="4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haben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war</a:t>
            </a:r>
            <a:r>
              <a:rPr lang="cs-CZ" sz="4000" dirty="0" smtClean="0"/>
              <a:t>			</a:t>
            </a:r>
            <a:r>
              <a:rPr lang="cs-CZ" sz="4000" dirty="0" err="1" smtClean="0"/>
              <a:t>wir</a:t>
            </a:r>
            <a:r>
              <a:rPr lang="cs-CZ" sz="4000" dirty="0" smtClean="0"/>
              <a:t> </a:t>
            </a:r>
            <a:r>
              <a:rPr lang="cs-CZ" sz="4000" dirty="0" err="1" smtClean="0"/>
              <a:t>war</a:t>
            </a:r>
            <a:r>
              <a:rPr lang="cs-CZ" sz="4000" dirty="0" err="1" smtClean="0">
                <a:solidFill>
                  <a:srgbClr val="00B050"/>
                </a:solidFill>
              </a:rPr>
              <a:t>en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4000" dirty="0" err="1" smtClean="0"/>
              <a:t>du</a:t>
            </a:r>
            <a:r>
              <a:rPr lang="cs-CZ" sz="4000" dirty="0" smtClean="0"/>
              <a:t> </a:t>
            </a:r>
            <a:r>
              <a:rPr lang="cs-CZ" sz="4000" dirty="0" err="1" smtClean="0"/>
              <a:t>war</a:t>
            </a:r>
            <a:r>
              <a:rPr lang="cs-CZ" sz="4000" dirty="0" err="1" smtClean="0">
                <a:solidFill>
                  <a:srgbClr val="00B050"/>
                </a:solidFill>
              </a:rPr>
              <a:t>st</a:t>
            </a:r>
            <a:r>
              <a:rPr lang="cs-CZ" sz="4000" dirty="0" smtClean="0"/>
              <a:t>		</a:t>
            </a:r>
            <a:r>
              <a:rPr lang="cs-CZ" sz="4000" dirty="0" err="1" smtClean="0"/>
              <a:t>ihr</a:t>
            </a:r>
            <a:r>
              <a:rPr lang="cs-CZ" sz="4000" dirty="0" smtClean="0"/>
              <a:t> </a:t>
            </a:r>
            <a:r>
              <a:rPr lang="cs-CZ" sz="4000" dirty="0" err="1" smtClean="0"/>
              <a:t>war</a:t>
            </a:r>
            <a:r>
              <a:rPr lang="cs-CZ" sz="4000" dirty="0" err="1" smtClean="0">
                <a:solidFill>
                  <a:srgbClr val="00B050"/>
                </a:solidFill>
              </a:rPr>
              <a:t>t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4000" dirty="0" err="1" smtClean="0"/>
              <a:t>er</a:t>
            </a:r>
            <a:r>
              <a:rPr lang="cs-CZ" sz="4000" dirty="0" smtClean="0"/>
              <a:t> </a:t>
            </a:r>
            <a:r>
              <a:rPr lang="cs-CZ" sz="4000" dirty="0" err="1" smtClean="0"/>
              <a:t>war</a:t>
            </a:r>
            <a:r>
              <a:rPr lang="cs-CZ" sz="4000" dirty="0" smtClean="0"/>
              <a:t> 			</a:t>
            </a: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war</a:t>
            </a:r>
            <a:r>
              <a:rPr lang="cs-CZ" sz="4000" dirty="0" err="1" smtClean="0">
                <a:solidFill>
                  <a:srgbClr val="00B050"/>
                </a:solidFill>
              </a:rPr>
              <a:t>en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Změna kmene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Koncovky -, -</a:t>
            </a:r>
            <a:r>
              <a:rPr lang="cs-CZ" dirty="0" err="1" smtClean="0">
                <a:solidFill>
                  <a:srgbClr val="C00000"/>
                </a:solidFill>
              </a:rPr>
              <a:t>st</a:t>
            </a:r>
            <a:r>
              <a:rPr lang="cs-CZ" dirty="0" smtClean="0">
                <a:solidFill>
                  <a:srgbClr val="C00000"/>
                </a:solidFill>
              </a:rPr>
              <a:t>, -, -</a:t>
            </a:r>
            <a:r>
              <a:rPr lang="cs-CZ" dirty="0" err="1" smtClean="0">
                <a:solidFill>
                  <a:srgbClr val="C00000"/>
                </a:solidFill>
              </a:rPr>
              <a:t>en</a:t>
            </a:r>
            <a:r>
              <a:rPr lang="cs-CZ" dirty="0" smtClean="0">
                <a:solidFill>
                  <a:srgbClr val="C00000"/>
                </a:solidFill>
              </a:rPr>
              <a:t>, -t, -</a:t>
            </a:r>
            <a:r>
              <a:rPr lang="cs-CZ" dirty="0" err="1" smtClean="0">
                <a:solidFill>
                  <a:srgbClr val="C00000"/>
                </a:solidFill>
              </a:rPr>
              <a:t>en</a:t>
            </a:r>
            <a:endParaRPr lang="cs-CZ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endParaRPr lang="cs-CZ" sz="4000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sein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w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rd</a:t>
            </a:r>
            <a:r>
              <a:rPr lang="cs-CZ" sz="4000" dirty="0" err="1" smtClean="0">
                <a:solidFill>
                  <a:srgbClr val="00B050"/>
                </a:solidFill>
              </a:rPr>
              <a:t>e</a:t>
            </a:r>
            <a:r>
              <a:rPr lang="cs-CZ" sz="4000" dirty="0" smtClean="0"/>
              <a:t>		</a:t>
            </a:r>
            <a:r>
              <a:rPr lang="cs-CZ" sz="4000" dirty="0" err="1" smtClean="0"/>
              <a:t>wir</a:t>
            </a:r>
            <a:r>
              <a:rPr lang="cs-CZ" sz="4000" dirty="0" smtClean="0"/>
              <a:t> </a:t>
            </a:r>
            <a:r>
              <a:rPr lang="cs-CZ" sz="4000" dirty="0" err="1" smtClean="0"/>
              <a:t>w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rd</a:t>
            </a:r>
            <a:r>
              <a:rPr lang="cs-CZ" sz="4000" dirty="0" err="1" smtClean="0">
                <a:solidFill>
                  <a:srgbClr val="00B050"/>
                </a:solidFill>
              </a:rPr>
              <a:t>en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4000" dirty="0" err="1" smtClean="0"/>
              <a:t>du</a:t>
            </a:r>
            <a:r>
              <a:rPr lang="cs-CZ" sz="4000" dirty="0" smtClean="0"/>
              <a:t> </a:t>
            </a:r>
            <a:r>
              <a:rPr lang="cs-CZ" sz="4000" dirty="0" err="1" smtClean="0"/>
              <a:t>w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rd</a:t>
            </a:r>
            <a:r>
              <a:rPr lang="cs-CZ" sz="4000" dirty="0" err="1" smtClean="0">
                <a:solidFill>
                  <a:srgbClr val="00B050"/>
                </a:solidFill>
              </a:rPr>
              <a:t>est</a:t>
            </a:r>
            <a:r>
              <a:rPr lang="cs-CZ" sz="4000" dirty="0" smtClean="0"/>
              <a:t>		</a:t>
            </a:r>
            <a:r>
              <a:rPr lang="cs-CZ" sz="4000" dirty="0" err="1" smtClean="0"/>
              <a:t>ihr</a:t>
            </a:r>
            <a:r>
              <a:rPr lang="cs-CZ" sz="4000" dirty="0" smtClean="0"/>
              <a:t> </a:t>
            </a:r>
            <a:r>
              <a:rPr lang="cs-CZ" sz="4000" dirty="0" err="1" smtClean="0"/>
              <a:t>w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rd</a:t>
            </a:r>
            <a:r>
              <a:rPr lang="cs-CZ" sz="4000" dirty="0" err="1" smtClean="0">
                <a:solidFill>
                  <a:srgbClr val="00B050"/>
                </a:solidFill>
              </a:rPr>
              <a:t>et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4000" dirty="0" err="1" smtClean="0"/>
              <a:t>er</a:t>
            </a:r>
            <a:r>
              <a:rPr lang="cs-CZ" sz="4000" dirty="0" smtClean="0"/>
              <a:t> </a:t>
            </a:r>
            <a:r>
              <a:rPr lang="cs-CZ" sz="4000" dirty="0" err="1" smtClean="0"/>
              <a:t>w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rd</a:t>
            </a:r>
            <a:r>
              <a:rPr lang="cs-CZ" sz="4000" dirty="0" err="1" smtClean="0">
                <a:solidFill>
                  <a:srgbClr val="00B050"/>
                </a:solidFill>
              </a:rPr>
              <a:t>e</a:t>
            </a:r>
            <a:r>
              <a:rPr lang="cs-CZ" sz="4000" dirty="0" smtClean="0"/>
              <a:t>		</a:t>
            </a: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w</a:t>
            </a:r>
            <a:r>
              <a:rPr lang="cs-CZ" sz="4000" dirty="0" err="1" smtClean="0">
                <a:solidFill>
                  <a:srgbClr val="C00000"/>
                </a:solidFill>
              </a:rPr>
              <a:t>u</a:t>
            </a:r>
            <a:r>
              <a:rPr lang="cs-CZ" sz="4000" dirty="0" err="1" smtClean="0"/>
              <a:t>rd</a:t>
            </a:r>
            <a:r>
              <a:rPr lang="cs-CZ" sz="4000" dirty="0" err="1" smtClean="0">
                <a:solidFill>
                  <a:srgbClr val="00B050"/>
                </a:solidFill>
              </a:rPr>
              <a:t>en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sz="4000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Změna kmenové samohlásky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Koncovky –e, -</a:t>
            </a:r>
            <a:r>
              <a:rPr lang="cs-CZ" dirty="0" err="1" smtClean="0">
                <a:solidFill>
                  <a:srgbClr val="C00000"/>
                </a:solidFill>
              </a:rPr>
              <a:t>est</a:t>
            </a:r>
            <a:r>
              <a:rPr lang="cs-CZ" dirty="0" smtClean="0">
                <a:solidFill>
                  <a:srgbClr val="C00000"/>
                </a:solidFill>
              </a:rPr>
              <a:t>, -e, -</a:t>
            </a:r>
            <a:r>
              <a:rPr lang="cs-CZ" dirty="0" err="1" smtClean="0">
                <a:solidFill>
                  <a:srgbClr val="C00000"/>
                </a:solidFill>
              </a:rPr>
              <a:t>en</a:t>
            </a:r>
            <a:r>
              <a:rPr lang="cs-CZ" dirty="0" smtClean="0">
                <a:solidFill>
                  <a:srgbClr val="C00000"/>
                </a:solidFill>
              </a:rPr>
              <a:t>, -</a:t>
            </a:r>
            <a:r>
              <a:rPr lang="cs-CZ" dirty="0" err="1" smtClean="0">
                <a:solidFill>
                  <a:srgbClr val="C00000"/>
                </a:solidFill>
              </a:rPr>
              <a:t>et</a:t>
            </a:r>
            <a:r>
              <a:rPr lang="cs-CZ" dirty="0" smtClean="0">
                <a:solidFill>
                  <a:srgbClr val="C00000"/>
                </a:solidFill>
              </a:rPr>
              <a:t>, -</a:t>
            </a:r>
            <a:r>
              <a:rPr lang="cs-CZ" dirty="0" err="1" smtClean="0">
                <a:solidFill>
                  <a:srgbClr val="C00000"/>
                </a:solidFill>
              </a:rPr>
              <a:t>en</a:t>
            </a:r>
            <a:endParaRPr lang="cs-CZ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4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werden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4000" dirty="0" err="1" smtClean="0"/>
              <a:t>sprechen</a:t>
            </a:r>
            <a:endParaRPr lang="cs-CZ" sz="4000" dirty="0" smtClean="0"/>
          </a:p>
          <a:p>
            <a:pPr>
              <a:buNone/>
            </a:pP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spr</a:t>
            </a:r>
            <a:r>
              <a:rPr lang="cs-CZ" sz="4000" dirty="0" err="1" smtClean="0">
                <a:solidFill>
                  <a:srgbClr val="C00000"/>
                </a:solidFill>
              </a:rPr>
              <a:t>a</a:t>
            </a:r>
            <a:r>
              <a:rPr lang="cs-CZ" sz="4000" dirty="0" err="1" smtClean="0"/>
              <a:t>ch</a:t>
            </a:r>
            <a:r>
              <a:rPr lang="cs-CZ" sz="4000" dirty="0" smtClean="0"/>
              <a:t>		</a:t>
            </a:r>
            <a:r>
              <a:rPr lang="cs-CZ" sz="4000" dirty="0" err="1" smtClean="0"/>
              <a:t>wir</a:t>
            </a:r>
            <a:r>
              <a:rPr lang="cs-CZ" sz="4000" dirty="0" smtClean="0"/>
              <a:t> </a:t>
            </a:r>
            <a:r>
              <a:rPr lang="cs-CZ" sz="4000" dirty="0" err="1" smtClean="0"/>
              <a:t>spr</a:t>
            </a:r>
            <a:r>
              <a:rPr lang="cs-CZ" sz="4000" dirty="0" err="1" smtClean="0">
                <a:solidFill>
                  <a:srgbClr val="C00000"/>
                </a:solidFill>
              </a:rPr>
              <a:t>a</a:t>
            </a:r>
            <a:r>
              <a:rPr lang="cs-CZ" sz="4000" dirty="0" err="1" smtClean="0"/>
              <a:t>ch</a:t>
            </a:r>
            <a:r>
              <a:rPr lang="cs-CZ" sz="4000" dirty="0" err="1" smtClean="0">
                <a:solidFill>
                  <a:srgbClr val="00B050"/>
                </a:solidFill>
              </a:rPr>
              <a:t>en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4000" dirty="0" err="1" smtClean="0"/>
              <a:t>du</a:t>
            </a:r>
            <a:r>
              <a:rPr lang="cs-CZ" sz="4000" dirty="0" smtClean="0"/>
              <a:t> </a:t>
            </a:r>
            <a:r>
              <a:rPr lang="cs-CZ" sz="4000" dirty="0" err="1" smtClean="0"/>
              <a:t>spr</a:t>
            </a:r>
            <a:r>
              <a:rPr lang="cs-CZ" sz="4000" dirty="0" err="1" smtClean="0">
                <a:solidFill>
                  <a:srgbClr val="C00000"/>
                </a:solidFill>
              </a:rPr>
              <a:t>a</a:t>
            </a:r>
            <a:r>
              <a:rPr lang="cs-CZ" sz="4000" dirty="0" err="1" smtClean="0"/>
              <a:t>ch</a:t>
            </a:r>
            <a:r>
              <a:rPr lang="cs-CZ" sz="4000" dirty="0" err="1" smtClean="0">
                <a:solidFill>
                  <a:srgbClr val="00B050"/>
                </a:solidFill>
              </a:rPr>
              <a:t>st</a:t>
            </a:r>
            <a:r>
              <a:rPr lang="cs-CZ" sz="4000" dirty="0" smtClean="0"/>
              <a:t>		</a:t>
            </a:r>
            <a:r>
              <a:rPr lang="cs-CZ" sz="4000" dirty="0" err="1" smtClean="0"/>
              <a:t>ihr</a:t>
            </a:r>
            <a:r>
              <a:rPr lang="cs-CZ" sz="4000" dirty="0" smtClean="0"/>
              <a:t> </a:t>
            </a:r>
            <a:r>
              <a:rPr lang="cs-CZ" sz="4000" dirty="0" err="1" smtClean="0"/>
              <a:t>spr</a:t>
            </a:r>
            <a:r>
              <a:rPr lang="cs-CZ" sz="4000" dirty="0" err="1" smtClean="0">
                <a:solidFill>
                  <a:srgbClr val="C00000"/>
                </a:solidFill>
              </a:rPr>
              <a:t>a</a:t>
            </a:r>
            <a:r>
              <a:rPr lang="cs-CZ" sz="4000" dirty="0" err="1" smtClean="0"/>
              <a:t>ch</a:t>
            </a:r>
            <a:r>
              <a:rPr lang="cs-CZ" sz="4000" dirty="0" err="1" smtClean="0">
                <a:solidFill>
                  <a:srgbClr val="00B050"/>
                </a:solidFill>
              </a:rPr>
              <a:t>t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4000" dirty="0" err="1" smtClean="0"/>
              <a:t>er</a:t>
            </a:r>
            <a:r>
              <a:rPr lang="cs-CZ" sz="4000" dirty="0" smtClean="0"/>
              <a:t> </a:t>
            </a:r>
            <a:r>
              <a:rPr lang="cs-CZ" sz="4000" dirty="0" err="1" smtClean="0"/>
              <a:t>spr</a:t>
            </a:r>
            <a:r>
              <a:rPr lang="cs-CZ" sz="4000" dirty="0" err="1" smtClean="0">
                <a:solidFill>
                  <a:srgbClr val="C00000"/>
                </a:solidFill>
              </a:rPr>
              <a:t>a</a:t>
            </a:r>
            <a:r>
              <a:rPr lang="cs-CZ" sz="4000" dirty="0" err="1" smtClean="0"/>
              <a:t>ch</a:t>
            </a:r>
            <a:r>
              <a:rPr lang="cs-CZ" sz="4000" dirty="0" smtClean="0"/>
              <a:t>		</a:t>
            </a: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spr</a:t>
            </a:r>
            <a:r>
              <a:rPr lang="cs-CZ" sz="4000" dirty="0" err="1" smtClean="0">
                <a:solidFill>
                  <a:srgbClr val="C00000"/>
                </a:solidFill>
              </a:rPr>
              <a:t>a</a:t>
            </a:r>
            <a:r>
              <a:rPr lang="cs-CZ" sz="4000" dirty="0" err="1" smtClean="0"/>
              <a:t>ch</a:t>
            </a:r>
            <a:r>
              <a:rPr lang="cs-CZ" sz="4000" dirty="0" err="1" smtClean="0">
                <a:solidFill>
                  <a:srgbClr val="00B050"/>
                </a:solidFill>
              </a:rPr>
              <a:t>en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Změna kmene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Koncovky   -, -</a:t>
            </a:r>
            <a:r>
              <a:rPr lang="cs-CZ" dirty="0" err="1" smtClean="0">
                <a:solidFill>
                  <a:srgbClr val="C00000"/>
                </a:solidFill>
              </a:rPr>
              <a:t>st</a:t>
            </a:r>
            <a:r>
              <a:rPr lang="cs-CZ" dirty="0" smtClean="0">
                <a:solidFill>
                  <a:srgbClr val="C00000"/>
                </a:solidFill>
              </a:rPr>
              <a:t>, -, -</a:t>
            </a:r>
            <a:r>
              <a:rPr lang="cs-CZ" dirty="0" err="1" smtClean="0">
                <a:solidFill>
                  <a:srgbClr val="C00000"/>
                </a:solidFill>
              </a:rPr>
              <a:t>en</a:t>
            </a:r>
            <a:r>
              <a:rPr lang="cs-CZ" dirty="0" smtClean="0">
                <a:solidFill>
                  <a:srgbClr val="C00000"/>
                </a:solidFill>
              </a:rPr>
              <a:t>, -t, -</a:t>
            </a:r>
            <a:r>
              <a:rPr lang="cs-CZ" dirty="0" err="1" smtClean="0">
                <a:solidFill>
                  <a:srgbClr val="C00000"/>
                </a:solidFill>
              </a:rPr>
              <a:t>en</a:t>
            </a:r>
            <a:endParaRPr lang="cs-CZ" dirty="0" smtClean="0">
              <a:solidFill>
                <a:srgbClr val="C0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/>
                </a:solidFill>
              </a:rPr>
              <a:t>Préteritum nepravidelných sloves</a:t>
            </a:r>
            <a:endParaRPr lang="cs-CZ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72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200" dirty="0" err="1" smtClean="0"/>
              <a:t>schreiben</a:t>
            </a:r>
            <a:r>
              <a:rPr lang="cs-CZ" sz="3200" dirty="0" smtClean="0"/>
              <a:t> 		</a:t>
            </a:r>
            <a:r>
              <a:rPr lang="cs-CZ" sz="3200" dirty="0" err="1" smtClean="0"/>
              <a:t>schrieb</a:t>
            </a:r>
            <a:endParaRPr lang="cs-CZ" sz="3200" dirty="0" smtClean="0"/>
          </a:p>
          <a:p>
            <a:pPr>
              <a:buNone/>
            </a:pPr>
            <a:r>
              <a:rPr lang="cs-CZ" sz="3200" dirty="0" err="1" smtClean="0"/>
              <a:t>fahren</a:t>
            </a:r>
            <a:r>
              <a:rPr lang="cs-CZ" sz="3200" dirty="0" smtClean="0"/>
              <a:t>		</a:t>
            </a:r>
            <a:r>
              <a:rPr lang="cs-CZ" sz="3200" dirty="0" err="1" smtClean="0"/>
              <a:t>fuhr</a:t>
            </a:r>
            <a:endParaRPr lang="cs-CZ" sz="3200" dirty="0" smtClean="0"/>
          </a:p>
          <a:p>
            <a:pPr>
              <a:buNone/>
            </a:pPr>
            <a:r>
              <a:rPr lang="cs-CZ" sz="3200" dirty="0" err="1" smtClean="0"/>
              <a:t>lesen</a:t>
            </a:r>
            <a:r>
              <a:rPr lang="cs-CZ" sz="3200" dirty="0" smtClean="0"/>
              <a:t>			las</a:t>
            </a:r>
          </a:p>
          <a:p>
            <a:pPr>
              <a:buNone/>
            </a:pPr>
            <a:r>
              <a:rPr lang="cs-CZ" sz="3200" dirty="0" err="1" smtClean="0"/>
              <a:t>gehen</a:t>
            </a:r>
            <a:r>
              <a:rPr lang="cs-CZ" sz="3200" dirty="0" smtClean="0"/>
              <a:t>		</a:t>
            </a:r>
            <a:r>
              <a:rPr lang="cs-CZ" sz="3200" dirty="0" err="1" smtClean="0"/>
              <a:t>ging</a:t>
            </a:r>
            <a:endParaRPr lang="cs-CZ" sz="3200" dirty="0" smtClean="0"/>
          </a:p>
          <a:p>
            <a:pPr>
              <a:buNone/>
            </a:pPr>
            <a:r>
              <a:rPr lang="cs-CZ" sz="3200" dirty="0" err="1" smtClean="0"/>
              <a:t>finden</a:t>
            </a:r>
            <a:r>
              <a:rPr lang="cs-CZ" sz="3200" dirty="0" smtClean="0"/>
              <a:t>		</a:t>
            </a:r>
            <a:r>
              <a:rPr lang="cs-CZ" sz="3200" dirty="0" err="1" smtClean="0"/>
              <a:t>fand</a:t>
            </a:r>
            <a:endParaRPr lang="cs-CZ" sz="3200" dirty="0" smtClean="0"/>
          </a:p>
          <a:p>
            <a:pPr>
              <a:buNone/>
            </a:pPr>
            <a:r>
              <a:rPr lang="cs-CZ" sz="3200" dirty="0" err="1" smtClean="0"/>
              <a:t>anfangen</a:t>
            </a:r>
            <a:r>
              <a:rPr lang="cs-CZ" sz="3200" dirty="0" smtClean="0"/>
              <a:t>		</a:t>
            </a:r>
            <a:r>
              <a:rPr lang="cs-CZ" sz="3200" dirty="0" err="1" smtClean="0"/>
              <a:t>fing</a:t>
            </a:r>
            <a:r>
              <a:rPr lang="cs-CZ" sz="3200" dirty="0" smtClean="0"/>
              <a:t> </a:t>
            </a:r>
            <a:r>
              <a:rPr lang="cs-CZ" sz="3200" dirty="0" err="1" smtClean="0"/>
              <a:t>an</a:t>
            </a:r>
            <a:endParaRPr lang="cs-CZ" sz="3200" dirty="0" smtClean="0"/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Změna samohlásky, někdy i souhlásky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Změna kmene u nepravidelných sloves</a:t>
            </a:r>
            <a:endParaRPr lang="cs-CZ" sz="4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dirty="0" err="1" smtClean="0"/>
              <a:t>kennen</a:t>
            </a:r>
            <a:r>
              <a:rPr lang="cs-CZ" sz="3200" dirty="0" smtClean="0"/>
              <a:t>	znát</a:t>
            </a:r>
          </a:p>
          <a:p>
            <a:pPr>
              <a:buNone/>
            </a:pPr>
            <a:r>
              <a:rPr lang="cs-CZ" sz="3200" dirty="0" err="1" smtClean="0"/>
              <a:t>nennen</a:t>
            </a:r>
            <a:r>
              <a:rPr lang="cs-CZ" sz="3200" dirty="0" smtClean="0"/>
              <a:t>	(vy)jmenovat, nazývat</a:t>
            </a:r>
          </a:p>
          <a:p>
            <a:pPr>
              <a:buNone/>
            </a:pPr>
            <a:r>
              <a:rPr lang="cs-CZ" sz="3200" dirty="0" err="1" smtClean="0"/>
              <a:t>brennen</a:t>
            </a:r>
            <a:r>
              <a:rPr lang="cs-CZ" sz="3200" dirty="0" smtClean="0"/>
              <a:t>	hořet, pálit</a:t>
            </a:r>
          </a:p>
          <a:p>
            <a:pPr>
              <a:buNone/>
            </a:pPr>
            <a:r>
              <a:rPr lang="cs-CZ" sz="3200" dirty="0" err="1" smtClean="0"/>
              <a:t>rennen</a:t>
            </a:r>
            <a:r>
              <a:rPr lang="cs-CZ" sz="3200" dirty="0" smtClean="0"/>
              <a:t>	utíkat</a:t>
            </a:r>
          </a:p>
          <a:p>
            <a:pPr>
              <a:buNone/>
            </a:pPr>
            <a:r>
              <a:rPr lang="cs-CZ" sz="3200" dirty="0" err="1" smtClean="0"/>
              <a:t>bringen</a:t>
            </a:r>
            <a:r>
              <a:rPr lang="cs-CZ" sz="3200" dirty="0" smtClean="0"/>
              <a:t>	přinést</a:t>
            </a:r>
          </a:p>
          <a:p>
            <a:pPr>
              <a:buNone/>
            </a:pPr>
            <a:r>
              <a:rPr lang="cs-CZ" sz="3200" dirty="0" err="1" smtClean="0"/>
              <a:t>denken</a:t>
            </a:r>
            <a:r>
              <a:rPr lang="cs-CZ" sz="3200" dirty="0" smtClean="0"/>
              <a:t>	myslet</a:t>
            </a:r>
          </a:p>
          <a:p>
            <a:pPr>
              <a:buNone/>
            </a:pPr>
            <a:r>
              <a:rPr lang="cs-CZ" sz="3200" dirty="0" err="1" smtClean="0"/>
              <a:t>senden</a:t>
            </a:r>
            <a:r>
              <a:rPr lang="cs-CZ" sz="3200" dirty="0" smtClean="0"/>
              <a:t>	posílat, vysílat</a:t>
            </a:r>
          </a:p>
          <a:p>
            <a:pPr>
              <a:buNone/>
            </a:pPr>
            <a:r>
              <a:rPr lang="cs-CZ" sz="3200" dirty="0" err="1" smtClean="0"/>
              <a:t>wenden</a:t>
            </a:r>
            <a:r>
              <a:rPr lang="cs-CZ" sz="3200" dirty="0" smtClean="0"/>
              <a:t>	obrátit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</a:rPr>
              <a:t>Préteritum smíšených sloves</a:t>
            </a:r>
            <a:endParaRPr lang="cs-CZ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/>
          <a:lstStyle/>
          <a:p>
            <a:pPr>
              <a:buNone/>
            </a:pP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k</a:t>
            </a:r>
            <a:r>
              <a:rPr lang="cs-CZ" sz="4000" dirty="0" err="1" smtClean="0">
                <a:solidFill>
                  <a:srgbClr val="C00000"/>
                </a:solidFill>
              </a:rPr>
              <a:t>a</a:t>
            </a:r>
            <a:r>
              <a:rPr lang="cs-CZ" sz="4000" dirty="0" err="1" smtClean="0"/>
              <a:t>nn</a:t>
            </a:r>
            <a:r>
              <a:rPr lang="cs-CZ" sz="4000" dirty="0" err="1" smtClean="0">
                <a:solidFill>
                  <a:srgbClr val="00B050"/>
                </a:solidFill>
              </a:rPr>
              <a:t>te</a:t>
            </a:r>
            <a:r>
              <a:rPr lang="cs-CZ" sz="4000" dirty="0" smtClean="0"/>
              <a:t>		</a:t>
            </a:r>
            <a:r>
              <a:rPr lang="cs-CZ" sz="4000" dirty="0" err="1" smtClean="0"/>
              <a:t>wir</a:t>
            </a:r>
            <a:r>
              <a:rPr lang="cs-CZ" sz="4000" dirty="0" smtClean="0"/>
              <a:t> </a:t>
            </a:r>
            <a:r>
              <a:rPr lang="cs-CZ" sz="4000" dirty="0" err="1" smtClean="0"/>
              <a:t>k</a:t>
            </a:r>
            <a:r>
              <a:rPr lang="cs-CZ" sz="4000" dirty="0" err="1" smtClean="0">
                <a:solidFill>
                  <a:srgbClr val="C00000"/>
                </a:solidFill>
              </a:rPr>
              <a:t>a</a:t>
            </a:r>
            <a:r>
              <a:rPr lang="cs-CZ" sz="4000" dirty="0" err="1" smtClean="0"/>
              <a:t>nn</a:t>
            </a:r>
            <a:r>
              <a:rPr lang="cs-CZ" sz="4000" dirty="0" err="1" smtClean="0">
                <a:solidFill>
                  <a:srgbClr val="00B050"/>
                </a:solidFill>
              </a:rPr>
              <a:t>ten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4000" dirty="0" err="1" smtClean="0"/>
              <a:t>du</a:t>
            </a:r>
            <a:r>
              <a:rPr lang="cs-CZ" sz="4000" dirty="0" smtClean="0"/>
              <a:t> </a:t>
            </a:r>
            <a:r>
              <a:rPr lang="cs-CZ" sz="4000" dirty="0" err="1" smtClean="0"/>
              <a:t>k</a:t>
            </a:r>
            <a:r>
              <a:rPr lang="cs-CZ" sz="4000" dirty="0" err="1" smtClean="0">
                <a:solidFill>
                  <a:srgbClr val="C00000"/>
                </a:solidFill>
              </a:rPr>
              <a:t>a</a:t>
            </a:r>
            <a:r>
              <a:rPr lang="cs-CZ" sz="4000" dirty="0" err="1" smtClean="0"/>
              <a:t>nn</a:t>
            </a:r>
            <a:r>
              <a:rPr lang="cs-CZ" sz="4000" dirty="0" err="1" smtClean="0">
                <a:solidFill>
                  <a:srgbClr val="00B050"/>
                </a:solidFill>
              </a:rPr>
              <a:t>test</a:t>
            </a:r>
            <a:r>
              <a:rPr lang="cs-CZ" sz="4000" dirty="0" smtClean="0"/>
              <a:t>		</a:t>
            </a:r>
            <a:r>
              <a:rPr lang="cs-CZ" sz="4000" dirty="0" err="1" smtClean="0"/>
              <a:t>ihr</a:t>
            </a:r>
            <a:r>
              <a:rPr lang="cs-CZ" sz="4000" dirty="0" smtClean="0"/>
              <a:t> </a:t>
            </a:r>
            <a:r>
              <a:rPr lang="cs-CZ" sz="4000" dirty="0" err="1" smtClean="0"/>
              <a:t>k</a:t>
            </a:r>
            <a:r>
              <a:rPr lang="cs-CZ" sz="4000" dirty="0" err="1" smtClean="0">
                <a:solidFill>
                  <a:srgbClr val="C00000"/>
                </a:solidFill>
              </a:rPr>
              <a:t>a</a:t>
            </a:r>
            <a:r>
              <a:rPr lang="cs-CZ" sz="4000" dirty="0" err="1" smtClean="0"/>
              <a:t>nn</a:t>
            </a:r>
            <a:r>
              <a:rPr lang="cs-CZ" sz="4000" dirty="0" err="1" smtClean="0">
                <a:solidFill>
                  <a:srgbClr val="00B050"/>
                </a:solidFill>
              </a:rPr>
              <a:t>tet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4000" dirty="0" err="1" smtClean="0"/>
              <a:t>er</a:t>
            </a:r>
            <a:r>
              <a:rPr lang="cs-CZ" sz="4000" dirty="0" smtClean="0"/>
              <a:t> </a:t>
            </a:r>
            <a:r>
              <a:rPr lang="cs-CZ" sz="4000" dirty="0" err="1" smtClean="0"/>
              <a:t>k</a:t>
            </a:r>
            <a:r>
              <a:rPr lang="cs-CZ" sz="4000" dirty="0" err="1" smtClean="0">
                <a:solidFill>
                  <a:srgbClr val="C00000"/>
                </a:solidFill>
              </a:rPr>
              <a:t>a</a:t>
            </a:r>
            <a:r>
              <a:rPr lang="cs-CZ" sz="4000" dirty="0" err="1" smtClean="0"/>
              <a:t>nn</a:t>
            </a:r>
            <a:r>
              <a:rPr lang="cs-CZ" sz="4000" dirty="0" err="1" smtClean="0">
                <a:solidFill>
                  <a:srgbClr val="00B050"/>
                </a:solidFill>
              </a:rPr>
              <a:t>te</a:t>
            </a:r>
            <a:r>
              <a:rPr lang="cs-CZ" sz="4000" dirty="0" smtClean="0"/>
              <a:t>		</a:t>
            </a: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k</a:t>
            </a:r>
            <a:r>
              <a:rPr lang="cs-CZ" sz="4000" dirty="0" err="1" smtClean="0">
                <a:solidFill>
                  <a:srgbClr val="C00000"/>
                </a:solidFill>
              </a:rPr>
              <a:t>a</a:t>
            </a:r>
            <a:r>
              <a:rPr lang="cs-CZ" sz="4000" dirty="0" err="1" smtClean="0"/>
              <a:t>nn</a:t>
            </a:r>
            <a:r>
              <a:rPr lang="cs-CZ" sz="4000" dirty="0" err="1" smtClean="0">
                <a:solidFill>
                  <a:srgbClr val="00B050"/>
                </a:solidFill>
              </a:rPr>
              <a:t>ten</a:t>
            </a:r>
            <a:endParaRPr lang="cs-CZ" sz="4000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změna kmenové samohlásky na –a-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pravidelné koncovky</a:t>
            </a:r>
          </a:p>
          <a:p>
            <a:pPr>
              <a:buNone/>
            </a:pPr>
            <a:r>
              <a:rPr lang="cs-CZ" dirty="0" smtClean="0"/>
              <a:t>→ </a:t>
            </a:r>
            <a:r>
              <a:rPr lang="cs-CZ" dirty="0" err="1" smtClean="0"/>
              <a:t>n</a:t>
            </a:r>
            <a:r>
              <a:rPr lang="cs-CZ" dirty="0" err="1" smtClean="0">
                <a:solidFill>
                  <a:srgbClr val="C00000"/>
                </a:solidFill>
              </a:rPr>
              <a:t>a</a:t>
            </a:r>
            <a:r>
              <a:rPr lang="cs-CZ" dirty="0" err="1" smtClean="0"/>
              <a:t>nnte</a:t>
            </a:r>
            <a:r>
              <a:rPr lang="cs-CZ" dirty="0" smtClean="0"/>
              <a:t>, </a:t>
            </a:r>
            <a:r>
              <a:rPr lang="cs-CZ" dirty="0" err="1" smtClean="0"/>
              <a:t>br</a:t>
            </a:r>
            <a:r>
              <a:rPr lang="cs-CZ" dirty="0" err="1" smtClean="0">
                <a:solidFill>
                  <a:srgbClr val="C00000"/>
                </a:solidFill>
              </a:rPr>
              <a:t>a</a:t>
            </a:r>
            <a:r>
              <a:rPr lang="cs-CZ" dirty="0" err="1" smtClean="0"/>
              <a:t>nnte</a:t>
            </a:r>
            <a:r>
              <a:rPr lang="cs-CZ" dirty="0" smtClean="0"/>
              <a:t>, </a:t>
            </a:r>
            <a:r>
              <a:rPr lang="cs-CZ" dirty="0" err="1" smtClean="0"/>
              <a:t>r</a:t>
            </a:r>
            <a:r>
              <a:rPr lang="cs-CZ" dirty="0" err="1" smtClean="0">
                <a:solidFill>
                  <a:srgbClr val="C00000"/>
                </a:solidFill>
              </a:rPr>
              <a:t>a</a:t>
            </a:r>
            <a:r>
              <a:rPr lang="cs-CZ" dirty="0" err="1" smtClean="0"/>
              <a:t>nnte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err="1" smtClean="0"/>
              <a:t>kennen</a:t>
            </a:r>
            <a:r>
              <a:rPr lang="cs-CZ" sz="4000" dirty="0" smtClean="0"/>
              <a:t>, </a:t>
            </a:r>
            <a:r>
              <a:rPr lang="cs-CZ" sz="4000" dirty="0" err="1" smtClean="0"/>
              <a:t>nennen</a:t>
            </a:r>
            <a:r>
              <a:rPr lang="cs-CZ" sz="4000" dirty="0" smtClean="0"/>
              <a:t>, </a:t>
            </a:r>
            <a:r>
              <a:rPr lang="cs-CZ" sz="4000" dirty="0" err="1" smtClean="0"/>
              <a:t>brennen</a:t>
            </a:r>
            <a:r>
              <a:rPr lang="cs-CZ" sz="4000" dirty="0" smtClean="0"/>
              <a:t>, </a:t>
            </a:r>
            <a:r>
              <a:rPr lang="cs-CZ" sz="4000" dirty="0" err="1" smtClean="0"/>
              <a:t>rennen</a:t>
            </a:r>
            <a:endParaRPr lang="cs-CZ" sz="4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br</a:t>
            </a:r>
            <a:r>
              <a:rPr lang="cs-CZ" sz="4000" dirty="0" err="1" smtClean="0">
                <a:solidFill>
                  <a:srgbClr val="C00000"/>
                </a:solidFill>
              </a:rPr>
              <a:t>ach</a:t>
            </a:r>
            <a:r>
              <a:rPr lang="cs-CZ" sz="4000" dirty="0" err="1" smtClean="0"/>
              <a:t>te</a:t>
            </a:r>
            <a:r>
              <a:rPr lang="cs-CZ" sz="4000" dirty="0" smtClean="0"/>
              <a:t>		</a:t>
            </a:r>
            <a:r>
              <a:rPr lang="cs-CZ" sz="4000" dirty="0" err="1" smtClean="0"/>
              <a:t>wir</a:t>
            </a:r>
            <a:r>
              <a:rPr lang="cs-CZ" sz="4000" dirty="0" smtClean="0"/>
              <a:t> </a:t>
            </a:r>
            <a:r>
              <a:rPr lang="cs-CZ" sz="4000" dirty="0" err="1" smtClean="0"/>
              <a:t>br</a:t>
            </a:r>
            <a:r>
              <a:rPr lang="cs-CZ" sz="4000" dirty="0" err="1" smtClean="0">
                <a:solidFill>
                  <a:srgbClr val="C00000"/>
                </a:solidFill>
              </a:rPr>
              <a:t>ach</a:t>
            </a:r>
            <a:r>
              <a:rPr lang="cs-CZ" sz="4000" dirty="0" err="1" smtClean="0"/>
              <a:t>ten</a:t>
            </a:r>
            <a:endParaRPr lang="cs-CZ" sz="4000" dirty="0" smtClean="0"/>
          </a:p>
          <a:p>
            <a:pPr>
              <a:buNone/>
            </a:pPr>
            <a:r>
              <a:rPr lang="cs-CZ" sz="4000" dirty="0" err="1" smtClean="0"/>
              <a:t>du</a:t>
            </a:r>
            <a:r>
              <a:rPr lang="cs-CZ" sz="4000" dirty="0" smtClean="0"/>
              <a:t> </a:t>
            </a:r>
            <a:r>
              <a:rPr lang="cs-CZ" sz="4000" dirty="0" err="1" smtClean="0"/>
              <a:t>br</a:t>
            </a:r>
            <a:r>
              <a:rPr lang="cs-CZ" sz="4000" dirty="0" err="1" smtClean="0">
                <a:solidFill>
                  <a:srgbClr val="C00000"/>
                </a:solidFill>
              </a:rPr>
              <a:t>ach</a:t>
            </a:r>
            <a:r>
              <a:rPr lang="cs-CZ" sz="4000" dirty="0" err="1" smtClean="0"/>
              <a:t>test</a:t>
            </a:r>
            <a:r>
              <a:rPr lang="cs-CZ" sz="4000" dirty="0" smtClean="0"/>
              <a:t>		</a:t>
            </a:r>
            <a:r>
              <a:rPr lang="cs-CZ" sz="4000" dirty="0" err="1" smtClean="0"/>
              <a:t>ihr</a:t>
            </a:r>
            <a:r>
              <a:rPr lang="cs-CZ" sz="4000" dirty="0" smtClean="0"/>
              <a:t> </a:t>
            </a:r>
            <a:r>
              <a:rPr lang="cs-CZ" sz="4000" dirty="0" err="1" smtClean="0"/>
              <a:t>br</a:t>
            </a:r>
            <a:r>
              <a:rPr lang="cs-CZ" sz="4000" dirty="0" err="1" smtClean="0">
                <a:solidFill>
                  <a:srgbClr val="C00000"/>
                </a:solidFill>
              </a:rPr>
              <a:t>ach</a:t>
            </a:r>
            <a:r>
              <a:rPr lang="cs-CZ" sz="4000" dirty="0" err="1" smtClean="0"/>
              <a:t>tet</a:t>
            </a:r>
            <a:endParaRPr lang="cs-CZ" sz="4000" dirty="0" smtClean="0"/>
          </a:p>
          <a:p>
            <a:pPr>
              <a:buNone/>
            </a:pPr>
            <a:r>
              <a:rPr lang="cs-CZ" sz="4000" dirty="0" err="1" smtClean="0"/>
              <a:t>er</a:t>
            </a:r>
            <a:r>
              <a:rPr lang="cs-CZ" sz="4000" dirty="0" smtClean="0"/>
              <a:t> </a:t>
            </a:r>
            <a:r>
              <a:rPr lang="cs-CZ" sz="4000" dirty="0" err="1" smtClean="0"/>
              <a:t>br</a:t>
            </a:r>
            <a:r>
              <a:rPr lang="cs-CZ" sz="4000" dirty="0" err="1" smtClean="0">
                <a:solidFill>
                  <a:srgbClr val="C00000"/>
                </a:solidFill>
              </a:rPr>
              <a:t>ach</a:t>
            </a:r>
            <a:r>
              <a:rPr lang="cs-CZ" sz="4000" dirty="0" err="1" smtClean="0"/>
              <a:t>te</a:t>
            </a:r>
            <a:r>
              <a:rPr lang="cs-CZ" sz="4000" dirty="0" smtClean="0"/>
              <a:t>		</a:t>
            </a: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br</a:t>
            </a:r>
            <a:r>
              <a:rPr lang="cs-CZ" sz="4000" dirty="0" err="1" smtClean="0">
                <a:solidFill>
                  <a:srgbClr val="C00000"/>
                </a:solidFill>
              </a:rPr>
              <a:t>ach</a:t>
            </a:r>
            <a:r>
              <a:rPr lang="cs-CZ" sz="4000" dirty="0" err="1" smtClean="0"/>
              <a:t>ten</a:t>
            </a:r>
            <a:endParaRPr lang="cs-CZ" sz="40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změna kmenové samohlásky na –a-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změna kmenové hlásky na –ch-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pravidelné koncovky</a:t>
            </a:r>
          </a:p>
          <a:p>
            <a:pPr>
              <a:buNone/>
            </a:pPr>
            <a:r>
              <a:rPr lang="cs-CZ" dirty="0" smtClean="0"/>
              <a:t>→ </a:t>
            </a:r>
            <a:r>
              <a:rPr lang="cs-CZ" dirty="0" err="1" smtClean="0"/>
              <a:t>d</a:t>
            </a:r>
            <a:r>
              <a:rPr lang="cs-CZ" dirty="0" err="1" smtClean="0">
                <a:solidFill>
                  <a:srgbClr val="C00000"/>
                </a:solidFill>
              </a:rPr>
              <a:t>ach</a:t>
            </a:r>
            <a:r>
              <a:rPr lang="cs-CZ" dirty="0" err="1" smtClean="0"/>
              <a:t>te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err="1" smtClean="0"/>
              <a:t>bringen</a:t>
            </a:r>
            <a:r>
              <a:rPr lang="cs-CZ" sz="4000" dirty="0" smtClean="0"/>
              <a:t>, </a:t>
            </a:r>
            <a:r>
              <a:rPr lang="cs-CZ" sz="4000" dirty="0" err="1" smtClean="0"/>
              <a:t>denken</a:t>
            </a:r>
            <a:endParaRPr lang="cs-CZ" sz="40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err="1"/>
              <a:t>i</a:t>
            </a:r>
            <a:r>
              <a:rPr lang="cs-CZ" dirty="0" err="1" smtClean="0"/>
              <a:t>ch</a:t>
            </a:r>
            <a:r>
              <a:rPr lang="cs-CZ" dirty="0" smtClean="0"/>
              <a:t> </a:t>
            </a:r>
            <a:r>
              <a:rPr lang="cs-CZ" dirty="0" err="1" smtClean="0"/>
              <a:t>sandte</a:t>
            </a:r>
            <a:r>
              <a:rPr lang="cs-CZ" dirty="0" smtClean="0"/>
              <a:t>			X	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sendete</a:t>
            </a:r>
            <a:endParaRPr lang="cs-CZ" dirty="0" smtClean="0"/>
          </a:p>
          <a:p>
            <a:pPr>
              <a:buNone/>
            </a:pPr>
            <a:r>
              <a:rPr lang="cs-CZ" dirty="0"/>
              <a:t>p</a:t>
            </a:r>
            <a:r>
              <a:rPr lang="cs-CZ" dirty="0" smtClean="0"/>
              <a:t>osílat, např. dopis			vysílat zprávy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err="1"/>
              <a:t>i</a:t>
            </a:r>
            <a:r>
              <a:rPr lang="cs-CZ" dirty="0" err="1" smtClean="0"/>
              <a:t>ch</a:t>
            </a:r>
            <a:r>
              <a:rPr lang="cs-CZ" dirty="0" smtClean="0"/>
              <a:t> </a:t>
            </a:r>
            <a:r>
              <a:rPr lang="cs-CZ" dirty="0" err="1" smtClean="0"/>
              <a:t>wandte</a:t>
            </a:r>
            <a:r>
              <a:rPr lang="cs-CZ" dirty="0" smtClean="0"/>
              <a:t>			X	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wendete</a:t>
            </a:r>
            <a:endParaRPr lang="cs-CZ" dirty="0" smtClean="0"/>
          </a:p>
          <a:p>
            <a:pPr>
              <a:buNone/>
            </a:pPr>
            <a:r>
              <a:rPr lang="cs-CZ" dirty="0"/>
              <a:t>o</a:t>
            </a:r>
            <a:r>
              <a:rPr lang="cs-CZ" dirty="0" smtClean="0"/>
              <a:t>brátit  				</a:t>
            </a:r>
            <a:r>
              <a:rPr lang="cs-CZ" dirty="0" err="1" smtClean="0"/>
              <a:t>obrátit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obrazně, </a:t>
            </a:r>
            <a:r>
              <a:rPr lang="cs-CZ" dirty="0" err="1" smtClean="0"/>
              <a:t>např</a:t>
            </a:r>
            <a:r>
              <a:rPr lang="cs-CZ" dirty="0" smtClean="0"/>
              <a:t> na koho		konkrétní věc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→ existuje smíšený i pravidelný tvar 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 smtClean="0">
                <a:solidFill>
                  <a:srgbClr val="C00000"/>
                </a:solidFill>
              </a:rPr>
              <a:t>    s významovým rozdílem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err="1"/>
              <a:t>s</a:t>
            </a:r>
            <a:r>
              <a:rPr lang="cs-CZ" sz="4000" dirty="0" err="1" smtClean="0"/>
              <a:t>enden</a:t>
            </a:r>
            <a:r>
              <a:rPr lang="cs-CZ" sz="4000" dirty="0" smtClean="0"/>
              <a:t>, </a:t>
            </a:r>
            <a:r>
              <a:rPr lang="cs-CZ" sz="4000" dirty="0" err="1" smtClean="0"/>
              <a:t>wenden</a:t>
            </a:r>
            <a:endParaRPr lang="cs-CZ" sz="40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Učebnice </a:t>
            </a:r>
            <a:r>
              <a:rPr lang="cs-CZ" dirty="0" err="1" smtClean="0"/>
              <a:t>Sprechen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Deutsch</a:t>
            </a:r>
            <a:r>
              <a:rPr lang="cs-CZ" dirty="0" smtClean="0"/>
              <a:t>? 1:</a:t>
            </a:r>
          </a:p>
          <a:p>
            <a:pPr>
              <a:buNone/>
            </a:pPr>
            <a:r>
              <a:rPr lang="cs-CZ" dirty="0" smtClean="0"/>
              <a:t>Tvoření tvarů v různých osobách - </a:t>
            </a:r>
            <a:r>
              <a:rPr lang="cs-CZ" dirty="0" err="1" smtClean="0"/>
              <a:t>cv</a:t>
            </a:r>
            <a:r>
              <a:rPr lang="cs-CZ" dirty="0" smtClean="0"/>
              <a:t>. na str. 122,123,124</a:t>
            </a:r>
          </a:p>
          <a:p>
            <a:pPr>
              <a:buNone/>
            </a:pPr>
            <a:r>
              <a:rPr lang="cs-CZ" dirty="0" smtClean="0"/>
              <a:t>Préteritum ve větách – </a:t>
            </a:r>
            <a:r>
              <a:rPr lang="cs-CZ" dirty="0" err="1" smtClean="0"/>
              <a:t>cv</a:t>
            </a:r>
            <a:r>
              <a:rPr lang="cs-CZ" dirty="0" smtClean="0"/>
              <a:t>. 6 str. 126, </a:t>
            </a:r>
            <a:r>
              <a:rPr lang="cs-CZ" dirty="0" err="1" smtClean="0"/>
              <a:t>cv</a:t>
            </a:r>
            <a:r>
              <a:rPr lang="cs-CZ" dirty="0" smtClean="0"/>
              <a:t>. 15 str. 127 (vyprávění o </a:t>
            </a:r>
            <a:r>
              <a:rPr lang="cs-CZ" dirty="0" err="1" smtClean="0"/>
              <a:t>Berndovi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/>
              <a:t>Pohádka „Der Wolf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sieben</a:t>
            </a:r>
            <a:r>
              <a:rPr lang="cs-CZ" dirty="0" smtClean="0"/>
              <a:t> </a:t>
            </a:r>
            <a:r>
              <a:rPr lang="cs-CZ" dirty="0" err="1" smtClean="0"/>
              <a:t>Geißlein</a:t>
            </a:r>
            <a:r>
              <a:rPr lang="cs-CZ" dirty="0" smtClean="0"/>
              <a:t>“ – </a:t>
            </a:r>
            <a:r>
              <a:rPr lang="cs-CZ" dirty="0" err="1" smtClean="0"/>
              <a:t>cv</a:t>
            </a:r>
            <a:r>
              <a:rPr lang="cs-CZ" dirty="0" smtClean="0"/>
              <a:t>. 20 str. 240 – umět číst v préteritu, </a:t>
            </a:r>
            <a:r>
              <a:rPr lang="cs-CZ" dirty="0" err="1" smtClean="0"/>
              <a:t>popř</a:t>
            </a:r>
            <a:r>
              <a:rPr lang="cs-CZ" dirty="0" smtClean="0"/>
              <a:t>, naučit se vyprávět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Cvičení</a:t>
            </a:r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err="1" smtClean="0"/>
              <a:t>Dusilová</a:t>
            </a:r>
            <a:r>
              <a:rPr lang="cs-CZ" sz="2000" dirty="0" smtClean="0"/>
              <a:t>, </a:t>
            </a:r>
            <a:r>
              <a:rPr lang="cs-CZ" sz="2000" dirty="0" err="1" smtClean="0"/>
              <a:t>Doris</a:t>
            </a:r>
            <a:r>
              <a:rPr lang="cs-CZ" sz="2000" dirty="0" smtClean="0"/>
              <a:t> a kol.: </a:t>
            </a:r>
            <a:r>
              <a:rPr lang="cs-CZ" sz="2000" dirty="0" err="1" smtClean="0"/>
              <a:t>Sprechen</a:t>
            </a:r>
            <a:r>
              <a:rPr lang="cs-CZ" sz="2000" dirty="0" smtClean="0"/>
              <a:t> </a:t>
            </a:r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Deutsch</a:t>
            </a:r>
            <a:r>
              <a:rPr lang="cs-CZ" sz="2000" dirty="0" smtClean="0"/>
              <a:t>? 1. Praha: Polyglot, 2000, </a:t>
            </a:r>
          </a:p>
          <a:p>
            <a:pPr>
              <a:buNone/>
            </a:pPr>
            <a:r>
              <a:rPr lang="cs-CZ" sz="2000" dirty="0" smtClean="0"/>
              <a:t>			          2. přepracované vydání. ISBN 80-86195-08-2</a:t>
            </a:r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000" dirty="0" smtClean="0"/>
              <a:t>Použitá literatura</a:t>
            </a:r>
            <a:endParaRPr lang="cs-CZ" sz="3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528</TotalTime>
  <Words>392</Words>
  <Application>Microsoft Office PowerPoint</Application>
  <PresentationFormat>Předvádění na obrazovce (4:3)</PresentationFormat>
  <Paragraphs>166</Paragraphs>
  <Slides>21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Papír</vt:lpstr>
      <vt:lpstr>Snímek 1</vt:lpstr>
      <vt:lpstr>Snímek 2</vt:lpstr>
      <vt:lpstr>ČASOVÁNÍ SLOVES   V PRÉTERITU</vt:lpstr>
      <vt:lpstr>2 základní minulé časy: perfektum                       préteritum</vt:lpstr>
      <vt:lpstr>Skupiny sloves</vt:lpstr>
      <vt:lpstr>Préteritum pravidelných sloves</vt:lpstr>
      <vt:lpstr>Slovesa s kmenem na –d, -t, či skupinou souhlásek s –m, -n</vt:lpstr>
      <vt:lpstr>Préteritum způsobových sloves</vt:lpstr>
      <vt:lpstr>Snímek 9</vt:lpstr>
      <vt:lpstr>Préteritum pomocných sloves</vt:lpstr>
      <vt:lpstr>haben</vt:lpstr>
      <vt:lpstr>sein</vt:lpstr>
      <vt:lpstr>werden</vt:lpstr>
      <vt:lpstr>Préteritum nepravidelných sloves</vt:lpstr>
      <vt:lpstr>Změna kmene u nepravidelných sloves</vt:lpstr>
      <vt:lpstr>Préteritum smíšených sloves</vt:lpstr>
      <vt:lpstr>kennen, nennen, brennen, rennen</vt:lpstr>
      <vt:lpstr>bringen, denken</vt:lpstr>
      <vt:lpstr>senden, wenden</vt:lpstr>
      <vt:lpstr>Cvičení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PRÉTERITU</dc:title>
  <dc:creator>HP</dc:creator>
  <cp:lastModifiedBy>Hlistova</cp:lastModifiedBy>
  <cp:revision>71</cp:revision>
  <dcterms:created xsi:type="dcterms:W3CDTF">2013-09-12T16:59:48Z</dcterms:created>
  <dcterms:modified xsi:type="dcterms:W3CDTF">2014-01-08T09:15:22Z</dcterms:modified>
</cp:coreProperties>
</file>