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9686F0E-560C-43EF-9CC7-E20EDC9067F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56C41C1-F5AE-4AD5-9D7E-523C9739610E}">
      <dgm:prSet phldrT="[Text]" custT="1"/>
      <dgm:spPr/>
      <dgm:t>
        <a:bodyPr/>
        <a:lstStyle/>
        <a:p>
          <a:r>
            <a:rPr lang="cs-CZ" sz="3600" dirty="0" smtClean="0"/>
            <a:t>Plnovýznamové sloveso – „stát se“ vyjadřuje změnu stavu</a:t>
          </a:r>
          <a:endParaRPr lang="cs-CZ" sz="3600" dirty="0"/>
        </a:p>
      </dgm:t>
    </dgm:pt>
    <dgm:pt modelId="{3094A4CF-E5B0-4FF4-9C87-88ECFD30B589}" type="parTrans" cxnId="{97E24B01-6B0F-4959-8CAA-2AF2C9DF0160}">
      <dgm:prSet/>
      <dgm:spPr/>
      <dgm:t>
        <a:bodyPr/>
        <a:lstStyle/>
        <a:p>
          <a:endParaRPr lang="cs-CZ"/>
        </a:p>
      </dgm:t>
    </dgm:pt>
    <dgm:pt modelId="{8531646F-D856-4F88-9A98-21B6CF98A99F}" type="sibTrans" cxnId="{97E24B01-6B0F-4959-8CAA-2AF2C9DF0160}">
      <dgm:prSet/>
      <dgm:spPr/>
      <dgm:t>
        <a:bodyPr/>
        <a:lstStyle/>
        <a:p>
          <a:endParaRPr lang="cs-CZ"/>
        </a:p>
      </dgm:t>
    </dgm:pt>
    <dgm:pt modelId="{D656CCF0-726B-4C9B-9EAD-DC3E9DB1797A}">
      <dgm:prSet phldrT="[Text]" custT="1"/>
      <dgm:spPr/>
      <dgm:t>
        <a:bodyPr/>
        <a:lstStyle/>
        <a:p>
          <a:r>
            <a:rPr lang="cs-CZ" sz="3000" dirty="0" err="1" smtClean="0"/>
            <a:t>werden</a:t>
          </a:r>
          <a:r>
            <a:rPr lang="cs-CZ" sz="3000" dirty="0" smtClean="0"/>
            <a:t> + </a:t>
          </a:r>
          <a:r>
            <a:rPr lang="cs-CZ" sz="3000" dirty="0" err="1" smtClean="0"/>
            <a:t>podst</a:t>
          </a:r>
          <a:r>
            <a:rPr lang="cs-CZ" sz="3000" dirty="0" smtClean="0"/>
            <a:t>. jméno  </a:t>
          </a:r>
          <a:r>
            <a:rPr lang="cs-CZ" sz="3000" i="1" dirty="0" smtClean="0"/>
            <a:t> </a:t>
          </a:r>
          <a:r>
            <a:rPr lang="cs-CZ" sz="2600" i="1" dirty="0" err="1" smtClean="0"/>
            <a:t>Olaf</a:t>
          </a:r>
          <a:r>
            <a:rPr lang="cs-CZ" sz="2600" i="1" dirty="0" smtClean="0"/>
            <a:t> </a:t>
          </a:r>
          <a:r>
            <a:rPr lang="cs-CZ" sz="2600" i="1" dirty="0" err="1" smtClean="0"/>
            <a:t>studiert</a:t>
          </a:r>
          <a:r>
            <a:rPr lang="cs-CZ" sz="2600" i="1" dirty="0" smtClean="0"/>
            <a:t>, </a:t>
          </a:r>
          <a:r>
            <a:rPr lang="cs-CZ" sz="2600" i="1" dirty="0" err="1" smtClean="0"/>
            <a:t>er</a:t>
          </a:r>
          <a:r>
            <a:rPr lang="cs-CZ" sz="2600" i="1" dirty="0" smtClean="0"/>
            <a:t> </a:t>
          </a:r>
          <a:r>
            <a:rPr lang="cs-CZ" sz="2600" i="1" dirty="0" err="1" smtClean="0"/>
            <a:t>wird</a:t>
          </a:r>
          <a:r>
            <a:rPr lang="cs-CZ" sz="2600" i="1" dirty="0" smtClean="0"/>
            <a:t> </a:t>
          </a:r>
          <a:r>
            <a:rPr lang="cs-CZ" sz="2600" i="1" dirty="0" err="1" smtClean="0"/>
            <a:t>Arzt</a:t>
          </a:r>
          <a:r>
            <a:rPr lang="cs-CZ" sz="2600" i="1" dirty="0" smtClean="0"/>
            <a:t>.</a:t>
          </a:r>
          <a:endParaRPr lang="cs-CZ" sz="2600" dirty="0"/>
        </a:p>
      </dgm:t>
    </dgm:pt>
    <dgm:pt modelId="{698A38A9-29E4-488E-9FC0-2783E749F2E8}" type="parTrans" cxnId="{796F39CF-EF07-455E-85DD-2E85482C5018}">
      <dgm:prSet/>
      <dgm:spPr/>
      <dgm:t>
        <a:bodyPr/>
        <a:lstStyle/>
        <a:p>
          <a:endParaRPr lang="cs-CZ"/>
        </a:p>
      </dgm:t>
    </dgm:pt>
    <dgm:pt modelId="{A7258F00-01BB-4A35-9BD6-4E6218FEC74E}" type="sibTrans" cxnId="{796F39CF-EF07-455E-85DD-2E85482C5018}">
      <dgm:prSet/>
      <dgm:spPr/>
      <dgm:t>
        <a:bodyPr/>
        <a:lstStyle/>
        <a:p>
          <a:endParaRPr lang="cs-CZ"/>
        </a:p>
      </dgm:t>
    </dgm:pt>
    <dgm:pt modelId="{8B6254F0-22FF-4C3E-AE1B-B918F256A447}">
      <dgm:prSet phldrT="[Text]" custT="1"/>
      <dgm:spPr/>
      <dgm:t>
        <a:bodyPr/>
        <a:lstStyle/>
        <a:p>
          <a:r>
            <a:rPr lang="cs-CZ" sz="3600" dirty="0" smtClean="0"/>
            <a:t>Pomocné sloveso</a:t>
          </a:r>
          <a:endParaRPr lang="cs-CZ" sz="3600" dirty="0"/>
        </a:p>
      </dgm:t>
    </dgm:pt>
    <dgm:pt modelId="{C9B9C360-20E0-4903-9EE0-B4AB59BE982F}" type="parTrans" cxnId="{0C247AAD-9F46-4036-BC5F-23648E251FA4}">
      <dgm:prSet/>
      <dgm:spPr/>
      <dgm:t>
        <a:bodyPr/>
        <a:lstStyle/>
        <a:p>
          <a:endParaRPr lang="cs-CZ"/>
        </a:p>
      </dgm:t>
    </dgm:pt>
    <dgm:pt modelId="{F9B97388-CD92-42AF-9A1B-098EDE002B5C}" type="sibTrans" cxnId="{0C247AAD-9F46-4036-BC5F-23648E251FA4}">
      <dgm:prSet/>
      <dgm:spPr/>
      <dgm:t>
        <a:bodyPr/>
        <a:lstStyle/>
        <a:p>
          <a:endParaRPr lang="cs-CZ"/>
        </a:p>
      </dgm:t>
    </dgm:pt>
    <dgm:pt modelId="{96B40312-245B-46DA-83A9-009399BEB5FB}">
      <dgm:prSet phldrT="[Text]" custT="1"/>
      <dgm:spPr/>
      <dgm:t>
        <a:bodyPr/>
        <a:lstStyle/>
        <a:p>
          <a:r>
            <a:rPr lang="cs-CZ" sz="3000" dirty="0" smtClean="0"/>
            <a:t>budoucí čas → </a:t>
          </a:r>
          <a:r>
            <a:rPr lang="cs-CZ" sz="2600" i="1" dirty="0" err="1" smtClean="0"/>
            <a:t>Er</a:t>
          </a:r>
          <a:r>
            <a:rPr lang="cs-CZ" sz="2600" i="1" dirty="0" smtClean="0"/>
            <a:t> </a:t>
          </a:r>
          <a:r>
            <a:rPr lang="cs-CZ" sz="2600" i="1" dirty="0" err="1" smtClean="0"/>
            <a:t>wird</a:t>
          </a:r>
          <a:r>
            <a:rPr lang="cs-CZ" sz="2600" i="1" dirty="0" smtClean="0"/>
            <a:t> in </a:t>
          </a:r>
          <a:r>
            <a:rPr lang="cs-CZ" sz="2600" i="1" dirty="0" err="1" smtClean="0"/>
            <a:t>Prag</a:t>
          </a:r>
          <a:r>
            <a:rPr lang="cs-CZ" sz="2600" i="1" dirty="0" smtClean="0"/>
            <a:t> </a:t>
          </a:r>
          <a:r>
            <a:rPr lang="cs-CZ" sz="2600" i="1" dirty="0" err="1" smtClean="0"/>
            <a:t>studieren</a:t>
          </a:r>
          <a:r>
            <a:rPr lang="cs-CZ" sz="2600" i="1" dirty="0" smtClean="0"/>
            <a:t>.</a:t>
          </a:r>
          <a:endParaRPr lang="cs-CZ" sz="2600" dirty="0"/>
        </a:p>
      </dgm:t>
    </dgm:pt>
    <dgm:pt modelId="{BF8CDC5A-1F89-4D09-BA5A-30543FC24722}" type="parTrans" cxnId="{F1F444AC-2AF5-4931-BF03-599984E1AB79}">
      <dgm:prSet/>
      <dgm:spPr/>
      <dgm:t>
        <a:bodyPr/>
        <a:lstStyle/>
        <a:p>
          <a:endParaRPr lang="cs-CZ"/>
        </a:p>
      </dgm:t>
    </dgm:pt>
    <dgm:pt modelId="{528896A0-EE7F-45B3-B960-A81231078300}" type="sibTrans" cxnId="{F1F444AC-2AF5-4931-BF03-599984E1AB79}">
      <dgm:prSet/>
      <dgm:spPr/>
      <dgm:t>
        <a:bodyPr/>
        <a:lstStyle/>
        <a:p>
          <a:endParaRPr lang="cs-CZ"/>
        </a:p>
      </dgm:t>
    </dgm:pt>
    <dgm:pt modelId="{6C44D2B6-D30E-4CBF-9132-D4037D94554A}">
      <dgm:prSet phldrT="[Text]" custT="1"/>
      <dgm:spPr/>
      <dgm:t>
        <a:bodyPr/>
        <a:lstStyle/>
        <a:p>
          <a:r>
            <a:rPr lang="cs-CZ" sz="3000" dirty="0" err="1" smtClean="0"/>
            <a:t>werden</a:t>
          </a:r>
          <a:r>
            <a:rPr lang="cs-CZ" sz="3000" dirty="0" smtClean="0"/>
            <a:t> + přídavné jméno  </a:t>
          </a:r>
          <a:r>
            <a:rPr lang="cs-CZ" sz="2600" i="1" dirty="0" err="1" smtClean="0"/>
            <a:t>Sie</a:t>
          </a:r>
          <a:r>
            <a:rPr lang="cs-CZ" sz="2600" i="1" dirty="0" smtClean="0"/>
            <a:t> </a:t>
          </a:r>
          <a:r>
            <a:rPr lang="cs-CZ" sz="2600" i="1" dirty="0" err="1" smtClean="0"/>
            <a:t>wird</a:t>
          </a:r>
          <a:r>
            <a:rPr lang="cs-CZ" sz="2600" i="1" dirty="0" smtClean="0"/>
            <a:t> </a:t>
          </a:r>
          <a:r>
            <a:rPr lang="cs-CZ" sz="2600" i="1" dirty="0" err="1" smtClean="0"/>
            <a:t>oft</a:t>
          </a:r>
          <a:r>
            <a:rPr lang="cs-CZ" sz="2600" i="1" dirty="0" smtClean="0"/>
            <a:t> rot.</a:t>
          </a:r>
          <a:endParaRPr lang="cs-CZ" sz="2600" i="1" dirty="0"/>
        </a:p>
      </dgm:t>
    </dgm:pt>
    <dgm:pt modelId="{A834DE1B-AB8E-4A7A-B47D-D0FA692F8703}" type="parTrans" cxnId="{DF8AB3D4-C8B5-4349-87F9-E6DA56E09953}">
      <dgm:prSet/>
      <dgm:spPr/>
      <dgm:t>
        <a:bodyPr/>
        <a:lstStyle/>
        <a:p>
          <a:endParaRPr lang="cs-CZ"/>
        </a:p>
      </dgm:t>
    </dgm:pt>
    <dgm:pt modelId="{CB62E84F-CEA5-460D-A295-BF29DAD6D44F}" type="sibTrans" cxnId="{DF8AB3D4-C8B5-4349-87F9-E6DA56E09953}">
      <dgm:prSet/>
      <dgm:spPr/>
      <dgm:t>
        <a:bodyPr/>
        <a:lstStyle/>
        <a:p>
          <a:endParaRPr lang="cs-CZ"/>
        </a:p>
      </dgm:t>
    </dgm:pt>
    <dgm:pt modelId="{BD8DA448-AF99-4582-9F2D-53FCED75429F}">
      <dgm:prSet phldrT="[Text]" custT="1"/>
      <dgm:spPr/>
      <dgm:t>
        <a:bodyPr/>
        <a:lstStyle/>
        <a:p>
          <a:r>
            <a:rPr lang="cs-CZ" sz="3000" dirty="0" smtClean="0"/>
            <a:t>trpný rod </a:t>
          </a:r>
          <a:r>
            <a:rPr lang="cs-CZ" sz="3000" dirty="0" smtClean="0">
              <a:latin typeface="Calibri"/>
            </a:rPr>
            <a:t>→ </a:t>
          </a:r>
          <a:r>
            <a:rPr lang="cs-CZ" sz="2600" i="1" dirty="0" smtClean="0">
              <a:latin typeface="Calibri"/>
            </a:rPr>
            <a:t>Die </a:t>
          </a:r>
          <a:r>
            <a:rPr lang="cs-CZ" sz="2600" i="1" dirty="0" err="1" smtClean="0">
              <a:latin typeface="Calibri"/>
            </a:rPr>
            <a:t>Patientin</a:t>
          </a:r>
          <a:r>
            <a:rPr lang="cs-CZ" sz="2600" i="1" dirty="0" smtClean="0">
              <a:latin typeface="Calibri"/>
            </a:rPr>
            <a:t> </a:t>
          </a:r>
          <a:r>
            <a:rPr lang="cs-CZ" sz="2600" i="1" dirty="0" err="1" smtClean="0">
              <a:latin typeface="Calibri"/>
            </a:rPr>
            <a:t>wird</a:t>
          </a:r>
          <a:r>
            <a:rPr lang="cs-CZ" sz="2600" i="1" dirty="0" smtClean="0">
              <a:latin typeface="Calibri"/>
            </a:rPr>
            <a:t> </a:t>
          </a:r>
          <a:r>
            <a:rPr lang="cs-CZ" sz="2600" i="1" dirty="0" err="1" smtClean="0">
              <a:latin typeface="Calibri"/>
            </a:rPr>
            <a:t>operiert</a:t>
          </a:r>
          <a:r>
            <a:rPr lang="cs-CZ" sz="2600" i="1" dirty="0" smtClean="0">
              <a:latin typeface="Calibri"/>
            </a:rPr>
            <a:t>.</a:t>
          </a:r>
          <a:endParaRPr lang="cs-CZ" sz="2600" i="1" dirty="0"/>
        </a:p>
      </dgm:t>
    </dgm:pt>
    <dgm:pt modelId="{7C91E5A3-FEA4-42F9-ADF2-1A10D232D8F0}" type="parTrans" cxnId="{3B5382AF-711A-4FFE-ACDE-46A5C4DEA318}">
      <dgm:prSet/>
      <dgm:spPr/>
      <dgm:t>
        <a:bodyPr/>
        <a:lstStyle/>
        <a:p>
          <a:endParaRPr lang="cs-CZ"/>
        </a:p>
      </dgm:t>
    </dgm:pt>
    <dgm:pt modelId="{E5881F31-114B-4550-9E50-97D7E6D32C43}" type="sibTrans" cxnId="{3B5382AF-711A-4FFE-ACDE-46A5C4DEA318}">
      <dgm:prSet/>
      <dgm:spPr/>
      <dgm:t>
        <a:bodyPr/>
        <a:lstStyle/>
        <a:p>
          <a:endParaRPr lang="cs-CZ"/>
        </a:p>
      </dgm:t>
    </dgm:pt>
    <dgm:pt modelId="{5DE0CD16-22EB-4025-8A9B-D31C5F93BE97}">
      <dgm:prSet phldrT="[Text]" custT="1"/>
      <dgm:spPr/>
      <dgm:t>
        <a:bodyPr/>
        <a:lstStyle/>
        <a:p>
          <a:r>
            <a:rPr lang="cs-CZ" sz="3000" dirty="0" smtClean="0"/>
            <a:t>podmiň. způsob </a:t>
          </a:r>
          <a:r>
            <a:rPr lang="cs-CZ" sz="3000" dirty="0" smtClean="0">
              <a:latin typeface="Calibri"/>
            </a:rPr>
            <a:t>→ </a:t>
          </a:r>
          <a:r>
            <a:rPr lang="cs-CZ" sz="2600" i="1" dirty="0" err="1" smtClean="0">
              <a:latin typeface="Calibri"/>
            </a:rPr>
            <a:t>Ich</a:t>
          </a:r>
          <a:r>
            <a:rPr lang="cs-CZ" sz="2600" i="1" dirty="0" smtClean="0">
              <a:latin typeface="Calibri"/>
            </a:rPr>
            <a:t> </a:t>
          </a:r>
          <a:r>
            <a:rPr lang="cs-CZ" sz="2600" i="1" dirty="0" err="1" smtClean="0">
              <a:latin typeface="Calibri"/>
            </a:rPr>
            <a:t>würde</a:t>
          </a:r>
          <a:r>
            <a:rPr lang="cs-CZ" sz="2600" i="1" dirty="0" smtClean="0">
              <a:latin typeface="Calibri"/>
            </a:rPr>
            <a:t> </a:t>
          </a:r>
          <a:r>
            <a:rPr lang="cs-CZ" sz="2600" i="1" dirty="0" err="1" smtClean="0">
              <a:latin typeface="Calibri"/>
            </a:rPr>
            <a:t>euch</a:t>
          </a:r>
          <a:r>
            <a:rPr lang="cs-CZ" sz="2600" i="1" dirty="0" smtClean="0">
              <a:latin typeface="Calibri"/>
            </a:rPr>
            <a:t> </a:t>
          </a:r>
          <a:r>
            <a:rPr lang="cs-CZ" sz="2600" i="1" dirty="0" err="1" smtClean="0">
              <a:latin typeface="Calibri"/>
            </a:rPr>
            <a:t>gern</a:t>
          </a:r>
          <a:r>
            <a:rPr lang="cs-CZ" sz="2600" i="1" dirty="0" smtClean="0">
              <a:latin typeface="Calibri"/>
            </a:rPr>
            <a:t> </a:t>
          </a:r>
          <a:r>
            <a:rPr lang="cs-CZ" sz="2600" i="1" dirty="0" err="1" smtClean="0">
              <a:latin typeface="Calibri"/>
            </a:rPr>
            <a:t>besuchen</a:t>
          </a:r>
          <a:r>
            <a:rPr lang="cs-CZ" sz="2600" i="1" dirty="0" smtClean="0">
              <a:latin typeface="Calibri"/>
            </a:rPr>
            <a:t>.</a:t>
          </a:r>
          <a:endParaRPr lang="cs-CZ" sz="2600" dirty="0"/>
        </a:p>
      </dgm:t>
    </dgm:pt>
    <dgm:pt modelId="{8B7D047D-6BB5-4016-AD3F-B8B56A04EAA7}" type="parTrans" cxnId="{997E7E93-24DA-4D79-9C16-CEDE71343117}">
      <dgm:prSet/>
      <dgm:spPr/>
      <dgm:t>
        <a:bodyPr/>
        <a:lstStyle/>
        <a:p>
          <a:endParaRPr lang="cs-CZ"/>
        </a:p>
      </dgm:t>
    </dgm:pt>
    <dgm:pt modelId="{E4357D7B-54B5-4A15-85A1-EC8BA61DCDAB}" type="sibTrans" cxnId="{997E7E93-24DA-4D79-9C16-CEDE71343117}">
      <dgm:prSet/>
      <dgm:spPr/>
      <dgm:t>
        <a:bodyPr/>
        <a:lstStyle/>
        <a:p>
          <a:endParaRPr lang="cs-CZ"/>
        </a:p>
      </dgm:t>
    </dgm:pt>
    <dgm:pt modelId="{A6376DED-E0BD-43ED-B7CA-FB2F57604774}" type="pres">
      <dgm:prSet presAssocID="{E9686F0E-560C-43EF-9CC7-E20EDC9067F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36426F2-B58B-4F58-8AAE-2A3577115F95}" type="pres">
      <dgm:prSet presAssocID="{656C41C1-F5AE-4AD5-9D7E-523C9739610E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7818FB-F12F-4216-B6BF-4CEE9AED29D6}" type="pres">
      <dgm:prSet presAssocID="{656C41C1-F5AE-4AD5-9D7E-523C9739610E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05D8B1-6672-4F85-9F02-259853D15728}" type="pres">
      <dgm:prSet presAssocID="{8B6254F0-22FF-4C3E-AE1B-B918F256A447}" presName="parentText" presStyleLbl="node1" presStyleIdx="1" presStyleCnt="2" custLinFactNeighborX="520" custLinFactNeighborY="245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DE1F60-696A-4C10-B9D0-7E43C8DA8A06}" type="pres">
      <dgm:prSet presAssocID="{8B6254F0-22FF-4C3E-AE1B-B918F256A447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4791284-3726-49E4-90FA-7193884C091F}" type="presOf" srcId="{D656CCF0-726B-4C9B-9EAD-DC3E9DB1797A}" destId="{A17818FB-F12F-4216-B6BF-4CEE9AED29D6}" srcOrd="0" destOrd="0" presId="urn:microsoft.com/office/officeart/2005/8/layout/vList2"/>
    <dgm:cxn modelId="{96539810-02B6-4D34-A5AD-9C4FFA2596E5}" type="presOf" srcId="{6C44D2B6-D30E-4CBF-9132-D4037D94554A}" destId="{A17818FB-F12F-4216-B6BF-4CEE9AED29D6}" srcOrd="0" destOrd="1" presId="urn:microsoft.com/office/officeart/2005/8/layout/vList2"/>
    <dgm:cxn modelId="{4FAC7CE6-3804-4E90-B438-FCD39B0740B2}" type="presOf" srcId="{5DE0CD16-22EB-4025-8A9B-D31C5F93BE97}" destId="{9ADE1F60-696A-4C10-B9D0-7E43C8DA8A06}" srcOrd="0" destOrd="2" presId="urn:microsoft.com/office/officeart/2005/8/layout/vList2"/>
    <dgm:cxn modelId="{3B5382AF-711A-4FFE-ACDE-46A5C4DEA318}" srcId="{8B6254F0-22FF-4C3E-AE1B-B918F256A447}" destId="{BD8DA448-AF99-4582-9F2D-53FCED75429F}" srcOrd="1" destOrd="0" parTransId="{7C91E5A3-FEA4-42F9-ADF2-1A10D232D8F0}" sibTransId="{E5881F31-114B-4550-9E50-97D7E6D32C43}"/>
    <dgm:cxn modelId="{DF8AB3D4-C8B5-4349-87F9-E6DA56E09953}" srcId="{656C41C1-F5AE-4AD5-9D7E-523C9739610E}" destId="{6C44D2B6-D30E-4CBF-9132-D4037D94554A}" srcOrd="1" destOrd="0" parTransId="{A834DE1B-AB8E-4A7A-B47D-D0FA692F8703}" sibTransId="{CB62E84F-CEA5-460D-A295-BF29DAD6D44F}"/>
    <dgm:cxn modelId="{B77188C7-E5C0-4045-B787-B8B15E9548E4}" type="presOf" srcId="{8B6254F0-22FF-4C3E-AE1B-B918F256A447}" destId="{E805D8B1-6672-4F85-9F02-259853D15728}" srcOrd="0" destOrd="0" presId="urn:microsoft.com/office/officeart/2005/8/layout/vList2"/>
    <dgm:cxn modelId="{97E24B01-6B0F-4959-8CAA-2AF2C9DF0160}" srcId="{E9686F0E-560C-43EF-9CC7-E20EDC9067F3}" destId="{656C41C1-F5AE-4AD5-9D7E-523C9739610E}" srcOrd="0" destOrd="0" parTransId="{3094A4CF-E5B0-4FF4-9C87-88ECFD30B589}" sibTransId="{8531646F-D856-4F88-9A98-21B6CF98A99F}"/>
    <dgm:cxn modelId="{C02E7612-571E-4E10-8206-230DFA19F79B}" type="presOf" srcId="{BD8DA448-AF99-4582-9F2D-53FCED75429F}" destId="{9ADE1F60-696A-4C10-B9D0-7E43C8DA8A06}" srcOrd="0" destOrd="1" presId="urn:microsoft.com/office/officeart/2005/8/layout/vList2"/>
    <dgm:cxn modelId="{0C247AAD-9F46-4036-BC5F-23648E251FA4}" srcId="{E9686F0E-560C-43EF-9CC7-E20EDC9067F3}" destId="{8B6254F0-22FF-4C3E-AE1B-B918F256A447}" srcOrd="1" destOrd="0" parTransId="{C9B9C360-20E0-4903-9EE0-B4AB59BE982F}" sibTransId="{F9B97388-CD92-42AF-9A1B-098EDE002B5C}"/>
    <dgm:cxn modelId="{3A056FE9-0A34-4057-9DD1-7816564C6939}" type="presOf" srcId="{E9686F0E-560C-43EF-9CC7-E20EDC9067F3}" destId="{A6376DED-E0BD-43ED-B7CA-FB2F57604774}" srcOrd="0" destOrd="0" presId="urn:microsoft.com/office/officeart/2005/8/layout/vList2"/>
    <dgm:cxn modelId="{F1F444AC-2AF5-4931-BF03-599984E1AB79}" srcId="{8B6254F0-22FF-4C3E-AE1B-B918F256A447}" destId="{96B40312-245B-46DA-83A9-009399BEB5FB}" srcOrd="0" destOrd="0" parTransId="{BF8CDC5A-1F89-4D09-BA5A-30543FC24722}" sibTransId="{528896A0-EE7F-45B3-B960-A81231078300}"/>
    <dgm:cxn modelId="{997E7E93-24DA-4D79-9C16-CEDE71343117}" srcId="{8B6254F0-22FF-4C3E-AE1B-B918F256A447}" destId="{5DE0CD16-22EB-4025-8A9B-D31C5F93BE97}" srcOrd="2" destOrd="0" parTransId="{8B7D047D-6BB5-4016-AD3F-B8B56A04EAA7}" sibTransId="{E4357D7B-54B5-4A15-85A1-EC8BA61DCDAB}"/>
    <dgm:cxn modelId="{796F39CF-EF07-455E-85DD-2E85482C5018}" srcId="{656C41C1-F5AE-4AD5-9D7E-523C9739610E}" destId="{D656CCF0-726B-4C9B-9EAD-DC3E9DB1797A}" srcOrd="0" destOrd="0" parTransId="{698A38A9-29E4-488E-9FC0-2783E749F2E8}" sibTransId="{A7258F00-01BB-4A35-9BD6-4E6218FEC74E}"/>
    <dgm:cxn modelId="{1E5C4766-01CD-4748-83AB-035F8081CBC7}" type="presOf" srcId="{656C41C1-F5AE-4AD5-9D7E-523C9739610E}" destId="{C36426F2-B58B-4F58-8AAE-2A3577115F95}" srcOrd="0" destOrd="0" presId="urn:microsoft.com/office/officeart/2005/8/layout/vList2"/>
    <dgm:cxn modelId="{8B5152EF-5C59-4B54-A6A7-E0BC4C89CB41}" type="presOf" srcId="{96B40312-245B-46DA-83A9-009399BEB5FB}" destId="{9ADE1F60-696A-4C10-B9D0-7E43C8DA8A06}" srcOrd="0" destOrd="0" presId="urn:microsoft.com/office/officeart/2005/8/layout/vList2"/>
    <dgm:cxn modelId="{6C398E45-1FE2-4ED1-BDB4-E74C6A558B8B}" type="presParOf" srcId="{A6376DED-E0BD-43ED-B7CA-FB2F57604774}" destId="{C36426F2-B58B-4F58-8AAE-2A3577115F95}" srcOrd="0" destOrd="0" presId="urn:microsoft.com/office/officeart/2005/8/layout/vList2"/>
    <dgm:cxn modelId="{2A9AB16F-E372-4905-9FA1-D61E7C3137E8}" type="presParOf" srcId="{A6376DED-E0BD-43ED-B7CA-FB2F57604774}" destId="{A17818FB-F12F-4216-B6BF-4CEE9AED29D6}" srcOrd="1" destOrd="0" presId="urn:microsoft.com/office/officeart/2005/8/layout/vList2"/>
    <dgm:cxn modelId="{6F8BA0B7-F56B-42A0-9FF6-83975EF4CA95}" type="presParOf" srcId="{A6376DED-E0BD-43ED-B7CA-FB2F57604774}" destId="{E805D8B1-6672-4F85-9F02-259853D15728}" srcOrd="2" destOrd="0" presId="urn:microsoft.com/office/officeart/2005/8/layout/vList2"/>
    <dgm:cxn modelId="{5EFD4ACA-F6B4-4F87-8D03-B4D150E3607B}" type="presParOf" srcId="{A6376DED-E0BD-43ED-B7CA-FB2F57604774}" destId="{9ADE1F60-696A-4C10-B9D0-7E43C8DA8A06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36426F2-B58B-4F58-8AAE-2A3577115F95}">
      <dsp:nvSpPr>
        <dsp:cNvPr id="0" name=""/>
        <dsp:cNvSpPr/>
      </dsp:nvSpPr>
      <dsp:spPr>
        <a:xfrm>
          <a:off x="0" y="4543"/>
          <a:ext cx="8229600" cy="13145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Plnovýznamové sloveso – „stát se“ vyjadřuje změnu stavu</a:t>
          </a:r>
          <a:endParaRPr lang="cs-CZ" sz="3600" kern="1200" dirty="0"/>
        </a:p>
      </dsp:txBody>
      <dsp:txXfrm>
        <a:off x="0" y="4543"/>
        <a:ext cx="8229600" cy="1314599"/>
      </dsp:txXfrm>
    </dsp:sp>
    <dsp:sp modelId="{A17818FB-F12F-4216-B6BF-4CEE9AED29D6}">
      <dsp:nvSpPr>
        <dsp:cNvPr id="0" name=""/>
        <dsp:cNvSpPr/>
      </dsp:nvSpPr>
      <dsp:spPr>
        <a:xfrm>
          <a:off x="0" y="1319142"/>
          <a:ext cx="8229600" cy="9341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38100" rIns="213360" bIns="3810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3000" kern="1200" dirty="0" err="1" smtClean="0"/>
            <a:t>werden</a:t>
          </a:r>
          <a:r>
            <a:rPr lang="cs-CZ" sz="3000" kern="1200" dirty="0" smtClean="0"/>
            <a:t> + </a:t>
          </a:r>
          <a:r>
            <a:rPr lang="cs-CZ" sz="3000" kern="1200" dirty="0" err="1" smtClean="0"/>
            <a:t>podst</a:t>
          </a:r>
          <a:r>
            <a:rPr lang="cs-CZ" sz="3000" kern="1200" dirty="0" smtClean="0"/>
            <a:t>. jméno  </a:t>
          </a:r>
          <a:r>
            <a:rPr lang="cs-CZ" sz="3000" i="1" kern="1200" dirty="0" smtClean="0"/>
            <a:t> </a:t>
          </a:r>
          <a:r>
            <a:rPr lang="cs-CZ" sz="2600" i="1" kern="1200" dirty="0" err="1" smtClean="0"/>
            <a:t>Olaf</a:t>
          </a:r>
          <a:r>
            <a:rPr lang="cs-CZ" sz="2600" i="1" kern="1200" dirty="0" smtClean="0"/>
            <a:t> </a:t>
          </a:r>
          <a:r>
            <a:rPr lang="cs-CZ" sz="2600" i="1" kern="1200" dirty="0" err="1" smtClean="0"/>
            <a:t>studiert</a:t>
          </a:r>
          <a:r>
            <a:rPr lang="cs-CZ" sz="2600" i="1" kern="1200" dirty="0" smtClean="0"/>
            <a:t>, </a:t>
          </a:r>
          <a:r>
            <a:rPr lang="cs-CZ" sz="2600" i="1" kern="1200" dirty="0" err="1" smtClean="0"/>
            <a:t>er</a:t>
          </a:r>
          <a:r>
            <a:rPr lang="cs-CZ" sz="2600" i="1" kern="1200" dirty="0" smtClean="0"/>
            <a:t> </a:t>
          </a:r>
          <a:r>
            <a:rPr lang="cs-CZ" sz="2600" i="1" kern="1200" dirty="0" err="1" smtClean="0"/>
            <a:t>wird</a:t>
          </a:r>
          <a:r>
            <a:rPr lang="cs-CZ" sz="2600" i="1" kern="1200" dirty="0" smtClean="0"/>
            <a:t> </a:t>
          </a:r>
          <a:r>
            <a:rPr lang="cs-CZ" sz="2600" i="1" kern="1200" dirty="0" err="1" smtClean="0"/>
            <a:t>Arzt</a:t>
          </a:r>
          <a:r>
            <a:rPr lang="cs-CZ" sz="2600" i="1" kern="1200" dirty="0" smtClean="0"/>
            <a:t>.</a:t>
          </a:r>
          <a:endParaRPr lang="cs-CZ" sz="2600" kern="1200" dirty="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3000" kern="1200" dirty="0" err="1" smtClean="0"/>
            <a:t>werden</a:t>
          </a:r>
          <a:r>
            <a:rPr lang="cs-CZ" sz="3000" kern="1200" dirty="0" smtClean="0"/>
            <a:t> + přídavné jméno  </a:t>
          </a:r>
          <a:r>
            <a:rPr lang="cs-CZ" sz="2600" i="1" kern="1200" dirty="0" err="1" smtClean="0"/>
            <a:t>Sie</a:t>
          </a:r>
          <a:r>
            <a:rPr lang="cs-CZ" sz="2600" i="1" kern="1200" dirty="0" smtClean="0"/>
            <a:t> </a:t>
          </a:r>
          <a:r>
            <a:rPr lang="cs-CZ" sz="2600" i="1" kern="1200" dirty="0" err="1" smtClean="0"/>
            <a:t>wird</a:t>
          </a:r>
          <a:r>
            <a:rPr lang="cs-CZ" sz="2600" i="1" kern="1200" dirty="0" smtClean="0"/>
            <a:t> </a:t>
          </a:r>
          <a:r>
            <a:rPr lang="cs-CZ" sz="2600" i="1" kern="1200" dirty="0" err="1" smtClean="0"/>
            <a:t>oft</a:t>
          </a:r>
          <a:r>
            <a:rPr lang="cs-CZ" sz="2600" i="1" kern="1200" dirty="0" smtClean="0"/>
            <a:t> rot.</a:t>
          </a:r>
          <a:endParaRPr lang="cs-CZ" sz="2600" i="1" kern="1200" dirty="0"/>
        </a:p>
      </dsp:txBody>
      <dsp:txXfrm>
        <a:off x="0" y="1319142"/>
        <a:ext cx="8229600" cy="934144"/>
      </dsp:txXfrm>
    </dsp:sp>
    <dsp:sp modelId="{E805D8B1-6672-4F85-9F02-259853D15728}">
      <dsp:nvSpPr>
        <dsp:cNvPr id="0" name=""/>
        <dsp:cNvSpPr/>
      </dsp:nvSpPr>
      <dsp:spPr>
        <a:xfrm>
          <a:off x="0" y="2287963"/>
          <a:ext cx="8229600" cy="13145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Pomocné sloveso</a:t>
          </a:r>
          <a:endParaRPr lang="cs-CZ" sz="3600" kern="1200" dirty="0"/>
        </a:p>
      </dsp:txBody>
      <dsp:txXfrm>
        <a:off x="0" y="2287963"/>
        <a:ext cx="8229600" cy="1314599"/>
      </dsp:txXfrm>
    </dsp:sp>
    <dsp:sp modelId="{9ADE1F60-696A-4C10-B9D0-7E43C8DA8A06}">
      <dsp:nvSpPr>
        <dsp:cNvPr id="0" name=""/>
        <dsp:cNvSpPr/>
      </dsp:nvSpPr>
      <dsp:spPr>
        <a:xfrm>
          <a:off x="0" y="3567886"/>
          <a:ext cx="8229600" cy="14107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38100" rIns="213360" bIns="3810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3000" kern="1200" dirty="0" smtClean="0"/>
            <a:t>budoucí čas → </a:t>
          </a:r>
          <a:r>
            <a:rPr lang="cs-CZ" sz="2600" i="1" kern="1200" dirty="0" err="1" smtClean="0"/>
            <a:t>Er</a:t>
          </a:r>
          <a:r>
            <a:rPr lang="cs-CZ" sz="2600" i="1" kern="1200" dirty="0" smtClean="0"/>
            <a:t> </a:t>
          </a:r>
          <a:r>
            <a:rPr lang="cs-CZ" sz="2600" i="1" kern="1200" dirty="0" err="1" smtClean="0"/>
            <a:t>wird</a:t>
          </a:r>
          <a:r>
            <a:rPr lang="cs-CZ" sz="2600" i="1" kern="1200" dirty="0" smtClean="0"/>
            <a:t> in </a:t>
          </a:r>
          <a:r>
            <a:rPr lang="cs-CZ" sz="2600" i="1" kern="1200" dirty="0" err="1" smtClean="0"/>
            <a:t>Prag</a:t>
          </a:r>
          <a:r>
            <a:rPr lang="cs-CZ" sz="2600" i="1" kern="1200" dirty="0" smtClean="0"/>
            <a:t> </a:t>
          </a:r>
          <a:r>
            <a:rPr lang="cs-CZ" sz="2600" i="1" kern="1200" dirty="0" err="1" smtClean="0"/>
            <a:t>studieren</a:t>
          </a:r>
          <a:r>
            <a:rPr lang="cs-CZ" sz="2600" i="1" kern="1200" dirty="0" smtClean="0"/>
            <a:t>.</a:t>
          </a:r>
          <a:endParaRPr lang="cs-CZ" sz="2600" kern="1200" dirty="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3000" kern="1200" dirty="0" smtClean="0"/>
            <a:t>trpný rod </a:t>
          </a:r>
          <a:r>
            <a:rPr lang="cs-CZ" sz="3000" kern="1200" dirty="0" smtClean="0">
              <a:latin typeface="Calibri"/>
            </a:rPr>
            <a:t>→ </a:t>
          </a:r>
          <a:r>
            <a:rPr lang="cs-CZ" sz="2600" i="1" kern="1200" dirty="0" smtClean="0">
              <a:latin typeface="Calibri"/>
            </a:rPr>
            <a:t>Die </a:t>
          </a:r>
          <a:r>
            <a:rPr lang="cs-CZ" sz="2600" i="1" kern="1200" dirty="0" err="1" smtClean="0">
              <a:latin typeface="Calibri"/>
            </a:rPr>
            <a:t>Patientin</a:t>
          </a:r>
          <a:r>
            <a:rPr lang="cs-CZ" sz="2600" i="1" kern="1200" dirty="0" smtClean="0">
              <a:latin typeface="Calibri"/>
            </a:rPr>
            <a:t> </a:t>
          </a:r>
          <a:r>
            <a:rPr lang="cs-CZ" sz="2600" i="1" kern="1200" dirty="0" err="1" smtClean="0">
              <a:latin typeface="Calibri"/>
            </a:rPr>
            <a:t>wird</a:t>
          </a:r>
          <a:r>
            <a:rPr lang="cs-CZ" sz="2600" i="1" kern="1200" dirty="0" smtClean="0">
              <a:latin typeface="Calibri"/>
            </a:rPr>
            <a:t> </a:t>
          </a:r>
          <a:r>
            <a:rPr lang="cs-CZ" sz="2600" i="1" kern="1200" dirty="0" err="1" smtClean="0">
              <a:latin typeface="Calibri"/>
            </a:rPr>
            <a:t>operiert</a:t>
          </a:r>
          <a:r>
            <a:rPr lang="cs-CZ" sz="2600" i="1" kern="1200" dirty="0" smtClean="0">
              <a:latin typeface="Calibri"/>
            </a:rPr>
            <a:t>.</a:t>
          </a:r>
          <a:endParaRPr lang="cs-CZ" sz="2600" i="1" kern="1200" dirty="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3000" kern="1200" dirty="0" smtClean="0"/>
            <a:t>podmiň. způsob </a:t>
          </a:r>
          <a:r>
            <a:rPr lang="cs-CZ" sz="3000" kern="1200" dirty="0" smtClean="0">
              <a:latin typeface="Calibri"/>
            </a:rPr>
            <a:t>→ </a:t>
          </a:r>
          <a:r>
            <a:rPr lang="cs-CZ" sz="2600" i="1" kern="1200" dirty="0" err="1" smtClean="0">
              <a:latin typeface="Calibri"/>
            </a:rPr>
            <a:t>Ich</a:t>
          </a:r>
          <a:r>
            <a:rPr lang="cs-CZ" sz="2600" i="1" kern="1200" dirty="0" smtClean="0">
              <a:latin typeface="Calibri"/>
            </a:rPr>
            <a:t> </a:t>
          </a:r>
          <a:r>
            <a:rPr lang="cs-CZ" sz="2600" i="1" kern="1200" dirty="0" err="1" smtClean="0">
              <a:latin typeface="Calibri"/>
            </a:rPr>
            <a:t>würde</a:t>
          </a:r>
          <a:r>
            <a:rPr lang="cs-CZ" sz="2600" i="1" kern="1200" dirty="0" smtClean="0">
              <a:latin typeface="Calibri"/>
            </a:rPr>
            <a:t> </a:t>
          </a:r>
          <a:r>
            <a:rPr lang="cs-CZ" sz="2600" i="1" kern="1200" dirty="0" err="1" smtClean="0">
              <a:latin typeface="Calibri"/>
            </a:rPr>
            <a:t>euch</a:t>
          </a:r>
          <a:r>
            <a:rPr lang="cs-CZ" sz="2600" i="1" kern="1200" dirty="0" smtClean="0">
              <a:latin typeface="Calibri"/>
            </a:rPr>
            <a:t> </a:t>
          </a:r>
          <a:r>
            <a:rPr lang="cs-CZ" sz="2600" i="1" kern="1200" dirty="0" err="1" smtClean="0">
              <a:latin typeface="Calibri"/>
            </a:rPr>
            <a:t>gern</a:t>
          </a:r>
          <a:r>
            <a:rPr lang="cs-CZ" sz="2600" i="1" kern="1200" dirty="0" smtClean="0">
              <a:latin typeface="Calibri"/>
            </a:rPr>
            <a:t> </a:t>
          </a:r>
          <a:r>
            <a:rPr lang="cs-CZ" sz="2600" i="1" kern="1200" dirty="0" err="1" smtClean="0">
              <a:latin typeface="Calibri"/>
            </a:rPr>
            <a:t>besuchen</a:t>
          </a:r>
          <a:r>
            <a:rPr lang="cs-CZ" sz="2600" i="1" kern="1200" dirty="0" smtClean="0">
              <a:latin typeface="Calibri"/>
            </a:rPr>
            <a:t>.</a:t>
          </a:r>
          <a:endParaRPr lang="cs-CZ" sz="2600" kern="1200" dirty="0"/>
        </a:p>
      </dsp:txBody>
      <dsp:txXfrm>
        <a:off x="0" y="3567886"/>
        <a:ext cx="8229600" cy="14107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0F01B5-6BA9-4B5B-BDBC-7AE797CAE030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F7DBD4-190A-47D4-A382-8F7A50E55E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0F01B5-6BA9-4B5B-BDBC-7AE797CAE030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F7DBD4-190A-47D4-A382-8F7A50E55E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0F01B5-6BA9-4B5B-BDBC-7AE797CAE030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F7DBD4-190A-47D4-A382-8F7A50E55E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0F01B5-6BA9-4B5B-BDBC-7AE797CAE030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F7DBD4-190A-47D4-A382-8F7A50E55E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0F01B5-6BA9-4B5B-BDBC-7AE797CAE030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F7DBD4-190A-47D4-A382-8F7A50E55E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0F01B5-6BA9-4B5B-BDBC-7AE797CAE030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F7DBD4-190A-47D4-A382-8F7A50E55E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0F01B5-6BA9-4B5B-BDBC-7AE797CAE030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F7DBD4-190A-47D4-A382-8F7A50E55E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0F01B5-6BA9-4B5B-BDBC-7AE797CAE030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F7DBD4-190A-47D4-A382-8F7A50E55E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A60F01B5-6BA9-4B5B-BDBC-7AE797CAE030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2EF7DBD4-190A-47D4-A382-8F7A50E55E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0F01B5-6BA9-4B5B-BDBC-7AE797CAE030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F7DBD4-190A-47D4-A382-8F7A50E55E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0F01B5-6BA9-4B5B-BDBC-7AE797CAE030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F7DBD4-190A-47D4-A382-8F7A50E55E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60F01B5-6BA9-4B5B-BDBC-7AE797CAE030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2EF7DBD4-190A-47D4-A382-8F7A50E55E0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79"/>
          <p:cNvSpPr>
            <a:spLocks noChangeArrowheads="1"/>
          </p:cNvSpPr>
          <p:nvPr/>
        </p:nvSpPr>
        <p:spPr bwMode="auto">
          <a:xfrm>
            <a:off x="1557338" y="-501650"/>
            <a:ext cx="4308475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10243" name="obrázek 2" descr="mszes_z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8038" y="2205038"/>
            <a:ext cx="447675" cy="439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4927" name="Group 351"/>
          <p:cNvGraphicFramePr>
            <a:graphicFrameLocks noGrp="1"/>
          </p:cNvGraphicFramePr>
          <p:nvPr/>
        </p:nvGraphicFramePr>
        <p:xfrm>
          <a:off x="1428728" y="1571612"/>
          <a:ext cx="6219847" cy="4114800"/>
        </p:xfrm>
        <a:graphic>
          <a:graphicData uri="http://schemas.openxmlformats.org/drawingml/2006/table">
            <a:tbl>
              <a:tblPr/>
              <a:tblGrid>
                <a:gridCol w="1775480"/>
                <a:gridCol w="4444367"/>
              </a:tblGrid>
              <a:tr h="30368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6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CZ.1.07/1.5.00/34.0565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6000"/>
                      </a:schemeClr>
                    </a:solidFill>
                  </a:tcPr>
                </a:tc>
              </a:tr>
              <a:tr h="30368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materiálu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6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VY_32_INOVACE_164_SLOVESO WERDEN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6000"/>
                      </a:schemeClr>
                    </a:solidFill>
                  </a:tcPr>
                </a:tc>
              </a:tr>
              <a:tr h="516264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školy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6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 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Masarykova střední  škola zemědělská a Vyšší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odborná škola, Opava, příspěvková organizace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6000"/>
                      </a:schemeClr>
                    </a:solidFill>
                  </a:tcPr>
                </a:tc>
              </a:tr>
              <a:tr h="30368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6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Jana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Hlistová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6000"/>
                      </a:schemeClr>
                    </a:solidFill>
                  </a:tcPr>
                </a:tc>
              </a:tr>
              <a:tr h="516264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Průřezové téma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6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Gramatika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Člověk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 demokratické společnosti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Informační a komunikační technologie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6000"/>
                      </a:schemeClr>
                    </a:solidFill>
                  </a:tcPr>
                </a:tc>
              </a:tr>
              <a:tr h="30368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Tematický celek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6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Německý jazyk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6000"/>
                      </a:schemeClr>
                    </a:solidFill>
                  </a:tcPr>
                </a:tc>
              </a:tr>
              <a:tr h="30368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6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2.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6000"/>
                      </a:schemeClr>
                    </a:solidFill>
                  </a:tcPr>
                </a:tc>
              </a:tr>
              <a:tr h="30368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tvorby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6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25. 9. 2013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516264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a místo ověření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6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27. 9. 2013 – německý  jazyk  2. 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6000"/>
                      </a:schemeClr>
                    </a:solidFill>
                  </a:tcPr>
                </a:tc>
              </a:tr>
              <a:tr h="516264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Druh učebního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6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Prezentace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Pracovní list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6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82" name="Picture 42" descr="OPVK_hor_zakladni_logolink_RGB_cz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728" y="260350"/>
            <a:ext cx="6238897" cy="12588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6957" name="Group 93"/>
          <p:cNvGraphicFramePr>
            <a:graphicFrameLocks noGrp="1"/>
          </p:cNvGraphicFramePr>
          <p:nvPr/>
        </p:nvGraphicFramePr>
        <p:xfrm>
          <a:off x="1522412" y="1652588"/>
          <a:ext cx="6192859" cy="3367096"/>
        </p:xfrm>
        <a:graphic>
          <a:graphicData uri="http://schemas.openxmlformats.org/drawingml/2006/table">
            <a:tbl>
              <a:tblPr/>
              <a:tblGrid>
                <a:gridCol w="1767776"/>
                <a:gridCol w="4425083"/>
              </a:tblGrid>
              <a:tr h="15795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Anotace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Výklad o časování slovesa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werden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v přítomném čase, préteritu a perfektu a jeho užití jako plnovýznamového slovesa. Po výkladu následuje praktická část, žáci doplňují tvary slovesa v jednotlivých časech do vět, posléze překládají.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Inovativní je spojení výpočetní techniky se slovem učitele,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žáci mají více času na procvičení 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51593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Použití a časování slovesa 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werden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96139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Metodický pokyn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Určeno k výkladu  a procvičení v hodině i k samostudiu.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Žáci procvičují gramatiku v ústním i písemném projevu, šikovnější skupiny při dostatku času tvoří věty v daných situacích (změny v rodině, změny počasí, …)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303213">
                <a:tc gridSpan="2"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Pokud není uvedeno jinak, použitý materiál je z vlastních zdrojů autora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SLOVESO WERDEN</a:t>
            </a:r>
            <a:endParaRPr lang="cs-CZ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POUŽITÍ SLOVESA WERDEN</a:t>
            </a:r>
            <a:endParaRPr lang="cs-CZ" sz="4000" b="1" dirty="0">
              <a:solidFill>
                <a:srgbClr val="FFC00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57158" y="1357298"/>
          <a:ext cx="8229600" cy="49831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ČASOVÁNÍ  SLOVESA  WERDEN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8662" y="1571612"/>
            <a:ext cx="7772400" cy="4572000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Přítomný čas</a:t>
            </a:r>
            <a:r>
              <a:rPr lang="cs-CZ" dirty="0" smtClean="0"/>
              <a:t>			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Préteritum</a:t>
            </a:r>
          </a:p>
          <a:p>
            <a:pPr>
              <a:buNone/>
            </a:pP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werde</a:t>
            </a:r>
            <a:r>
              <a:rPr lang="cs-CZ" sz="2800" dirty="0" smtClean="0"/>
              <a:t>				</a:t>
            </a: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w</a:t>
            </a:r>
            <a:r>
              <a:rPr lang="cs-CZ" sz="2800" dirty="0" err="1" smtClean="0">
                <a:solidFill>
                  <a:srgbClr val="FF0000"/>
                </a:solidFill>
              </a:rPr>
              <a:t>u</a:t>
            </a:r>
            <a:r>
              <a:rPr lang="cs-CZ" sz="2800" dirty="0" err="1" smtClean="0"/>
              <a:t>rd</a:t>
            </a:r>
            <a:r>
              <a:rPr lang="cs-CZ" sz="2800" dirty="0" err="1" smtClean="0">
                <a:solidFill>
                  <a:srgbClr val="FFC000"/>
                </a:solidFill>
              </a:rPr>
              <a:t>e</a:t>
            </a:r>
            <a:endParaRPr lang="cs-CZ" sz="2800" dirty="0" smtClean="0">
              <a:solidFill>
                <a:srgbClr val="FFC000"/>
              </a:solidFill>
            </a:endParaRPr>
          </a:p>
          <a:p>
            <a:pPr>
              <a:buNone/>
            </a:pP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wirst</a:t>
            </a:r>
            <a:r>
              <a:rPr lang="cs-CZ" sz="2800" b="1" dirty="0" smtClean="0">
                <a:solidFill>
                  <a:srgbClr val="FF0000"/>
                </a:solidFill>
              </a:rPr>
              <a:t>				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w</a:t>
            </a:r>
            <a:r>
              <a:rPr lang="cs-CZ" sz="2800" dirty="0" err="1" smtClean="0">
                <a:solidFill>
                  <a:srgbClr val="FF0000"/>
                </a:solidFill>
              </a:rPr>
              <a:t>u</a:t>
            </a:r>
            <a:r>
              <a:rPr lang="cs-CZ" sz="2800" dirty="0" err="1" smtClean="0"/>
              <a:t>rd</a:t>
            </a:r>
            <a:r>
              <a:rPr lang="cs-CZ" sz="2800" dirty="0" err="1" smtClean="0">
                <a:solidFill>
                  <a:srgbClr val="FFC000"/>
                </a:solidFill>
              </a:rPr>
              <a:t>est</a:t>
            </a:r>
            <a:endParaRPr lang="cs-CZ" sz="2800" dirty="0" smtClean="0">
              <a:solidFill>
                <a:srgbClr val="FFC000"/>
              </a:solidFill>
            </a:endParaRPr>
          </a:p>
          <a:p>
            <a:pPr>
              <a:buNone/>
            </a:pP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wird</a:t>
            </a:r>
            <a:r>
              <a:rPr lang="cs-CZ" sz="2800" b="1" dirty="0" smtClean="0">
                <a:solidFill>
                  <a:srgbClr val="FF0000"/>
                </a:solidFill>
              </a:rPr>
              <a:t>				</a:t>
            </a: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w</a:t>
            </a:r>
            <a:r>
              <a:rPr lang="cs-CZ" sz="2800" dirty="0" err="1" smtClean="0">
                <a:solidFill>
                  <a:srgbClr val="FF0000"/>
                </a:solidFill>
              </a:rPr>
              <a:t>u</a:t>
            </a:r>
            <a:r>
              <a:rPr lang="cs-CZ" sz="2800" dirty="0" err="1" smtClean="0"/>
              <a:t>rd</a:t>
            </a:r>
            <a:r>
              <a:rPr lang="cs-CZ" sz="2800" dirty="0" err="1" smtClean="0">
                <a:solidFill>
                  <a:srgbClr val="FFC000"/>
                </a:solidFill>
              </a:rPr>
              <a:t>e</a:t>
            </a:r>
            <a:r>
              <a:rPr lang="cs-CZ" sz="2800" dirty="0" smtClean="0"/>
              <a:t>  !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dirty="0" err="1" smtClean="0"/>
              <a:t>werden</a:t>
            </a:r>
            <a:r>
              <a:rPr lang="cs-CZ" sz="2800" dirty="0" smtClean="0"/>
              <a:t>				</a:t>
            </a:r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dirty="0" err="1" smtClean="0"/>
              <a:t>w</a:t>
            </a:r>
            <a:r>
              <a:rPr lang="cs-CZ" sz="2800" dirty="0" err="1" smtClean="0">
                <a:solidFill>
                  <a:srgbClr val="FF0000"/>
                </a:solidFill>
              </a:rPr>
              <a:t>u</a:t>
            </a:r>
            <a:r>
              <a:rPr lang="cs-CZ" sz="2800" dirty="0" err="1" smtClean="0"/>
              <a:t>rd</a:t>
            </a:r>
            <a:r>
              <a:rPr lang="cs-CZ" sz="2800" dirty="0" err="1" smtClean="0">
                <a:solidFill>
                  <a:srgbClr val="FFC000"/>
                </a:solidFill>
              </a:rPr>
              <a:t>en</a:t>
            </a:r>
            <a:endParaRPr lang="cs-CZ" sz="2800" dirty="0" smtClean="0">
              <a:solidFill>
                <a:srgbClr val="FFC000"/>
              </a:solidFill>
            </a:endParaRPr>
          </a:p>
          <a:p>
            <a:pPr>
              <a:buNone/>
            </a:pPr>
            <a:r>
              <a:rPr lang="cs-CZ" sz="2800" dirty="0" err="1" smtClean="0"/>
              <a:t>ihr</a:t>
            </a:r>
            <a:r>
              <a:rPr lang="cs-CZ" sz="2800" dirty="0" smtClean="0"/>
              <a:t> </a:t>
            </a:r>
            <a:r>
              <a:rPr lang="cs-CZ" sz="2800" dirty="0" err="1" smtClean="0"/>
              <a:t>werdet</a:t>
            </a:r>
            <a:r>
              <a:rPr lang="cs-CZ" sz="2800" dirty="0" smtClean="0"/>
              <a:t>				</a:t>
            </a:r>
            <a:r>
              <a:rPr lang="cs-CZ" sz="2800" dirty="0" err="1" smtClean="0"/>
              <a:t>ihr</a:t>
            </a:r>
            <a:r>
              <a:rPr lang="cs-CZ" sz="2800" dirty="0" smtClean="0"/>
              <a:t> </a:t>
            </a:r>
            <a:r>
              <a:rPr lang="cs-CZ" sz="2800" dirty="0" err="1" smtClean="0"/>
              <a:t>w</a:t>
            </a:r>
            <a:r>
              <a:rPr lang="cs-CZ" sz="2800" dirty="0" err="1" smtClean="0">
                <a:solidFill>
                  <a:srgbClr val="FF0000"/>
                </a:solidFill>
              </a:rPr>
              <a:t>u</a:t>
            </a:r>
            <a:r>
              <a:rPr lang="cs-CZ" sz="2800" dirty="0" err="1" smtClean="0"/>
              <a:t>rd</a:t>
            </a:r>
            <a:r>
              <a:rPr lang="cs-CZ" sz="2800" dirty="0" err="1" smtClean="0">
                <a:solidFill>
                  <a:srgbClr val="FFC000"/>
                </a:solidFill>
              </a:rPr>
              <a:t>et</a:t>
            </a:r>
            <a:endParaRPr lang="cs-CZ" sz="2800" dirty="0" smtClean="0">
              <a:solidFill>
                <a:srgbClr val="FFC000"/>
              </a:solidFill>
            </a:endParaRPr>
          </a:p>
          <a:p>
            <a:pPr>
              <a:buNone/>
            </a:pP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werden</a:t>
            </a:r>
            <a:r>
              <a:rPr lang="cs-CZ" sz="2800" dirty="0" smtClean="0"/>
              <a:t>				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w</a:t>
            </a:r>
            <a:r>
              <a:rPr lang="cs-CZ" sz="2800" dirty="0" err="1" smtClean="0">
                <a:solidFill>
                  <a:srgbClr val="FF0000"/>
                </a:solidFill>
              </a:rPr>
              <a:t>u</a:t>
            </a:r>
            <a:r>
              <a:rPr lang="cs-CZ" sz="2800" dirty="0" err="1" smtClean="0"/>
              <a:t>rd</a:t>
            </a:r>
            <a:r>
              <a:rPr lang="cs-CZ" sz="2800" dirty="0" err="1" smtClean="0">
                <a:solidFill>
                  <a:srgbClr val="FFC000"/>
                </a:solidFill>
              </a:rPr>
              <a:t>en</a:t>
            </a:r>
            <a:endParaRPr lang="cs-CZ" sz="2800" dirty="0" smtClean="0">
              <a:solidFill>
                <a:srgbClr val="FFC0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Perfektum</a:t>
            </a:r>
            <a:r>
              <a:rPr lang="cs-CZ" dirty="0" smtClean="0"/>
              <a:t>:   </a:t>
            </a: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bin</a:t>
            </a:r>
            <a:r>
              <a:rPr lang="cs-CZ" sz="2800" dirty="0" smtClean="0"/>
              <a:t> </a:t>
            </a:r>
            <a:r>
              <a:rPr lang="cs-CZ" sz="2800" dirty="0" err="1" smtClean="0"/>
              <a:t>geworden</a:t>
            </a:r>
            <a:endParaRPr lang="cs-CZ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400" b="1" dirty="0" err="1" smtClean="0">
                <a:solidFill>
                  <a:srgbClr val="FFC000"/>
                </a:solidFill>
              </a:rPr>
              <a:t>Werden</a:t>
            </a:r>
            <a:r>
              <a:rPr lang="cs-CZ" sz="3400" b="1" dirty="0" smtClean="0">
                <a:solidFill>
                  <a:srgbClr val="FFC000"/>
                </a:solidFill>
              </a:rPr>
              <a:t> jako plnovýznamové sloveso</a:t>
            </a:r>
            <a:endParaRPr lang="cs-CZ" sz="3400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400" dirty="0" smtClean="0">
                <a:solidFill>
                  <a:srgbClr val="FFC000"/>
                </a:solidFill>
              </a:rPr>
              <a:t>1. </a:t>
            </a:r>
            <a:r>
              <a:rPr lang="cs-CZ" sz="3400" dirty="0" err="1" smtClean="0">
                <a:solidFill>
                  <a:srgbClr val="FFC000"/>
                </a:solidFill>
              </a:rPr>
              <a:t>Werden</a:t>
            </a:r>
            <a:r>
              <a:rPr lang="cs-CZ" sz="3400" dirty="0" smtClean="0">
                <a:solidFill>
                  <a:srgbClr val="FFC000"/>
                </a:solidFill>
              </a:rPr>
              <a:t> + podstatné jméno</a:t>
            </a:r>
          </a:p>
          <a:p>
            <a:pPr>
              <a:buNone/>
            </a:pPr>
            <a:endParaRPr lang="cs-CZ" sz="3200" dirty="0" smtClean="0">
              <a:solidFill>
                <a:srgbClr val="FFC000"/>
              </a:solidFill>
            </a:endParaRPr>
          </a:p>
          <a:p>
            <a:pPr>
              <a:buNone/>
            </a:pP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werde</a:t>
            </a:r>
            <a:r>
              <a:rPr lang="cs-CZ" sz="3200" dirty="0" smtClean="0"/>
              <a:t> </a:t>
            </a:r>
            <a:r>
              <a:rPr lang="cs-CZ" sz="3200" dirty="0" err="1" smtClean="0"/>
              <a:t>Frisöse</a:t>
            </a:r>
            <a:r>
              <a:rPr lang="cs-CZ" sz="3200" dirty="0" smtClean="0"/>
              <a:t>.  Budu (stanu se) kadeřnicí.</a:t>
            </a:r>
          </a:p>
          <a:p>
            <a:pPr>
              <a:buNone/>
            </a:pPr>
            <a:r>
              <a:rPr lang="cs-CZ" sz="3200" dirty="0" smtClean="0"/>
              <a:t>Peter </a:t>
            </a:r>
            <a:r>
              <a:rPr lang="cs-CZ" sz="3200" dirty="0" err="1" smtClean="0"/>
              <a:t>möchte</a:t>
            </a:r>
            <a:r>
              <a:rPr lang="cs-CZ" sz="3200" dirty="0" smtClean="0"/>
              <a:t> </a:t>
            </a:r>
            <a:r>
              <a:rPr lang="cs-CZ" sz="3200" dirty="0" err="1" smtClean="0"/>
              <a:t>Verkäufer</a:t>
            </a:r>
            <a:r>
              <a:rPr lang="cs-CZ" sz="3200" dirty="0" smtClean="0"/>
              <a:t> </a:t>
            </a:r>
            <a:r>
              <a:rPr lang="cs-CZ" sz="3200" dirty="0" err="1" smtClean="0"/>
              <a:t>werden</a:t>
            </a:r>
            <a:r>
              <a:rPr lang="cs-CZ" sz="3200" dirty="0" smtClean="0"/>
              <a:t>.  Petr by chtěl být prodavačem.</a:t>
            </a:r>
          </a:p>
          <a:p>
            <a:pPr>
              <a:buNone/>
            </a:pP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wurde</a:t>
            </a:r>
            <a:r>
              <a:rPr lang="cs-CZ" sz="3200" dirty="0" smtClean="0"/>
              <a:t> </a:t>
            </a:r>
            <a:r>
              <a:rPr lang="cs-CZ" sz="3200" dirty="0" err="1" smtClean="0"/>
              <a:t>Lehrerin</a:t>
            </a:r>
            <a:r>
              <a:rPr lang="cs-CZ" sz="3200" dirty="0" smtClean="0"/>
              <a:t>.  Stala se učitelkou.</a:t>
            </a:r>
          </a:p>
          <a:p>
            <a:pPr>
              <a:buNone/>
            </a:pPr>
            <a:r>
              <a:rPr lang="cs-CZ" sz="3200" dirty="0" err="1" smtClean="0"/>
              <a:t>Im</a:t>
            </a:r>
            <a:r>
              <a:rPr lang="cs-CZ" sz="3200" dirty="0" smtClean="0"/>
              <a:t> Juni </a:t>
            </a:r>
            <a:r>
              <a:rPr lang="cs-CZ" sz="3200" dirty="0" err="1" smtClean="0"/>
              <a:t>werde</a:t>
            </a:r>
            <a:r>
              <a:rPr lang="cs-CZ" sz="3200" dirty="0" smtClean="0"/>
              <a:t> </a:t>
            </a:r>
            <a:r>
              <a:rPr lang="cs-CZ" sz="3200" dirty="0" err="1" smtClean="0"/>
              <a:t>ich</a:t>
            </a:r>
            <a:r>
              <a:rPr lang="cs-CZ" sz="3200" dirty="0" smtClean="0"/>
              <a:t> 17.  V červnu budu mít 17.</a:t>
            </a:r>
            <a:endParaRPr lang="cs-CZ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142984"/>
            <a:ext cx="7772400" cy="521497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400" dirty="0" smtClean="0">
                <a:solidFill>
                  <a:srgbClr val="FFC000"/>
                </a:solidFill>
              </a:rPr>
              <a:t>2. </a:t>
            </a:r>
            <a:r>
              <a:rPr lang="cs-CZ" sz="3400" dirty="0" err="1" smtClean="0">
                <a:solidFill>
                  <a:srgbClr val="FFC000"/>
                </a:solidFill>
              </a:rPr>
              <a:t>Werden</a:t>
            </a:r>
            <a:r>
              <a:rPr lang="cs-CZ" sz="3400" dirty="0" smtClean="0">
                <a:solidFill>
                  <a:srgbClr val="FFC000"/>
                </a:solidFill>
              </a:rPr>
              <a:t> + přídavné jméno</a:t>
            </a:r>
          </a:p>
          <a:p>
            <a:pPr>
              <a:buNone/>
            </a:pPr>
            <a:r>
              <a:rPr lang="cs-CZ" sz="3200" dirty="0" smtClean="0"/>
              <a:t>        </a:t>
            </a:r>
            <a:r>
              <a:rPr lang="cs-CZ" sz="3200" b="1" dirty="0" smtClean="0"/>
              <a:t>označuje změnu stavu</a:t>
            </a:r>
          </a:p>
          <a:p>
            <a:pPr>
              <a:buNone/>
            </a:pPr>
            <a:r>
              <a:rPr lang="cs-CZ" sz="2800" dirty="0" smtClean="0"/>
              <a:t>překlad – slovesem vyjadřujícím změnu stavu</a:t>
            </a:r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r>
              <a:rPr lang="cs-CZ" sz="3200" dirty="0" err="1" smtClean="0"/>
              <a:t>Wann</a:t>
            </a:r>
            <a:r>
              <a:rPr lang="cs-CZ" sz="3200" dirty="0" smtClean="0"/>
              <a:t> </a:t>
            </a:r>
            <a:r>
              <a:rPr lang="cs-CZ" sz="3200" dirty="0" err="1" smtClean="0"/>
              <a:t>wirst</a:t>
            </a:r>
            <a:r>
              <a:rPr lang="cs-CZ" sz="3200" dirty="0" smtClean="0"/>
              <a:t> </a:t>
            </a:r>
            <a:r>
              <a:rPr lang="cs-CZ" sz="3200" dirty="0" err="1" smtClean="0"/>
              <a:t>du</a:t>
            </a:r>
            <a:r>
              <a:rPr lang="cs-CZ" sz="3200" dirty="0" smtClean="0"/>
              <a:t> </a:t>
            </a:r>
            <a:r>
              <a:rPr lang="cs-CZ" sz="3200" dirty="0" err="1" smtClean="0"/>
              <a:t>gesund</a:t>
            </a:r>
            <a:r>
              <a:rPr lang="cs-CZ" sz="3200" dirty="0" smtClean="0"/>
              <a:t>?  Kdy se uzdravíš?</a:t>
            </a:r>
          </a:p>
          <a:p>
            <a:pPr>
              <a:buNone/>
            </a:pPr>
            <a:r>
              <a:rPr lang="cs-CZ" sz="3200" dirty="0" err="1" smtClean="0"/>
              <a:t>Gestern</a:t>
            </a:r>
            <a:r>
              <a:rPr lang="cs-CZ" sz="3200" dirty="0" smtClean="0"/>
              <a:t> </a:t>
            </a:r>
            <a:r>
              <a:rPr lang="cs-CZ" sz="3200" dirty="0" err="1" smtClean="0"/>
              <a:t>wurde</a:t>
            </a:r>
            <a:r>
              <a:rPr lang="cs-CZ" sz="3200" dirty="0" smtClean="0"/>
              <a:t> es </a:t>
            </a:r>
            <a:r>
              <a:rPr lang="cs-CZ" sz="3200" dirty="0" err="1" smtClean="0"/>
              <a:t>warm</a:t>
            </a:r>
            <a:r>
              <a:rPr lang="cs-CZ" sz="3200" dirty="0" smtClean="0"/>
              <a:t>.  Včera se oteplilo.</a:t>
            </a:r>
          </a:p>
          <a:p>
            <a:pPr>
              <a:buNone/>
            </a:pPr>
            <a:r>
              <a:rPr lang="cs-CZ" sz="3200" dirty="0" smtClean="0"/>
              <a:t>Es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dunkel</a:t>
            </a:r>
            <a:r>
              <a:rPr lang="cs-CZ" sz="3200" dirty="0" smtClean="0"/>
              <a:t> </a:t>
            </a:r>
            <a:r>
              <a:rPr lang="cs-CZ" sz="3200" dirty="0" err="1" smtClean="0"/>
              <a:t>geworden</a:t>
            </a:r>
            <a:r>
              <a:rPr lang="cs-CZ" sz="3200" dirty="0" smtClean="0"/>
              <a:t>.  Setmělo se.</a:t>
            </a:r>
            <a:endParaRPr lang="cs-CZ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642918"/>
            <a:ext cx="7772400" cy="5857916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alt </a:t>
            </a:r>
            <a:r>
              <a:rPr lang="cs-CZ" dirty="0" err="1" smtClean="0"/>
              <a:t>werden</a:t>
            </a:r>
            <a:r>
              <a:rPr lang="cs-CZ" dirty="0" smtClean="0"/>
              <a:t> – zestárnout	</a:t>
            </a:r>
          </a:p>
          <a:p>
            <a:pPr>
              <a:buNone/>
            </a:pPr>
            <a:r>
              <a:rPr lang="cs-CZ" dirty="0" err="1" smtClean="0"/>
              <a:t>nervös</a:t>
            </a:r>
            <a:r>
              <a:rPr lang="cs-CZ" dirty="0" smtClean="0"/>
              <a:t> </a:t>
            </a:r>
            <a:r>
              <a:rPr lang="cs-CZ" dirty="0" err="1" smtClean="0"/>
              <a:t>werden</a:t>
            </a:r>
            <a:r>
              <a:rPr lang="cs-CZ" dirty="0" smtClean="0"/>
              <a:t> – nervóznět</a:t>
            </a:r>
          </a:p>
          <a:p>
            <a:pPr>
              <a:buNone/>
            </a:pPr>
            <a:r>
              <a:rPr lang="cs-CZ" dirty="0" err="1" smtClean="0"/>
              <a:t>hell</a:t>
            </a:r>
            <a:r>
              <a:rPr lang="cs-CZ" dirty="0" smtClean="0"/>
              <a:t> </a:t>
            </a:r>
            <a:r>
              <a:rPr lang="cs-CZ" dirty="0" err="1" smtClean="0"/>
              <a:t>werden</a:t>
            </a:r>
            <a:r>
              <a:rPr lang="cs-CZ" dirty="0" smtClean="0"/>
              <a:t> – rozednít se     </a:t>
            </a:r>
          </a:p>
          <a:p>
            <a:pPr>
              <a:buNone/>
            </a:pPr>
            <a:r>
              <a:rPr lang="cs-CZ" dirty="0" err="1" smtClean="0"/>
              <a:t>dunkel</a:t>
            </a:r>
            <a:r>
              <a:rPr lang="cs-CZ" dirty="0" smtClean="0"/>
              <a:t> </a:t>
            </a:r>
            <a:r>
              <a:rPr lang="cs-CZ" dirty="0" err="1" smtClean="0"/>
              <a:t>werden</a:t>
            </a:r>
            <a:r>
              <a:rPr lang="cs-CZ" dirty="0" smtClean="0"/>
              <a:t> – stmívat se</a:t>
            </a:r>
          </a:p>
          <a:p>
            <a:pPr>
              <a:buNone/>
            </a:pPr>
            <a:r>
              <a:rPr lang="cs-CZ" dirty="0" err="1" smtClean="0"/>
              <a:t>dick</a:t>
            </a:r>
            <a:r>
              <a:rPr lang="cs-CZ" dirty="0" smtClean="0"/>
              <a:t> </a:t>
            </a:r>
            <a:r>
              <a:rPr lang="cs-CZ" dirty="0" err="1" smtClean="0"/>
              <a:t>werden</a:t>
            </a:r>
            <a:r>
              <a:rPr lang="cs-CZ" dirty="0" smtClean="0"/>
              <a:t> – ztloustnout</a:t>
            </a:r>
          </a:p>
          <a:p>
            <a:pPr>
              <a:buNone/>
            </a:pPr>
            <a:r>
              <a:rPr lang="cs-CZ" dirty="0" smtClean="0"/>
              <a:t>rot </a:t>
            </a:r>
            <a:r>
              <a:rPr lang="cs-CZ" dirty="0" err="1" smtClean="0"/>
              <a:t>werden</a:t>
            </a:r>
            <a:r>
              <a:rPr lang="cs-CZ" dirty="0" smtClean="0"/>
              <a:t> - zčervenat</a:t>
            </a:r>
          </a:p>
          <a:p>
            <a:pPr>
              <a:buNone/>
            </a:pPr>
            <a:r>
              <a:rPr lang="cs-CZ" dirty="0" err="1" smtClean="0"/>
              <a:t>müde</a:t>
            </a:r>
            <a:r>
              <a:rPr lang="cs-CZ" dirty="0" smtClean="0"/>
              <a:t> </a:t>
            </a:r>
            <a:r>
              <a:rPr lang="cs-CZ" dirty="0" err="1" smtClean="0"/>
              <a:t>werden</a:t>
            </a:r>
            <a:r>
              <a:rPr lang="cs-CZ" dirty="0" smtClean="0"/>
              <a:t> – unavit se</a:t>
            </a:r>
          </a:p>
          <a:p>
            <a:pPr>
              <a:buNone/>
            </a:pPr>
            <a:r>
              <a:rPr lang="cs-CZ" dirty="0" err="1" smtClean="0"/>
              <a:t>groß</a:t>
            </a:r>
            <a:r>
              <a:rPr lang="cs-CZ" dirty="0" smtClean="0"/>
              <a:t> </a:t>
            </a:r>
            <a:r>
              <a:rPr lang="cs-CZ" dirty="0" err="1" smtClean="0"/>
              <a:t>werden</a:t>
            </a:r>
            <a:r>
              <a:rPr lang="cs-CZ" dirty="0" smtClean="0"/>
              <a:t> – vyrůst</a:t>
            </a:r>
          </a:p>
          <a:p>
            <a:pPr>
              <a:buNone/>
            </a:pPr>
            <a:r>
              <a:rPr lang="cs-CZ" dirty="0" err="1" smtClean="0"/>
              <a:t>warm</a:t>
            </a:r>
            <a:r>
              <a:rPr lang="cs-CZ" dirty="0" smtClean="0"/>
              <a:t> </a:t>
            </a:r>
            <a:r>
              <a:rPr lang="cs-CZ" dirty="0" err="1" smtClean="0"/>
              <a:t>werden</a:t>
            </a:r>
            <a:r>
              <a:rPr lang="cs-CZ" dirty="0" smtClean="0"/>
              <a:t> – oteplit se</a:t>
            </a:r>
          </a:p>
          <a:p>
            <a:pPr>
              <a:buNone/>
            </a:pPr>
            <a:r>
              <a:rPr lang="cs-CZ" dirty="0" err="1" smtClean="0"/>
              <a:t>kalt</a:t>
            </a:r>
            <a:r>
              <a:rPr lang="cs-CZ" dirty="0" smtClean="0"/>
              <a:t> </a:t>
            </a:r>
            <a:r>
              <a:rPr lang="cs-CZ" dirty="0" err="1" smtClean="0"/>
              <a:t>werden</a:t>
            </a:r>
            <a:r>
              <a:rPr lang="cs-CZ" dirty="0" smtClean="0"/>
              <a:t> – ochladit se</a:t>
            </a:r>
          </a:p>
          <a:p>
            <a:pPr>
              <a:buNone/>
            </a:pPr>
            <a:r>
              <a:rPr lang="cs-CZ" dirty="0" err="1" smtClean="0"/>
              <a:t>besser</a:t>
            </a:r>
            <a:r>
              <a:rPr lang="cs-CZ" dirty="0" smtClean="0"/>
              <a:t> </a:t>
            </a:r>
            <a:r>
              <a:rPr lang="cs-CZ" dirty="0" err="1" smtClean="0"/>
              <a:t>werden</a:t>
            </a:r>
            <a:r>
              <a:rPr lang="cs-CZ" dirty="0" smtClean="0"/>
              <a:t> – zlepšit se</a:t>
            </a:r>
          </a:p>
          <a:p>
            <a:pPr>
              <a:buNone/>
            </a:pPr>
            <a:r>
              <a:rPr lang="cs-CZ" dirty="0" err="1" smtClean="0"/>
              <a:t>böse</a:t>
            </a:r>
            <a:r>
              <a:rPr lang="cs-CZ" dirty="0" smtClean="0"/>
              <a:t> </a:t>
            </a:r>
            <a:r>
              <a:rPr lang="cs-CZ" dirty="0" err="1" smtClean="0"/>
              <a:t>werden</a:t>
            </a:r>
            <a:r>
              <a:rPr lang="cs-CZ" dirty="0" smtClean="0"/>
              <a:t> – rozzlobit se</a:t>
            </a:r>
          </a:p>
          <a:p>
            <a:pPr>
              <a:buNone/>
            </a:pPr>
            <a:r>
              <a:rPr lang="cs-CZ" dirty="0" smtClean="0"/>
              <a:t>braun </a:t>
            </a:r>
            <a:r>
              <a:rPr lang="cs-CZ" dirty="0" err="1" smtClean="0"/>
              <a:t>werden</a:t>
            </a:r>
            <a:r>
              <a:rPr lang="cs-CZ" dirty="0" smtClean="0"/>
              <a:t> – opálit se</a:t>
            </a:r>
          </a:p>
          <a:p>
            <a:pPr>
              <a:buNone/>
            </a:pPr>
            <a:r>
              <a:rPr lang="cs-CZ" dirty="0" err="1" smtClean="0"/>
              <a:t>gesund</a:t>
            </a:r>
            <a:r>
              <a:rPr lang="cs-CZ" dirty="0" smtClean="0"/>
              <a:t> </a:t>
            </a:r>
            <a:r>
              <a:rPr lang="cs-CZ" dirty="0" err="1" smtClean="0"/>
              <a:t>werden</a:t>
            </a:r>
            <a:r>
              <a:rPr lang="cs-CZ" dirty="0" smtClean="0"/>
              <a:t> – uzdravit se</a:t>
            </a:r>
          </a:p>
          <a:p>
            <a:pPr>
              <a:buNone/>
            </a:pPr>
            <a:r>
              <a:rPr lang="cs-CZ" dirty="0" err="1" smtClean="0"/>
              <a:t>krank</a:t>
            </a:r>
            <a:r>
              <a:rPr lang="cs-CZ" dirty="0" smtClean="0"/>
              <a:t> </a:t>
            </a:r>
            <a:r>
              <a:rPr lang="cs-CZ" dirty="0" err="1" smtClean="0"/>
              <a:t>werden</a:t>
            </a:r>
            <a:r>
              <a:rPr lang="cs-CZ" dirty="0" smtClean="0"/>
              <a:t> – onemocnět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400" dirty="0" smtClean="0"/>
              <a:t>Doplňte sloveso </a:t>
            </a:r>
            <a:r>
              <a:rPr lang="cs-CZ" sz="3400" dirty="0" err="1" smtClean="0"/>
              <a:t>werden</a:t>
            </a:r>
            <a:r>
              <a:rPr lang="cs-CZ" sz="3400" dirty="0" smtClean="0"/>
              <a:t> v </a:t>
            </a:r>
            <a:r>
              <a:rPr lang="cs-CZ" sz="3400" dirty="0" err="1" smtClean="0"/>
              <a:t>prézenci</a:t>
            </a:r>
            <a:endParaRPr lang="cs-CZ" sz="3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err="1" smtClean="0"/>
              <a:t>Mein</a:t>
            </a:r>
            <a:r>
              <a:rPr lang="cs-CZ" dirty="0" smtClean="0"/>
              <a:t> </a:t>
            </a:r>
            <a:r>
              <a:rPr lang="cs-CZ" dirty="0" err="1" smtClean="0"/>
              <a:t>Opa</a:t>
            </a:r>
            <a:r>
              <a:rPr lang="cs-CZ" dirty="0" smtClean="0"/>
              <a:t> …………… </a:t>
            </a:r>
            <a:r>
              <a:rPr lang="cs-CZ" dirty="0" err="1" smtClean="0"/>
              <a:t>schnell</a:t>
            </a:r>
            <a:r>
              <a:rPr lang="cs-CZ" dirty="0" smtClean="0"/>
              <a:t> </a:t>
            </a:r>
            <a:r>
              <a:rPr lang="cs-CZ" dirty="0" err="1" smtClean="0"/>
              <a:t>müde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err="1" smtClean="0"/>
              <a:t>Andreas</a:t>
            </a:r>
            <a:r>
              <a:rPr lang="cs-CZ" dirty="0" smtClean="0"/>
              <a:t> …………… </a:t>
            </a:r>
            <a:r>
              <a:rPr lang="cs-CZ" dirty="0" err="1" smtClean="0"/>
              <a:t>Journalist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err="1" smtClean="0"/>
              <a:t>Ihr</a:t>
            </a:r>
            <a:r>
              <a:rPr lang="cs-CZ" dirty="0" smtClean="0"/>
              <a:t> ………………. in der </a:t>
            </a:r>
            <a:r>
              <a:rPr lang="cs-CZ" dirty="0" err="1" smtClean="0"/>
              <a:t>Schule</a:t>
            </a:r>
            <a:r>
              <a:rPr lang="cs-CZ" dirty="0" smtClean="0"/>
              <a:t> </a:t>
            </a:r>
            <a:r>
              <a:rPr lang="cs-CZ" dirty="0" err="1" smtClean="0"/>
              <a:t>sicher</a:t>
            </a:r>
            <a:r>
              <a:rPr lang="cs-CZ" dirty="0" smtClean="0"/>
              <a:t> </a:t>
            </a:r>
            <a:r>
              <a:rPr lang="cs-CZ" dirty="0" err="1" smtClean="0"/>
              <a:t>besser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err="1" smtClean="0"/>
              <a:t>Nächstes</a:t>
            </a:r>
            <a:r>
              <a:rPr lang="cs-CZ" dirty="0" smtClean="0"/>
              <a:t> </a:t>
            </a:r>
            <a:r>
              <a:rPr lang="cs-CZ" dirty="0" err="1" smtClean="0"/>
              <a:t>Jahr</a:t>
            </a:r>
            <a:r>
              <a:rPr lang="cs-CZ" dirty="0" smtClean="0"/>
              <a:t> ……………… </a:t>
            </a:r>
            <a:r>
              <a:rPr lang="cs-CZ" dirty="0" err="1" smtClean="0"/>
              <a:t>ich</a:t>
            </a:r>
            <a:r>
              <a:rPr lang="cs-CZ" dirty="0" smtClean="0"/>
              <a:t> 18.</a:t>
            </a:r>
          </a:p>
          <a:p>
            <a:pPr>
              <a:buNone/>
            </a:pPr>
            <a:r>
              <a:rPr lang="cs-CZ" dirty="0" err="1" smtClean="0"/>
              <a:t>Warum</a:t>
            </a:r>
            <a:r>
              <a:rPr lang="cs-CZ" dirty="0" smtClean="0"/>
              <a:t> ………………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immer</a:t>
            </a:r>
            <a:r>
              <a:rPr lang="cs-CZ" dirty="0" smtClean="0"/>
              <a:t> </a:t>
            </a:r>
            <a:r>
              <a:rPr lang="cs-CZ" dirty="0" err="1" smtClean="0"/>
              <a:t>so</a:t>
            </a:r>
            <a:r>
              <a:rPr lang="cs-CZ" dirty="0" smtClean="0"/>
              <a:t> </a:t>
            </a:r>
            <a:r>
              <a:rPr lang="cs-CZ" dirty="0" err="1" smtClean="0"/>
              <a:t>böse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Die  </a:t>
            </a:r>
            <a:r>
              <a:rPr lang="cs-CZ" dirty="0" err="1" smtClean="0"/>
              <a:t>Äpfel</a:t>
            </a:r>
            <a:r>
              <a:rPr lang="cs-CZ" dirty="0" smtClean="0"/>
              <a:t> ……………. </a:t>
            </a:r>
            <a:r>
              <a:rPr lang="cs-CZ" dirty="0" err="1" smtClean="0"/>
              <a:t>sicher</a:t>
            </a:r>
            <a:r>
              <a:rPr lang="cs-CZ" dirty="0" smtClean="0"/>
              <a:t> </a:t>
            </a:r>
            <a:r>
              <a:rPr lang="cs-CZ" dirty="0" err="1" smtClean="0"/>
              <a:t>noch</a:t>
            </a:r>
            <a:r>
              <a:rPr lang="cs-CZ" dirty="0" smtClean="0"/>
              <a:t> rot.</a:t>
            </a:r>
          </a:p>
          <a:p>
            <a:pPr>
              <a:buNone/>
            </a:pPr>
            <a:r>
              <a:rPr lang="cs-CZ" dirty="0" err="1" smtClean="0"/>
              <a:t>Alle</a:t>
            </a:r>
            <a:r>
              <a:rPr lang="cs-CZ" dirty="0" smtClean="0"/>
              <a:t> ……………. </a:t>
            </a:r>
            <a:r>
              <a:rPr lang="cs-CZ" dirty="0" err="1" smtClean="0"/>
              <a:t>einmal</a:t>
            </a:r>
            <a:r>
              <a:rPr lang="cs-CZ" dirty="0" smtClean="0"/>
              <a:t> alt.</a:t>
            </a:r>
          </a:p>
          <a:p>
            <a:pPr>
              <a:buNone/>
            </a:pPr>
            <a:r>
              <a:rPr lang="cs-CZ" dirty="0" err="1" smtClean="0"/>
              <a:t>Morgen</a:t>
            </a:r>
            <a:r>
              <a:rPr lang="cs-CZ" dirty="0" smtClean="0"/>
              <a:t> soll es </a:t>
            </a:r>
            <a:r>
              <a:rPr lang="cs-CZ" dirty="0" err="1" smtClean="0"/>
              <a:t>warm</a:t>
            </a:r>
            <a:r>
              <a:rPr lang="cs-CZ" dirty="0" smtClean="0"/>
              <a:t> ……………. 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400" dirty="0" smtClean="0"/>
              <a:t>Doplňte sloveso </a:t>
            </a:r>
            <a:r>
              <a:rPr lang="cs-CZ" sz="3400" dirty="0" err="1" smtClean="0"/>
              <a:t>werden</a:t>
            </a:r>
            <a:r>
              <a:rPr lang="cs-CZ" sz="3400" dirty="0" smtClean="0"/>
              <a:t> v préteritu a v perfektu</a:t>
            </a:r>
            <a:endParaRPr lang="cs-CZ" sz="3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Die </a:t>
            </a:r>
            <a:r>
              <a:rPr lang="cs-CZ" dirty="0" err="1" smtClean="0"/>
              <a:t>Kinder</a:t>
            </a:r>
            <a:r>
              <a:rPr lang="cs-CZ" dirty="0" smtClean="0"/>
              <a:t> ………… </a:t>
            </a:r>
            <a:r>
              <a:rPr lang="cs-CZ" dirty="0" err="1" smtClean="0"/>
              <a:t>schnell</a:t>
            </a:r>
            <a:r>
              <a:rPr lang="cs-CZ" dirty="0" smtClean="0"/>
              <a:t>  </a:t>
            </a:r>
            <a:r>
              <a:rPr lang="cs-CZ" dirty="0" err="1" smtClean="0"/>
              <a:t>groß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Meer</a:t>
            </a:r>
            <a:r>
              <a:rPr lang="cs-CZ" dirty="0" smtClean="0"/>
              <a:t> ………….. </a:t>
            </a:r>
            <a:r>
              <a:rPr lang="cs-CZ" dirty="0" err="1" smtClean="0"/>
              <a:t>wir</a:t>
            </a:r>
            <a:r>
              <a:rPr lang="cs-CZ" dirty="0" smtClean="0"/>
              <a:t> braun.</a:t>
            </a:r>
          </a:p>
          <a:p>
            <a:pPr>
              <a:buNone/>
            </a:pPr>
            <a:r>
              <a:rPr lang="cs-CZ" dirty="0" err="1" smtClean="0"/>
              <a:t>Heute</a:t>
            </a:r>
            <a:r>
              <a:rPr lang="cs-CZ" dirty="0" smtClean="0"/>
              <a:t> ………….. es </a:t>
            </a:r>
            <a:r>
              <a:rPr lang="cs-CZ" dirty="0" err="1" smtClean="0"/>
              <a:t>warm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err="1" smtClean="0"/>
              <a:t>Unsere</a:t>
            </a:r>
            <a:r>
              <a:rPr lang="cs-CZ" dirty="0" smtClean="0"/>
              <a:t> </a:t>
            </a:r>
            <a:r>
              <a:rPr lang="cs-CZ" dirty="0" err="1" smtClean="0"/>
              <a:t>Oma</a:t>
            </a:r>
            <a:r>
              <a:rPr lang="cs-CZ" dirty="0" smtClean="0"/>
              <a:t> ….. in der </a:t>
            </a:r>
            <a:r>
              <a:rPr lang="cs-CZ" dirty="0" err="1" smtClean="0"/>
              <a:t>letzten</a:t>
            </a:r>
            <a:r>
              <a:rPr lang="cs-CZ" dirty="0" smtClean="0"/>
              <a:t> </a:t>
            </a:r>
            <a:r>
              <a:rPr lang="cs-CZ" dirty="0" err="1" smtClean="0"/>
              <a:t>Zeit</a:t>
            </a:r>
            <a:r>
              <a:rPr lang="cs-CZ" dirty="0" smtClean="0"/>
              <a:t> alt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grau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err="1" smtClean="0"/>
              <a:t>Du</a:t>
            </a:r>
            <a:r>
              <a:rPr lang="cs-CZ" dirty="0" smtClean="0"/>
              <a:t> ………….. nach  </a:t>
            </a:r>
            <a:r>
              <a:rPr lang="cs-CZ" dirty="0" err="1" smtClean="0"/>
              <a:t>Weihnachten</a:t>
            </a:r>
            <a:r>
              <a:rPr lang="cs-CZ" dirty="0" smtClean="0"/>
              <a:t> </a:t>
            </a:r>
            <a:r>
              <a:rPr lang="cs-CZ" dirty="0" err="1" smtClean="0"/>
              <a:t>dick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Vor der </a:t>
            </a:r>
            <a:r>
              <a:rPr lang="cs-CZ" dirty="0" err="1" smtClean="0"/>
              <a:t>Prüfung</a:t>
            </a:r>
            <a:r>
              <a:rPr lang="cs-CZ" dirty="0" smtClean="0"/>
              <a:t> ……….. </a:t>
            </a:r>
            <a:r>
              <a:rPr lang="cs-CZ" dirty="0" err="1" smtClean="0"/>
              <a:t>ich</a:t>
            </a:r>
            <a:r>
              <a:rPr lang="cs-CZ" dirty="0" smtClean="0"/>
              <a:t>  </a:t>
            </a:r>
            <a:r>
              <a:rPr lang="cs-CZ" dirty="0" err="1" smtClean="0"/>
              <a:t>oft</a:t>
            </a:r>
            <a:r>
              <a:rPr lang="cs-CZ" dirty="0" smtClean="0"/>
              <a:t> </a:t>
            </a:r>
            <a:r>
              <a:rPr lang="cs-CZ" dirty="0" err="1" smtClean="0"/>
              <a:t>nervös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400" dirty="0" smtClean="0"/>
              <a:t>Přeložte</a:t>
            </a:r>
            <a:endParaRPr lang="cs-CZ" sz="3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82930" indent="-514350">
              <a:buAutoNum type="arabicPeriod"/>
            </a:pPr>
            <a:r>
              <a:rPr lang="cs-CZ" dirty="0" smtClean="0"/>
              <a:t>Marie bude učitelkou jako její matka.</a:t>
            </a:r>
          </a:p>
          <a:p>
            <a:pPr marL="582930" indent="-514350">
              <a:buAutoNum type="arabicPeriod"/>
            </a:pPr>
            <a:r>
              <a:rPr lang="cs-CZ" dirty="0" smtClean="0"/>
              <a:t>Tvůj otec se určitě brzy uzdraví.</a:t>
            </a:r>
          </a:p>
          <a:p>
            <a:pPr marL="582930" indent="-514350">
              <a:buAutoNum type="arabicPeriod"/>
            </a:pPr>
            <a:r>
              <a:rPr lang="cs-CZ" dirty="0" smtClean="0"/>
              <a:t>Kde jsi se tak opálil?</a:t>
            </a:r>
          </a:p>
          <a:p>
            <a:pPr marL="582930" indent="-514350">
              <a:buAutoNum type="arabicPeriod"/>
            </a:pPr>
            <a:r>
              <a:rPr lang="cs-CZ" dirty="0" smtClean="0"/>
              <a:t>V prosinci se brzy stmívá.</a:t>
            </a:r>
          </a:p>
          <a:p>
            <a:pPr marL="582930" indent="-514350">
              <a:buAutoNum type="arabicPeriod"/>
            </a:pPr>
            <a:r>
              <a:rPr lang="cs-CZ" dirty="0" smtClean="0"/>
              <a:t>Včera se hodně ochladilo.</a:t>
            </a:r>
          </a:p>
          <a:p>
            <a:pPr marL="582930" indent="-514350">
              <a:buAutoNum type="arabicPeriod"/>
            </a:pPr>
            <a:r>
              <a:rPr lang="cs-CZ" dirty="0" smtClean="0"/>
              <a:t>Určitě se zlepšíme.</a:t>
            </a:r>
          </a:p>
          <a:p>
            <a:pPr marL="582930" indent="-514350">
              <a:buAutoNum type="arabicPeriod"/>
            </a:pPr>
            <a:r>
              <a:rPr lang="cs-CZ" dirty="0" smtClean="0"/>
              <a:t>Děti rychle vyrostly.</a:t>
            </a:r>
          </a:p>
          <a:p>
            <a:pPr marL="582930" indent="-514350">
              <a:buAutoNum type="arabicPeriod"/>
            </a:pPr>
            <a:endParaRPr lang="cs-CZ" dirty="0" smtClean="0"/>
          </a:p>
          <a:p>
            <a:pPr marL="582930" indent="-514350"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400" dirty="0" smtClean="0"/>
              <a:t>Řešení</a:t>
            </a:r>
            <a:endParaRPr lang="cs-CZ" sz="3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285860"/>
            <a:ext cx="7772400" cy="5069700"/>
          </a:xfrm>
        </p:spPr>
        <p:txBody>
          <a:bodyPr>
            <a:normAutofit lnSpcReduction="10000"/>
          </a:bodyPr>
          <a:lstStyle/>
          <a:p>
            <a:pPr marL="582930" indent="-514350">
              <a:buAutoNum type="arabicPeriod"/>
            </a:pPr>
            <a:r>
              <a:rPr lang="cs-CZ" dirty="0" smtClean="0"/>
              <a:t>Marie </a:t>
            </a:r>
            <a:r>
              <a:rPr lang="cs-CZ" dirty="0" err="1" smtClean="0"/>
              <a:t>wird</a:t>
            </a:r>
            <a:r>
              <a:rPr lang="cs-CZ" dirty="0" smtClean="0"/>
              <a:t> </a:t>
            </a:r>
            <a:r>
              <a:rPr lang="cs-CZ" dirty="0" err="1" smtClean="0"/>
              <a:t>Lehrerin</a:t>
            </a:r>
            <a:r>
              <a:rPr lang="cs-CZ" dirty="0" smtClean="0"/>
              <a:t> </a:t>
            </a:r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ihre</a:t>
            </a:r>
            <a:r>
              <a:rPr lang="cs-CZ" dirty="0" smtClean="0"/>
              <a:t> </a:t>
            </a:r>
            <a:r>
              <a:rPr lang="cs-CZ" dirty="0" err="1" smtClean="0"/>
              <a:t>Mutter</a:t>
            </a:r>
            <a:r>
              <a:rPr lang="cs-CZ" dirty="0" smtClean="0"/>
              <a:t>.</a:t>
            </a:r>
          </a:p>
          <a:p>
            <a:pPr marL="582930" indent="-514350">
              <a:buAutoNum type="arabicPeriod"/>
            </a:pPr>
            <a:r>
              <a:rPr lang="cs-CZ" dirty="0" err="1" smtClean="0"/>
              <a:t>Dein</a:t>
            </a:r>
            <a:r>
              <a:rPr lang="cs-CZ" dirty="0" smtClean="0"/>
              <a:t> Vater </a:t>
            </a:r>
            <a:r>
              <a:rPr lang="cs-CZ" dirty="0" err="1" smtClean="0"/>
              <a:t>wird</a:t>
            </a:r>
            <a:r>
              <a:rPr lang="cs-CZ" dirty="0" smtClean="0"/>
              <a:t> </a:t>
            </a:r>
            <a:r>
              <a:rPr lang="cs-CZ" dirty="0" err="1" smtClean="0"/>
              <a:t>sicher</a:t>
            </a:r>
            <a:r>
              <a:rPr lang="cs-CZ" dirty="0" smtClean="0"/>
              <a:t>  bald </a:t>
            </a:r>
            <a:r>
              <a:rPr lang="cs-CZ" dirty="0" err="1" smtClean="0"/>
              <a:t>gesund</a:t>
            </a:r>
            <a:r>
              <a:rPr lang="cs-CZ" dirty="0" smtClean="0"/>
              <a:t>.</a:t>
            </a:r>
          </a:p>
          <a:p>
            <a:pPr marL="582930" indent="-514350">
              <a:buAutoNum type="arabicPeriod"/>
            </a:pPr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wurdest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so</a:t>
            </a:r>
            <a:r>
              <a:rPr lang="cs-CZ" dirty="0" smtClean="0"/>
              <a:t> braun?/ </a:t>
            </a:r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bist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so</a:t>
            </a:r>
            <a:r>
              <a:rPr lang="cs-CZ" dirty="0" smtClean="0"/>
              <a:t> braun </a:t>
            </a:r>
            <a:r>
              <a:rPr lang="cs-CZ" dirty="0" err="1" smtClean="0"/>
              <a:t>geworden</a:t>
            </a:r>
            <a:r>
              <a:rPr lang="cs-CZ" dirty="0" smtClean="0"/>
              <a:t>?</a:t>
            </a:r>
          </a:p>
          <a:p>
            <a:pPr marL="582930" indent="-514350">
              <a:buAutoNum type="arabicPeriod"/>
            </a:pP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Dezember</a:t>
            </a:r>
            <a:r>
              <a:rPr lang="cs-CZ" dirty="0" smtClean="0"/>
              <a:t> </a:t>
            </a:r>
            <a:r>
              <a:rPr lang="cs-CZ" dirty="0" err="1" smtClean="0"/>
              <a:t>wird</a:t>
            </a:r>
            <a:r>
              <a:rPr lang="cs-CZ" dirty="0" smtClean="0"/>
              <a:t> bald </a:t>
            </a:r>
            <a:r>
              <a:rPr lang="cs-CZ" dirty="0" err="1" smtClean="0"/>
              <a:t>dunkel</a:t>
            </a:r>
            <a:r>
              <a:rPr lang="cs-CZ" dirty="0" smtClean="0"/>
              <a:t>.</a:t>
            </a:r>
          </a:p>
          <a:p>
            <a:pPr marL="582930" indent="-514350">
              <a:buAutoNum type="arabicPeriod"/>
            </a:pPr>
            <a:r>
              <a:rPr lang="cs-CZ" dirty="0" err="1" smtClean="0"/>
              <a:t>Gestern</a:t>
            </a:r>
            <a:r>
              <a:rPr lang="cs-CZ" dirty="0" smtClean="0"/>
              <a:t> </a:t>
            </a:r>
            <a:r>
              <a:rPr lang="cs-CZ" dirty="0" err="1" smtClean="0"/>
              <a:t>wurde</a:t>
            </a:r>
            <a:r>
              <a:rPr lang="cs-CZ" dirty="0" smtClean="0"/>
              <a:t> es </a:t>
            </a:r>
            <a:r>
              <a:rPr lang="cs-CZ" dirty="0" err="1" smtClean="0"/>
              <a:t>viel</a:t>
            </a:r>
            <a:r>
              <a:rPr lang="cs-CZ" dirty="0" smtClean="0"/>
              <a:t> </a:t>
            </a:r>
            <a:r>
              <a:rPr lang="cs-CZ" dirty="0" err="1" smtClean="0"/>
              <a:t>kalt</a:t>
            </a:r>
            <a:r>
              <a:rPr lang="cs-CZ" dirty="0" smtClean="0"/>
              <a:t>./</a:t>
            </a:r>
            <a:r>
              <a:rPr lang="cs-CZ" dirty="0" err="1" smtClean="0"/>
              <a:t>Gestern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es </a:t>
            </a:r>
            <a:r>
              <a:rPr lang="cs-CZ" dirty="0" err="1" smtClean="0"/>
              <a:t>viel</a:t>
            </a:r>
            <a:r>
              <a:rPr lang="cs-CZ" dirty="0" smtClean="0"/>
              <a:t> </a:t>
            </a:r>
            <a:r>
              <a:rPr lang="cs-CZ" dirty="0" err="1" smtClean="0"/>
              <a:t>kalt</a:t>
            </a:r>
            <a:r>
              <a:rPr lang="cs-CZ" dirty="0" smtClean="0"/>
              <a:t> </a:t>
            </a:r>
            <a:r>
              <a:rPr lang="cs-CZ" dirty="0" err="1" smtClean="0"/>
              <a:t>geworden</a:t>
            </a:r>
            <a:r>
              <a:rPr lang="cs-CZ" dirty="0" smtClean="0"/>
              <a:t>.</a:t>
            </a:r>
          </a:p>
          <a:p>
            <a:pPr marL="582930" indent="-514350">
              <a:buAutoNum type="arabicPeriod"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werden</a:t>
            </a:r>
            <a:r>
              <a:rPr lang="cs-CZ" dirty="0" smtClean="0"/>
              <a:t> </a:t>
            </a:r>
            <a:r>
              <a:rPr lang="cs-CZ" dirty="0" err="1" smtClean="0"/>
              <a:t>bestimmt</a:t>
            </a:r>
            <a:r>
              <a:rPr lang="cs-CZ" dirty="0" smtClean="0"/>
              <a:t> </a:t>
            </a:r>
            <a:r>
              <a:rPr lang="cs-CZ" dirty="0" err="1" smtClean="0"/>
              <a:t>besser</a:t>
            </a:r>
            <a:r>
              <a:rPr lang="cs-CZ" dirty="0" smtClean="0"/>
              <a:t>.</a:t>
            </a:r>
          </a:p>
          <a:p>
            <a:pPr marL="582930" indent="-514350">
              <a:buAutoNum type="arabicPeriod"/>
            </a:pPr>
            <a:r>
              <a:rPr lang="cs-CZ" dirty="0" smtClean="0"/>
              <a:t>Die </a:t>
            </a:r>
            <a:r>
              <a:rPr lang="cs-CZ" dirty="0" err="1" smtClean="0"/>
              <a:t>Kinder</a:t>
            </a:r>
            <a:r>
              <a:rPr lang="cs-CZ" dirty="0" smtClean="0"/>
              <a:t> </a:t>
            </a:r>
            <a:r>
              <a:rPr lang="cs-CZ" dirty="0" err="1" smtClean="0"/>
              <a:t>wurden</a:t>
            </a:r>
            <a:r>
              <a:rPr lang="cs-CZ" dirty="0" smtClean="0"/>
              <a:t> </a:t>
            </a:r>
            <a:r>
              <a:rPr lang="cs-CZ" dirty="0" err="1" smtClean="0"/>
              <a:t>schnell</a:t>
            </a:r>
            <a:r>
              <a:rPr lang="cs-CZ" dirty="0" smtClean="0"/>
              <a:t> </a:t>
            </a:r>
            <a:r>
              <a:rPr lang="cs-CZ" dirty="0" err="1" smtClean="0"/>
              <a:t>groß</a:t>
            </a:r>
            <a:r>
              <a:rPr lang="cs-CZ" dirty="0" smtClean="0"/>
              <a:t>./Die </a:t>
            </a:r>
            <a:r>
              <a:rPr lang="cs-CZ" dirty="0" err="1" smtClean="0"/>
              <a:t>Kinder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schnell</a:t>
            </a:r>
            <a:r>
              <a:rPr lang="cs-CZ" dirty="0" smtClean="0"/>
              <a:t> </a:t>
            </a:r>
            <a:r>
              <a:rPr lang="cs-CZ" dirty="0" err="1" smtClean="0"/>
              <a:t>groß</a:t>
            </a:r>
            <a:r>
              <a:rPr lang="cs-CZ" dirty="0" smtClean="0"/>
              <a:t> </a:t>
            </a:r>
            <a:r>
              <a:rPr lang="cs-CZ" dirty="0" err="1" smtClean="0"/>
              <a:t>geworden</a:t>
            </a:r>
            <a:r>
              <a:rPr lang="cs-CZ" dirty="0" smtClean="0"/>
              <a:t>.</a:t>
            </a:r>
          </a:p>
          <a:p>
            <a:pPr marL="582930" indent="-514350"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677</TotalTime>
  <Words>521</Words>
  <Application>Microsoft Office PowerPoint</Application>
  <PresentationFormat>Předvádění na obrazovce (4:3)</PresentationFormat>
  <Paragraphs>114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Metro</vt:lpstr>
      <vt:lpstr>Snímek 1</vt:lpstr>
      <vt:lpstr>Snímek 2</vt:lpstr>
      <vt:lpstr>SLOVESO WERDEN</vt:lpstr>
      <vt:lpstr>POUŽITÍ SLOVESA WERDEN</vt:lpstr>
      <vt:lpstr>ČASOVÁNÍ  SLOVESA  WERDEN</vt:lpstr>
      <vt:lpstr>Werden jako plnovýznamové sloveso</vt:lpstr>
      <vt:lpstr>Snímek 7</vt:lpstr>
      <vt:lpstr>Snímek 8</vt:lpstr>
      <vt:lpstr>Doplňte sloveso werden v prézenci</vt:lpstr>
      <vt:lpstr>Doplňte sloveso werden v préteritu a v perfektu</vt:lpstr>
      <vt:lpstr>Přeložte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HP</dc:creator>
  <cp:lastModifiedBy>Hlistova</cp:lastModifiedBy>
  <cp:revision>50</cp:revision>
  <dcterms:created xsi:type="dcterms:W3CDTF">2013-09-25T17:48:14Z</dcterms:created>
  <dcterms:modified xsi:type="dcterms:W3CDTF">2014-01-08T09:15:56Z</dcterms:modified>
</cp:coreProperties>
</file>