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1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4" r:id="rId13"/>
    <p:sldId id="266" r:id="rId14"/>
    <p:sldId id="273" r:id="rId15"/>
    <p:sldId id="267" r:id="rId16"/>
    <p:sldId id="268" r:id="rId17"/>
    <p:sldId id="269" r:id="rId18"/>
    <p:sldId id="270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EE027-C90F-4D69-BC1E-162F6921587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E95294-231C-4724-B0F6-71F83AD409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E95294-231C-4724-B0F6-71F83AD40956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FC8AAC4-278E-4AEC-A43B-5F3A0A69AC9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B20070F-1BCE-4BC3-983A-F2E9C81B8B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47813" y="1557338"/>
          <a:ext cx="6100762" cy="454152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VY_32_INOVACE_165_KRÁCENÍ VEDLEJŠÍCH VĚT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063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063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978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25. 9. 20126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063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 10. 2013 – německý  jazyk 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92325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listy – cvičení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Odkaz na cvičení z učebnice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441960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o tom, které vedlejší věty lze krátit infinitivem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jakým způsobem a za jakých podmínek. Po výkladu  následují u jednotlivých vět cvičení pro ověření porozumění nové gramatiky. Žáci musí být soustředěni, cvičení je nutí aktivně pracovat: odpovídají na otázky, doplňují a vytvářejí věty v určité komunikativní situaci. Látka vyžaduje znalost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podřadících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spojek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damit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slovem učitele a učebnicí, žáci mají více času na procvičení.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Vedlejší věty se spojkou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ohne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statt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podmínky pro krácení, věty se slovesem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scheinen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4611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procvičování ve 2 hodinách i k samostudiu. V 1. hodině  -  výklad a procvičení vět 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v 2. hodině – upevnění látky z 1. hodiny ve cvičeních z učebnice „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Sprechen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?“ 2+ výklad a procvičení vět se spojkami ohne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statt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dass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(snímky 14 – 18).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Tento DUM lze využít i pro studenty VOŠ.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2786058"/>
            <a:ext cx="7772400" cy="1714512"/>
          </a:xfrm>
        </p:spPr>
        <p:txBody>
          <a:bodyPr/>
          <a:lstStyle/>
          <a:p>
            <a:r>
              <a:rPr lang="cs-CZ" dirty="0" smtClean="0"/>
              <a:t> KRÁCENÍ  VEDLEJŠÍCH 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4857760"/>
            <a:ext cx="7772400" cy="1508760"/>
          </a:xfrm>
        </p:spPr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     =   Infinitivní konstrukce s </a:t>
            </a:r>
            <a:r>
              <a:rPr lang="cs-CZ" sz="4000" dirty="0" err="1" smtClean="0"/>
              <a:t>zu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Které vedlejší věty krátíme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74027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Věty se spojkou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</a:rPr>
              <a:t>→ </a:t>
            </a:r>
            <a:r>
              <a:rPr lang="cs-CZ" dirty="0" err="1" smtClean="0"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+ infinitiv</a:t>
            </a:r>
          </a:p>
          <a:p>
            <a:pPr>
              <a:buNone/>
            </a:pPr>
            <a:r>
              <a:rPr lang="cs-CZ" dirty="0" err="1" smtClean="0">
                <a:latin typeface="Calibri"/>
              </a:rPr>
              <a:t>dass</a:t>
            </a:r>
            <a:r>
              <a:rPr lang="cs-CZ" dirty="0" smtClean="0">
                <a:latin typeface="Calibri"/>
              </a:rPr>
              <a:t> = že, aby (na </a:t>
            </a:r>
            <a:r>
              <a:rPr lang="cs-CZ" dirty="0" err="1" smtClean="0">
                <a:latin typeface="Calibri"/>
              </a:rPr>
              <a:t>ot</a:t>
            </a:r>
            <a:r>
              <a:rPr lang="cs-CZ" dirty="0" smtClean="0">
                <a:latin typeface="Calibri"/>
              </a:rPr>
              <a:t>. co?, o co?, …) !!!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Věty se spojkou </a:t>
            </a:r>
            <a:r>
              <a:rPr lang="cs-CZ" dirty="0" err="1" smtClean="0">
                <a:latin typeface="Calibri"/>
              </a:rPr>
              <a:t>damit</a:t>
            </a:r>
            <a:r>
              <a:rPr lang="cs-CZ" dirty="0" smtClean="0">
                <a:latin typeface="Calibri"/>
              </a:rPr>
              <a:t> → um … </a:t>
            </a:r>
            <a:r>
              <a:rPr lang="cs-CZ" dirty="0" err="1" smtClean="0"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+ infinitiv</a:t>
            </a:r>
          </a:p>
          <a:p>
            <a:pPr>
              <a:buNone/>
            </a:pPr>
            <a:r>
              <a:rPr lang="cs-CZ" dirty="0" err="1" smtClean="0">
                <a:latin typeface="Calibri"/>
              </a:rPr>
              <a:t>damit</a:t>
            </a:r>
            <a:r>
              <a:rPr lang="cs-CZ" dirty="0" smtClean="0">
                <a:latin typeface="Calibri"/>
              </a:rPr>
              <a:t> = aby (na </a:t>
            </a:r>
            <a:r>
              <a:rPr lang="cs-CZ" dirty="0" err="1" smtClean="0">
                <a:latin typeface="Calibri"/>
              </a:rPr>
              <a:t>ot</a:t>
            </a:r>
            <a:r>
              <a:rPr lang="cs-CZ" dirty="0" smtClean="0">
                <a:latin typeface="Calibri"/>
              </a:rPr>
              <a:t>. proč?) ….!!!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Věty se spojkou ohne </a:t>
            </a:r>
            <a:r>
              <a:rPr lang="cs-CZ" dirty="0" err="1" smtClean="0">
                <a:latin typeface="Calibri"/>
              </a:rPr>
              <a:t>dass</a:t>
            </a:r>
            <a:r>
              <a:rPr lang="cs-CZ" dirty="0" smtClean="0">
                <a:latin typeface="Calibri"/>
              </a:rPr>
              <a:t> → ohne .. </a:t>
            </a:r>
            <a:r>
              <a:rPr lang="cs-CZ" dirty="0" err="1" smtClean="0"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+ infinitiv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ohne </a:t>
            </a:r>
            <a:r>
              <a:rPr lang="cs-CZ" dirty="0" err="1" smtClean="0">
                <a:latin typeface="Calibri"/>
              </a:rPr>
              <a:t>dass</a:t>
            </a:r>
            <a:r>
              <a:rPr lang="cs-CZ" dirty="0" smtClean="0">
                <a:latin typeface="Calibri"/>
              </a:rPr>
              <a:t> = aniž by</a:t>
            </a:r>
          </a:p>
          <a:p>
            <a:pPr>
              <a:buNone/>
            </a:pPr>
            <a:r>
              <a:rPr lang="cs-CZ" dirty="0" smtClean="0">
                <a:latin typeface="Calibri"/>
              </a:rPr>
              <a:t>Věty se spojkou </a:t>
            </a:r>
            <a:r>
              <a:rPr lang="cs-CZ" dirty="0" err="1" smtClean="0">
                <a:latin typeface="Calibri"/>
              </a:rPr>
              <a:t>statt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dass</a:t>
            </a:r>
            <a:r>
              <a:rPr lang="cs-CZ" dirty="0" smtClean="0">
                <a:latin typeface="Calibri"/>
              </a:rPr>
              <a:t> → </a:t>
            </a:r>
            <a:r>
              <a:rPr lang="cs-CZ" dirty="0" err="1" smtClean="0">
                <a:latin typeface="Calibri"/>
              </a:rPr>
              <a:t>statt</a:t>
            </a:r>
            <a:r>
              <a:rPr lang="cs-CZ" dirty="0" smtClean="0">
                <a:latin typeface="Calibri"/>
              </a:rPr>
              <a:t> … </a:t>
            </a:r>
            <a:r>
              <a:rPr lang="cs-CZ" dirty="0" err="1" smtClean="0"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+ infinitiv</a:t>
            </a:r>
          </a:p>
          <a:p>
            <a:pPr>
              <a:buNone/>
            </a:pPr>
            <a:r>
              <a:rPr lang="cs-CZ" dirty="0" err="1" smtClean="0">
                <a:latin typeface="Calibri"/>
              </a:rPr>
              <a:t>statt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dass</a:t>
            </a:r>
            <a:r>
              <a:rPr lang="cs-CZ" dirty="0" smtClean="0">
                <a:latin typeface="Calibri"/>
              </a:rPr>
              <a:t> = místo aby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Krácení vedl. vět se spojkou </a:t>
            </a:r>
            <a:r>
              <a:rPr lang="cs-CZ" b="1" dirty="0" err="1" smtClean="0">
                <a:solidFill>
                  <a:srgbClr val="FFFF00"/>
                </a:solidFill>
              </a:rPr>
              <a:t>dass</a:t>
            </a:r>
            <a:r>
              <a:rPr lang="cs-CZ" sz="4000" b="1" dirty="0" smtClean="0">
                <a:solidFill>
                  <a:srgbClr val="FFFF00"/>
                </a:solidFill>
              </a:rPr>
              <a:t/>
            </a:r>
            <a:br>
              <a:rPr lang="cs-CZ" sz="4000" b="1" dirty="0" smtClean="0">
                <a:solidFill>
                  <a:srgbClr val="FFFF00"/>
                </a:solidFill>
              </a:rPr>
            </a:b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57364"/>
            <a:ext cx="8229600" cy="416877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u="sng" dirty="0" err="1" smtClean="0">
                <a:solidFill>
                  <a:srgbClr val="FFC000"/>
                </a:solidFill>
              </a:rPr>
              <a:t>Ich</a:t>
            </a:r>
            <a:r>
              <a:rPr lang="cs-CZ" dirty="0" smtClean="0"/>
              <a:t> </a:t>
            </a:r>
            <a:r>
              <a:rPr lang="cs-CZ" dirty="0" err="1" smtClean="0"/>
              <a:t>hoffe</a:t>
            </a:r>
            <a:r>
              <a:rPr lang="cs-CZ" dirty="0" smtClean="0"/>
              <a:t>, 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FFC000"/>
                </a:solidFill>
              </a:rPr>
              <a:t>ich</a:t>
            </a:r>
            <a:r>
              <a:rPr lang="cs-CZ" dirty="0" smtClean="0"/>
              <a:t> es bald </a:t>
            </a:r>
            <a:r>
              <a:rPr lang="cs-CZ" dirty="0" err="1" smtClean="0"/>
              <a:t>schaffe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hoffe</a:t>
            </a:r>
            <a:r>
              <a:rPr lang="cs-CZ" dirty="0" smtClean="0"/>
              <a:t>(,)                es bald </a:t>
            </a:r>
            <a:r>
              <a:rPr lang="cs-CZ" b="1" dirty="0" err="1" smtClean="0">
                <a:solidFill>
                  <a:srgbClr val="FFFF00"/>
                </a:solidFill>
              </a:rPr>
              <a:t>zu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schaffen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2.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bitte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FFC000"/>
                </a:solidFill>
              </a:rPr>
              <a:t>ihn</a:t>
            </a:r>
            <a:r>
              <a:rPr lang="cs-CZ" dirty="0" smtClean="0"/>
              <a:t>, 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FFC000"/>
                </a:solidFill>
              </a:rPr>
              <a:t>er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</a:t>
            </a:r>
            <a:r>
              <a:rPr lang="cs-CZ" dirty="0" err="1" smtClean="0"/>
              <a:t>aufräumt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bitte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(,)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auf</a:t>
            </a:r>
            <a:r>
              <a:rPr lang="cs-CZ" b="1" dirty="0" err="1" smtClean="0">
                <a:solidFill>
                  <a:srgbClr val="FFFF00"/>
                </a:solidFill>
              </a:rPr>
              <a:t>zu</a:t>
            </a:r>
            <a:r>
              <a:rPr lang="cs-CZ" dirty="0" err="1" smtClean="0">
                <a:solidFill>
                  <a:srgbClr val="FFFF00"/>
                </a:solidFill>
              </a:rPr>
              <a:t>räumen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i="1" dirty="0" smtClean="0"/>
          </a:p>
          <a:p>
            <a:pPr>
              <a:buNone/>
            </a:pPr>
            <a:r>
              <a:rPr lang="cs-CZ" dirty="0" smtClean="0"/>
              <a:t>3. </a:t>
            </a:r>
            <a:r>
              <a:rPr lang="cs-CZ" u="sng" dirty="0" smtClean="0">
                <a:solidFill>
                  <a:srgbClr val="FFC000"/>
                </a:solidFill>
              </a:rPr>
              <a:t>Es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nötig</a:t>
            </a:r>
            <a:r>
              <a:rPr lang="cs-CZ" dirty="0" smtClean="0"/>
              <a:t>, 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C000"/>
                </a:solidFill>
              </a:rPr>
              <a:t>man</a:t>
            </a:r>
            <a:r>
              <a:rPr lang="cs-CZ" dirty="0" smtClean="0"/>
              <a:t> den </a:t>
            </a:r>
            <a:r>
              <a:rPr lang="cs-CZ" dirty="0" err="1" smtClean="0"/>
              <a:t>Termin</a:t>
            </a:r>
            <a:r>
              <a:rPr lang="cs-CZ" dirty="0" smtClean="0"/>
              <a:t> </a:t>
            </a:r>
            <a:r>
              <a:rPr lang="cs-CZ" dirty="0" err="1" smtClean="0"/>
              <a:t>einhält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nötig</a:t>
            </a:r>
            <a:r>
              <a:rPr lang="cs-CZ" dirty="0" smtClean="0"/>
              <a:t>(,)                   den </a:t>
            </a:r>
            <a:r>
              <a:rPr lang="cs-CZ" dirty="0" err="1" smtClean="0"/>
              <a:t>Termin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ein</a:t>
            </a:r>
            <a:r>
              <a:rPr lang="cs-CZ" b="1" dirty="0" err="1" smtClean="0">
                <a:solidFill>
                  <a:srgbClr val="FFFF00"/>
                </a:solidFill>
              </a:rPr>
              <a:t>zu</a:t>
            </a:r>
            <a:r>
              <a:rPr lang="cs-CZ" dirty="0" err="1" smtClean="0">
                <a:solidFill>
                  <a:srgbClr val="FFFF00"/>
                </a:solidFill>
              </a:rPr>
              <a:t>halten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Za jakých podmínek lze krátit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sz="3000" i="1" dirty="0" smtClean="0"/>
              <a:t>1.   </a:t>
            </a:r>
            <a:r>
              <a:rPr lang="cs-CZ" i="1" dirty="0" smtClean="0">
                <a:solidFill>
                  <a:srgbClr val="FFC000"/>
                </a:solidFill>
              </a:rPr>
              <a:t>Hlavní a vedlejší věta mají stejný podmět.</a:t>
            </a:r>
          </a:p>
          <a:p>
            <a:pPr marL="514350" indent="-514350">
              <a:buNone/>
            </a:pPr>
            <a:r>
              <a:rPr lang="cs-CZ" i="1" dirty="0" smtClean="0"/>
              <a:t>	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entschieden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dass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nichts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sagt</a:t>
            </a:r>
            <a:r>
              <a:rPr lang="cs-CZ" sz="2800" i="1" dirty="0" smtClean="0"/>
              <a:t>.</a:t>
            </a:r>
          </a:p>
          <a:p>
            <a:pPr marL="514350" indent="-51435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entschieden</a:t>
            </a:r>
            <a:r>
              <a:rPr lang="cs-CZ" sz="2800" i="1" dirty="0" smtClean="0"/>
              <a:t>(,) </a:t>
            </a:r>
            <a:r>
              <a:rPr lang="cs-CZ" sz="2800" i="1" dirty="0" err="1" smtClean="0"/>
              <a:t>nichts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sagen</a:t>
            </a:r>
            <a:r>
              <a:rPr lang="cs-CZ" sz="2800" i="1" dirty="0" smtClean="0"/>
              <a:t>.</a:t>
            </a:r>
          </a:p>
          <a:p>
            <a:pPr marL="514350" indent="-514350">
              <a:buNone/>
            </a:pPr>
            <a:r>
              <a:rPr lang="cs-CZ" sz="3000" i="1" dirty="0" smtClean="0"/>
              <a:t>2.   </a:t>
            </a:r>
            <a:r>
              <a:rPr lang="cs-CZ" i="1" dirty="0" smtClean="0">
                <a:solidFill>
                  <a:srgbClr val="FFC000"/>
                </a:solidFill>
              </a:rPr>
              <a:t>Předmět hlavní věty je podmětem vedlejší věty.</a:t>
            </a:r>
          </a:p>
          <a:p>
            <a:pPr marL="514350" indent="-514350">
              <a:buNone/>
            </a:pPr>
            <a:r>
              <a:rPr lang="cs-CZ" i="1" dirty="0" smtClean="0"/>
              <a:t>	</a:t>
            </a: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empfehle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dir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dass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du</a:t>
            </a:r>
            <a:r>
              <a:rPr lang="cs-CZ" sz="2800" i="1" dirty="0" smtClean="0"/>
              <a:t> den </a:t>
            </a:r>
            <a:r>
              <a:rPr lang="cs-CZ" sz="2800" i="1" dirty="0" err="1" smtClean="0"/>
              <a:t>Lehrer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fragst</a:t>
            </a:r>
            <a:r>
              <a:rPr lang="cs-CZ" sz="2800" i="1" dirty="0" smtClean="0"/>
              <a:t>.</a:t>
            </a:r>
          </a:p>
          <a:p>
            <a:pPr marL="514350" indent="-514350">
              <a:buNone/>
            </a:pPr>
            <a:r>
              <a:rPr lang="cs-CZ" sz="2800" i="1" dirty="0" smtClean="0"/>
              <a:t>	</a:t>
            </a: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empfehle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dir</a:t>
            </a:r>
            <a:r>
              <a:rPr lang="cs-CZ" sz="2800" i="1" dirty="0" smtClean="0"/>
              <a:t>(,) den </a:t>
            </a:r>
            <a:r>
              <a:rPr lang="cs-CZ" sz="2800" i="1" dirty="0" err="1" smtClean="0"/>
              <a:t>Lehrer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fragen</a:t>
            </a:r>
            <a:r>
              <a:rPr lang="cs-CZ" sz="2800" i="1" dirty="0" smtClean="0"/>
              <a:t>.</a:t>
            </a:r>
          </a:p>
          <a:p>
            <a:pPr marL="514350" indent="-514350">
              <a:buAutoNum type="arabicPeriod" startAt="3"/>
            </a:pPr>
            <a:r>
              <a:rPr lang="cs-CZ" i="1" dirty="0" smtClean="0">
                <a:solidFill>
                  <a:srgbClr val="FFC000"/>
                </a:solidFill>
              </a:rPr>
              <a:t>Podmět hl. věty je es, podmět vedl. věty je man.</a:t>
            </a:r>
          </a:p>
          <a:p>
            <a:pPr marL="514350" indent="-514350">
              <a:buNone/>
            </a:pPr>
            <a:r>
              <a:rPr lang="cs-CZ" i="1" dirty="0" smtClean="0"/>
              <a:t>	</a:t>
            </a:r>
            <a:r>
              <a:rPr lang="cs-CZ" sz="2800" i="1" dirty="0" smtClean="0"/>
              <a:t>Es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wichtig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dass</a:t>
            </a:r>
            <a:r>
              <a:rPr lang="cs-CZ" sz="2800" i="1" dirty="0" smtClean="0"/>
              <a:t> man </a:t>
            </a:r>
            <a:r>
              <a:rPr lang="cs-CZ" sz="2800" i="1" dirty="0" err="1" smtClean="0"/>
              <a:t>Fremdsprachen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lernt</a:t>
            </a:r>
            <a:r>
              <a:rPr lang="cs-CZ" sz="2800" i="1" dirty="0" smtClean="0"/>
              <a:t>.</a:t>
            </a:r>
          </a:p>
          <a:p>
            <a:pPr marL="514350" indent="-514350">
              <a:buNone/>
            </a:pPr>
            <a:r>
              <a:rPr lang="cs-CZ" sz="2800" i="1" dirty="0" smtClean="0"/>
              <a:t>	Es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wichtig</a:t>
            </a:r>
            <a:r>
              <a:rPr lang="cs-CZ" sz="2800" i="1" dirty="0" smtClean="0"/>
              <a:t>(,) </a:t>
            </a:r>
            <a:r>
              <a:rPr lang="cs-CZ" sz="2800" i="1" dirty="0" err="1" smtClean="0"/>
              <a:t>Fremdsprachen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lernen</a:t>
            </a:r>
            <a:r>
              <a:rPr lang="cs-CZ" sz="2800" i="1" dirty="0" smtClean="0"/>
              <a:t>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Upozornění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Překlad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dirty="0" smtClean="0"/>
              <a:t>infinitivní konstrukce do češtiny většinou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vedlejší větou</a:t>
            </a:r>
            <a:r>
              <a:rPr lang="cs-CZ" sz="3000" dirty="0" smtClean="0"/>
              <a:t>.</a:t>
            </a:r>
          </a:p>
          <a:p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Zkrácená varianta má v současné němčině přednost</a:t>
            </a:r>
            <a:r>
              <a:rPr lang="cs-CZ" sz="3000" b="1" dirty="0" smtClean="0"/>
              <a:t>.</a:t>
            </a:r>
          </a:p>
          <a:p>
            <a:r>
              <a:rPr lang="cs-CZ" sz="3000" dirty="0" smtClean="0"/>
              <a:t>Rozvinutá infinitivní konstrukce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může být </a:t>
            </a:r>
            <a:r>
              <a:rPr lang="cs-CZ" sz="3000" dirty="0" smtClean="0"/>
              <a:t>pro přehlednost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oddělena čárkou </a:t>
            </a:r>
            <a:r>
              <a:rPr lang="cs-CZ" sz="3000" dirty="0" smtClean="0"/>
              <a:t>(hovor-pauza).</a:t>
            </a:r>
          </a:p>
          <a:p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Pokud</a:t>
            </a:r>
            <a:r>
              <a:rPr lang="cs-CZ" sz="3000" dirty="0" smtClean="0"/>
              <a:t> obsahuje vedl. věta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více sloves</a:t>
            </a:r>
            <a:r>
              <a:rPr lang="cs-CZ" sz="3000" dirty="0" smtClean="0"/>
              <a:t>, po zkrácení stojí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zu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 před posledním </a:t>
            </a:r>
            <a:r>
              <a:rPr lang="cs-CZ" sz="3000" dirty="0" smtClean="0"/>
              <a:t>infinitivem.</a:t>
            </a:r>
          </a:p>
          <a:p>
            <a:pPr>
              <a:buNone/>
            </a:pPr>
            <a:r>
              <a:rPr lang="cs-CZ" sz="3000" dirty="0" smtClean="0"/>
              <a:t>	</a:t>
            </a: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freue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mich</a:t>
            </a:r>
            <a:r>
              <a:rPr lang="cs-CZ" sz="2600" i="1" dirty="0" smtClean="0"/>
              <a:t>, </a:t>
            </a:r>
            <a:r>
              <a:rPr lang="cs-CZ" sz="2600" i="1" dirty="0" err="1" smtClean="0"/>
              <a:t>mich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mit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dir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wieder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treffen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zu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können</a:t>
            </a:r>
            <a:r>
              <a:rPr lang="cs-CZ" sz="2600" i="1" dirty="0" smtClean="0"/>
              <a:t>.</a:t>
            </a:r>
          </a:p>
          <a:p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Nelze krátit po slovesech sdělování a vnímání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: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sagen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erzählen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schreiben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lesen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hören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000" dirty="0" err="1" smtClean="0">
                <a:solidFill>
                  <a:schemeClr val="tx2">
                    <a:lumMod val="75000"/>
                  </a:schemeClr>
                </a:solidFill>
              </a:rPr>
              <a:t>fühlen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sz="30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Věty se slovesem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scheinen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= zdát se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Es</a:t>
            </a:r>
            <a:r>
              <a:rPr lang="cs-CZ" sz="2800" dirty="0" smtClean="0"/>
              <a:t> </a:t>
            </a:r>
            <a:r>
              <a:rPr lang="cs-CZ" sz="2800" dirty="0" err="1" smtClean="0"/>
              <a:t>scheint</a:t>
            </a:r>
            <a:r>
              <a:rPr lang="cs-CZ" sz="2800" dirty="0" smtClean="0"/>
              <a:t>, </a:t>
            </a:r>
            <a:r>
              <a:rPr lang="cs-CZ" sz="2800" dirty="0" err="1" smtClean="0"/>
              <a:t>dass</a:t>
            </a:r>
            <a:r>
              <a:rPr lang="cs-CZ" sz="2800" dirty="0" smtClean="0"/>
              <a:t> </a:t>
            </a:r>
            <a:r>
              <a:rPr lang="cs-CZ" sz="2800" b="1" u="sng" dirty="0" err="1" smtClean="0">
                <a:solidFill>
                  <a:srgbClr val="FFC000"/>
                </a:solidFill>
              </a:rPr>
              <a:t>sie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krank</a:t>
            </a:r>
            <a:r>
              <a:rPr lang="cs-CZ" sz="2800" dirty="0" smtClean="0"/>
              <a:t> </a:t>
            </a:r>
            <a:r>
              <a:rPr lang="cs-CZ" sz="2800" i="1" dirty="0" err="1" smtClean="0"/>
              <a:t>ist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Zdá se, že je nemocná.</a:t>
            </a:r>
          </a:p>
          <a:p>
            <a:pPr>
              <a:buNone/>
            </a:pPr>
            <a:r>
              <a:rPr lang="cs-CZ" sz="2800" b="1" u="sng" dirty="0" err="1" smtClean="0">
                <a:solidFill>
                  <a:srgbClr val="FFC000"/>
                </a:solidFill>
              </a:rPr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scheint</a:t>
            </a:r>
            <a:r>
              <a:rPr lang="cs-CZ" sz="2800" dirty="0" smtClean="0"/>
              <a:t> </a:t>
            </a:r>
            <a:r>
              <a:rPr lang="cs-CZ" sz="2800" dirty="0" err="1" smtClean="0"/>
              <a:t>krank</a:t>
            </a:r>
            <a:r>
              <a:rPr lang="cs-CZ" sz="2800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sein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Zdá se být nemocnou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 krácení podmět es vypustíme, na jeho místo </a:t>
            </a:r>
          </a:p>
          <a:p>
            <a:pPr>
              <a:buNone/>
            </a:pPr>
            <a:r>
              <a:rPr lang="cs-CZ" dirty="0" smtClean="0"/>
              <a:t>přesuneme podmět z vedlejší věty.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Odpovídejte celými větami na otázky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dirty="0" err="1" smtClean="0"/>
              <a:t>Worum</a:t>
            </a:r>
            <a:r>
              <a:rPr lang="cs-CZ" dirty="0" smtClean="0"/>
              <a:t> </a:t>
            </a:r>
            <a:r>
              <a:rPr lang="cs-CZ" dirty="0" err="1" smtClean="0"/>
              <a:t>bittet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?   </a:t>
            </a:r>
            <a:r>
              <a:rPr lang="cs-CZ" dirty="0" err="1" smtClean="0"/>
              <a:t>ihn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informieren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err="1" smtClean="0"/>
              <a:t>Worüber</a:t>
            </a:r>
            <a:r>
              <a:rPr lang="cs-CZ" dirty="0" smtClean="0"/>
              <a:t>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?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Talkshow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r>
              <a:rPr lang="cs-CZ" dirty="0" err="1" smtClean="0"/>
              <a:t>teilnehmen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Maria vor?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Radtour</a:t>
            </a:r>
            <a:r>
              <a:rPr lang="cs-CZ" dirty="0" smtClean="0"/>
              <a:t> machen</a:t>
            </a:r>
            <a:br>
              <a:rPr lang="cs-CZ" dirty="0" smtClean="0"/>
            </a:br>
            <a:r>
              <a:rPr lang="cs-CZ" dirty="0" smtClean="0"/>
              <a:t>			  in </a:t>
            </a:r>
            <a:r>
              <a:rPr lang="cs-CZ" dirty="0" err="1" smtClean="0"/>
              <a:t>die</a:t>
            </a:r>
            <a:r>
              <a:rPr lang="cs-CZ" dirty="0" smtClean="0"/>
              <a:t> Disko </a:t>
            </a:r>
            <a:r>
              <a:rPr lang="cs-CZ" dirty="0" err="1" smtClean="0"/>
              <a:t>gehen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 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spazieren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			 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Geburtstagsparty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			       	  in </a:t>
            </a:r>
            <a:r>
              <a:rPr lang="cs-CZ" dirty="0" err="1" smtClean="0"/>
              <a:t>eine</a:t>
            </a:r>
            <a:r>
              <a:rPr lang="cs-CZ" dirty="0" smtClean="0"/>
              <a:t> WG </a:t>
            </a:r>
            <a:r>
              <a:rPr lang="cs-CZ" dirty="0" err="1" smtClean="0"/>
              <a:t>umziehen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rät</a:t>
            </a:r>
            <a:r>
              <a:rPr lang="cs-CZ" dirty="0" smtClean="0"/>
              <a:t> man </a:t>
            </a:r>
            <a:r>
              <a:rPr lang="cs-CZ" dirty="0" err="1" smtClean="0"/>
              <a:t>ihnen</a:t>
            </a:r>
            <a:r>
              <a:rPr lang="cs-CZ" dirty="0" smtClean="0"/>
              <a:t>?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Gymnasium </a:t>
            </a:r>
            <a:r>
              <a:rPr lang="cs-CZ" dirty="0" err="1" smtClean="0"/>
              <a:t>wechseln</a:t>
            </a:r>
            <a:r>
              <a:rPr lang="cs-CZ" dirty="0" smtClean="0"/>
              <a:t>		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Krácení vedlejších vět se spojkou </a:t>
            </a:r>
            <a:r>
              <a:rPr lang="cs-CZ" sz="4000" b="1" dirty="0" err="1" smtClean="0">
                <a:solidFill>
                  <a:srgbClr val="FFFF00"/>
                </a:solidFill>
              </a:rPr>
              <a:t>damit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07167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err="1" smtClean="0">
                <a:solidFill>
                  <a:srgbClr val="FFC000"/>
                </a:solidFill>
              </a:rPr>
              <a:t>Er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/>
              <a:t>geht</a:t>
            </a:r>
            <a:r>
              <a:rPr lang="cs-CZ" sz="2800" dirty="0" smtClean="0"/>
              <a:t> in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Stadt</a:t>
            </a:r>
            <a:r>
              <a:rPr lang="cs-CZ" sz="2800" dirty="0" smtClean="0"/>
              <a:t>,  </a:t>
            </a:r>
            <a:r>
              <a:rPr lang="cs-CZ" sz="2800" dirty="0" err="1" smtClean="0"/>
              <a:t>damit</a:t>
            </a:r>
            <a:r>
              <a:rPr lang="cs-CZ" sz="2800" dirty="0" smtClean="0"/>
              <a:t> </a:t>
            </a:r>
            <a:r>
              <a:rPr lang="cs-CZ" sz="2800" u="sng" dirty="0" err="1" smtClean="0">
                <a:solidFill>
                  <a:srgbClr val="FFC000"/>
                </a:solidFill>
              </a:rPr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Geschenke</a:t>
            </a:r>
            <a:r>
              <a:rPr lang="cs-CZ" sz="2800" dirty="0" smtClean="0"/>
              <a:t> </a:t>
            </a:r>
            <a:r>
              <a:rPr lang="cs-CZ" sz="2800" dirty="0" err="1" smtClean="0"/>
              <a:t>kauft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geht</a:t>
            </a:r>
            <a:r>
              <a:rPr lang="cs-CZ" sz="2800" dirty="0" smtClean="0"/>
              <a:t> in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Stadt</a:t>
            </a:r>
            <a:r>
              <a:rPr lang="cs-CZ" sz="2800" dirty="0" smtClean="0"/>
              <a:t>(,) </a:t>
            </a:r>
            <a:r>
              <a:rPr lang="cs-CZ" sz="2800" dirty="0" smtClean="0">
                <a:solidFill>
                  <a:srgbClr val="FFFF00"/>
                </a:solidFill>
              </a:rPr>
              <a:t>um </a:t>
            </a:r>
            <a:r>
              <a:rPr lang="cs-CZ" sz="2800" dirty="0" smtClean="0"/>
              <a:t>         </a:t>
            </a:r>
            <a:r>
              <a:rPr lang="cs-CZ" sz="2800" dirty="0" err="1" smtClean="0"/>
              <a:t>Geschenke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zu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kaufen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u="sng" dirty="0" err="1" smtClean="0">
                <a:solidFill>
                  <a:srgbClr val="FFC000"/>
                </a:solidFill>
              </a:rPr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brauche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Lehrbuch</a:t>
            </a:r>
            <a:r>
              <a:rPr lang="cs-CZ" sz="2800" dirty="0" smtClean="0"/>
              <a:t>, </a:t>
            </a:r>
            <a:r>
              <a:rPr lang="cs-CZ" sz="2800" dirty="0" err="1" smtClean="0"/>
              <a:t>damit</a:t>
            </a:r>
            <a:r>
              <a:rPr lang="cs-CZ" sz="2800" dirty="0" smtClean="0"/>
              <a:t> </a:t>
            </a:r>
            <a:r>
              <a:rPr lang="cs-CZ" sz="2800" u="sng" dirty="0" err="1" smtClean="0">
                <a:solidFill>
                  <a:srgbClr val="FFC000"/>
                </a:solidFill>
              </a:rPr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lernen</a:t>
            </a:r>
            <a:r>
              <a:rPr lang="cs-CZ" sz="2800" dirty="0" smtClean="0"/>
              <a:t> </a:t>
            </a:r>
            <a:r>
              <a:rPr lang="cs-CZ" sz="2800" dirty="0" err="1" smtClean="0"/>
              <a:t>kann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brauche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Lehrbuch</a:t>
            </a:r>
            <a:r>
              <a:rPr lang="cs-CZ" sz="2800" dirty="0" smtClean="0"/>
              <a:t>(,) </a:t>
            </a:r>
            <a:r>
              <a:rPr lang="cs-CZ" sz="2800" dirty="0" smtClean="0">
                <a:solidFill>
                  <a:srgbClr val="FFFF00"/>
                </a:solidFill>
              </a:rPr>
              <a:t>um</a:t>
            </a:r>
            <a:r>
              <a:rPr lang="cs-CZ" sz="2800" dirty="0" smtClean="0"/>
              <a:t>          </a:t>
            </a:r>
            <a:r>
              <a:rPr lang="cs-CZ" sz="2800" dirty="0" err="1" smtClean="0">
                <a:solidFill>
                  <a:srgbClr val="FFFF00"/>
                </a:solidFill>
              </a:rPr>
              <a:t>lernen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zu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können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Ale!</a:t>
            </a:r>
            <a:endParaRPr lang="cs-CZ" sz="2800" dirty="0">
              <a:solidFill>
                <a:schemeClr val="accent2"/>
              </a:solidFill>
            </a:endParaRPr>
          </a:p>
          <a:p>
            <a:pPr>
              <a:buNone/>
            </a:pPr>
            <a:r>
              <a:rPr lang="cs-CZ" sz="2800" u="sng" dirty="0" err="1" smtClean="0">
                <a:solidFill>
                  <a:srgbClr val="FFC000"/>
                </a:solidFill>
              </a:rPr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mache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Licht</a:t>
            </a:r>
            <a:r>
              <a:rPr lang="cs-CZ" sz="2800" dirty="0" smtClean="0"/>
              <a:t> </a:t>
            </a:r>
            <a:r>
              <a:rPr lang="cs-CZ" sz="2800" dirty="0" err="1" smtClean="0"/>
              <a:t>aus</a:t>
            </a:r>
            <a:r>
              <a:rPr lang="cs-CZ" sz="2800" dirty="0" smtClean="0"/>
              <a:t>, </a:t>
            </a:r>
            <a:r>
              <a:rPr lang="cs-CZ" sz="2800" dirty="0" err="1" smtClean="0"/>
              <a:t>damit</a:t>
            </a:r>
            <a:r>
              <a:rPr lang="cs-CZ" sz="2800" dirty="0" smtClean="0"/>
              <a:t> </a:t>
            </a:r>
            <a:r>
              <a:rPr lang="cs-CZ" sz="2800" u="sng" dirty="0" err="1" smtClean="0">
                <a:solidFill>
                  <a:srgbClr val="FFC000"/>
                </a:solidFill>
              </a:rPr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Nelze krátit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Za jakých podmínek lze krátit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Hlavní  a vedlejší věta musí mít stejný podmět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Upozornění</a:t>
            </a:r>
          </a:p>
          <a:p>
            <a:pPr>
              <a:buNone/>
            </a:pPr>
            <a:r>
              <a:rPr lang="cs-CZ" sz="2800" dirty="0" smtClean="0"/>
              <a:t>Slovesa </a:t>
            </a:r>
            <a:r>
              <a:rPr lang="cs-CZ" sz="2800" dirty="0" err="1" smtClean="0"/>
              <a:t>wollen</a:t>
            </a:r>
            <a:r>
              <a:rPr lang="cs-CZ" sz="2800" dirty="0" smtClean="0"/>
              <a:t>, </a:t>
            </a:r>
            <a:r>
              <a:rPr lang="cs-CZ" sz="2800" dirty="0" err="1" smtClean="0"/>
              <a:t>sollen</a:t>
            </a:r>
            <a:r>
              <a:rPr lang="cs-CZ" sz="2800" dirty="0" smtClean="0"/>
              <a:t> se v </a:t>
            </a:r>
            <a:r>
              <a:rPr lang="cs-CZ" sz="2800" dirty="0" err="1" smtClean="0"/>
              <a:t>infinit</a:t>
            </a:r>
            <a:r>
              <a:rPr lang="cs-CZ" sz="2800" dirty="0" smtClean="0"/>
              <a:t>. konstrukci neobjevují</a:t>
            </a:r>
          </a:p>
          <a:p>
            <a:pPr>
              <a:buNone/>
            </a:pP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lerne</a:t>
            </a:r>
            <a:r>
              <a:rPr lang="cs-CZ" sz="2800" i="1" dirty="0" smtClean="0"/>
              <a:t>. </a:t>
            </a: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will</a:t>
            </a:r>
            <a:r>
              <a:rPr lang="cs-CZ" sz="2800" i="1" dirty="0" smtClean="0"/>
              <a:t>/soll </a:t>
            </a:r>
            <a:r>
              <a:rPr lang="cs-CZ" sz="2800" i="1" dirty="0" err="1" smtClean="0"/>
              <a:t>die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Prüfung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bestehen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lerne</a:t>
            </a:r>
            <a:r>
              <a:rPr lang="cs-CZ" sz="2800" i="1" dirty="0" smtClean="0"/>
              <a:t>(,) um </a:t>
            </a:r>
            <a:r>
              <a:rPr lang="cs-CZ" sz="2800" i="1" dirty="0" err="1" smtClean="0"/>
              <a:t>die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Prüfung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bestehen</a:t>
            </a:r>
            <a:endParaRPr lang="cs-CZ" sz="2800" i="1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Odpovídejte celými větami na otázky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500174"/>
            <a:ext cx="7772400" cy="4572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fähst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nach </a:t>
            </a:r>
            <a:r>
              <a:rPr lang="cs-CZ" sz="2800" dirty="0" err="1" smtClean="0"/>
              <a:t>Croatien</a:t>
            </a:r>
            <a:r>
              <a:rPr lang="cs-CZ" sz="2800" dirty="0" smtClean="0"/>
              <a:t>? </a:t>
            </a:r>
            <a:r>
              <a:rPr lang="cs-CZ" sz="2800" dirty="0" err="1"/>
              <a:t>i</a:t>
            </a:r>
            <a:r>
              <a:rPr lang="cs-CZ" sz="2800" dirty="0" err="1" smtClean="0"/>
              <a:t>m</a:t>
            </a:r>
            <a:r>
              <a:rPr lang="cs-CZ" sz="2800" dirty="0" smtClean="0"/>
              <a:t> </a:t>
            </a:r>
            <a:r>
              <a:rPr lang="cs-CZ" sz="2800" dirty="0" err="1" smtClean="0"/>
              <a:t>Meer</a:t>
            </a:r>
            <a:r>
              <a:rPr lang="cs-CZ" sz="2800" dirty="0" smtClean="0"/>
              <a:t> </a:t>
            </a:r>
            <a:r>
              <a:rPr lang="cs-CZ" sz="2800" dirty="0" err="1" smtClean="0"/>
              <a:t>baden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jobbt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in den </a:t>
            </a:r>
            <a:r>
              <a:rPr lang="cs-CZ" sz="2800" dirty="0" err="1" smtClean="0"/>
              <a:t>Ferien</a:t>
            </a:r>
            <a:r>
              <a:rPr lang="cs-CZ" sz="2800" dirty="0" smtClean="0"/>
              <a:t>?  </a:t>
            </a:r>
            <a:r>
              <a:rPr lang="cs-CZ" sz="2800" dirty="0" err="1" smtClean="0"/>
              <a:t>Geld</a:t>
            </a:r>
            <a:r>
              <a:rPr lang="cs-CZ" sz="2800" dirty="0" smtClean="0"/>
              <a:t> </a:t>
            </a:r>
            <a:r>
              <a:rPr lang="cs-CZ" sz="2800" dirty="0" err="1" smtClean="0"/>
              <a:t>verdienen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Hans </a:t>
            </a:r>
            <a:r>
              <a:rPr lang="cs-CZ" sz="2800" dirty="0" err="1" smtClean="0"/>
              <a:t>aufs</a:t>
            </a:r>
            <a:r>
              <a:rPr lang="cs-CZ" sz="2800" dirty="0" smtClean="0"/>
              <a:t> </a:t>
            </a:r>
            <a:r>
              <a:rPr lang="cs-CZ" sz="2800" dirty="0" err="1" smtClean="0"/>
              <a:t>Land</a:t>
            </a:r>
            <a:r>
              <a:rPr lang="cs-CZ" sz="2800" dirty="0" smtClean="0"/>
              <a:t> </a:t>
            </a:r>
            <a:r>
              <a:rPr lang="cs-CZ" sz="2800" dirty="0" err="1" smtClean="0"/>
              <a:t>umgezogen</a:t>
            </a:r>
            <a:r>
              <a:rPr lang="cs-CZ" sz="2800" dirty="0" smtClean="0"/>
              <a:t>? </a:t>
            </a:r>
            <a:r>
              <a:rPr lang="cs-CZ" sz="2800" dirty="0" err="1" smtClean="0"/>
              <a:t>ruhiger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leben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treibt</a:t>
            </a:r>
            <a:r>
              <a:rPr lang="cs-CZ" sz="2800" dirty="0" smtClean="0"/>
              <a:t> man Sport?  </a:t>
            </a:r>
            <a:r>
              <a:rPr lang="cs-CZ" sz="2800" dirty="0" err="1"/>
              <a:t>s</a:t>
            </a:r>
            <a:r>
              <a:rPr lang="cs-CZ" sz="2800" dirty="0" err="1" smtClean="0"/>
              <a:t>ich</a:t>
            </a:r>
            <a:r>
              <a:rPr lang="cs-CZ" sz="2800" dirty="0" smtClean="0"/>
              <a:t>  </a:t>
            </a:r>
            <a:r>
              <a:rPr lang="cs-CZ" sz="2800" dirty="0" err="1" smtClean="0"/>
              <a:t>besser</a:t>
            </a:r>
            <a:r>
              <a:rPr lang="cs-CZ" sz="2800" dirty="0" smtClean="0"/>
              <a:t> </a:t>
            </a:r>
            <a:r>
              <a:rPr lang="cs-CZ" sz="2800" dirty="0" err="1" smtClean="0"/>
              <a:t>fühlen</a:t>
            </a:r>
            <a:endParaRPr lang="cs-CZ" sz="2800" dirty="0" smtClean="0"/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		    fit </a:t>
            </a:r>
            <a:r>
              <a:rPr lang="cs-CZ" sz="2800" dirty="0" err="1" smtClean="0"/>
              <a:t>bleiben</a:t>
            </a:r>
            <a:endParaRPr lang="cs-CZ" sz="2800" dirty="0" smtClean="0"/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		    </a:t>
            </a:r>
            <a:r>
              <a:rPr lang="cs-CZ" sz="2800" dirty="0" err="1" smtClean="0"/>
              <a:t>schlanke</a:t>
            </a:r>
            <a:r>
              <a:rPr lang="cs-CZ" sz="2800" dirty="0" smtClean="0"/>
              <a:t> Figur </a:t>
            </a:r>
            <a:r>
              <a:rPr lang="cs-CZ" sz="2800" dirty="0" err="1" smtClean="0"/>
              <a:t>haben</a:t>
            </a:r>
            <a:endParaRPr lang="cs-CZ" sz="2800" dirty="0" smtClean="0"/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		    </a:t>
            </a:r>
            <a:r>
              <a:rPr lang="cs-CZ" sz="2800" dirty="0" err="1" smtClean="0"/>
              <a:t>Freunde</a:t>
            </a:r>
            <a:r>
              <a:rPr lang="cs-CZ" sz="2800" dirty="0" smtClean="0"/>
              <a:t> </a:t>
            </a:r>
            <a:r>
              <a:rPr lang="cs-CZ" sz="2800" dirty="0" err="1" smtClean="0"/>
              <a:t>treffen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nach </a:t>
            </a:r>
            <a:r>
              <a:rPr lang="cs-CZ" sz="2800" dirty="0" err="1" smtClean="0"/>
              <a:t>Bayern</a:t>
            </a:r>
            <a:r>
              <a:rPr lang="cs-CZ" sz="2800" dirty="0" smtClean="0"/>
              <a:t> </a:t>
            </a:r>
            <a:r>
              <a:rPr lang="cs-CZ" sz="2800" dirty="0" err="1" smtClean="0"/>
              <a:t>gefahren</a:t>
            </a:r>
            <a:r>
              <a:rPr lang="cs-CZ" sz="2800" dirty="0" smtClean="0"/>
              <a:t>? </a:t>
            </a:r>
            <a:r>
              <a:rPr lang="cs-CZ" sz="2800" dirty="0" err="1" smtClean="0"/>
              <a:t>München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 smtClean="0"/>
              <a:t>sehen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účel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reist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, um …..</a:t>
            </a:r>
          </a:p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fahre</a:t>
            </a:r>
            <a:r>
              <a:rPr lang="cs-CZ" sz="2800" dirty="0" smtClean="0"/>
              <a:t> nach </a:t>
            </a:r>
            <a:r>
              <a:rPr lang="cs-CZ" sz="2800" dirty="0" err="1" smtClean="0"/>
              <a:t>Prag</a:t>
            </a:r>
            <a:r>
              <a:rPr lang="cs-CZ" sz="2800" dirty="0" smtClean="0"/>
              <a:t>, um …..</a:t>
            </a:r>
          </a:p>
          <a:p>
            <a:pPr>
              <a:buNone/>
            </a:pPr>
            <a:r>
              <a:rPr lang="cs-CZ" sz="2800" dirty="0" smtClean="0"/>
              <a:t>Hana </a:t>
            </a:r>
            <a:r>
              <a:rPr lang="cs-CZ" sz="2800" dirty="0" err="1" smtClean="0"/>
              <a:t>lernt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, um ……</a:t>
            </a:r>
          </a:p>
          <a:p>
            <a:pPr>
              <a:buNone/>
            </a:pPr>
            <a:r>
              <a:rPr lang="cs-CZ" sz="2800" dirty="0" err="1" smtClean="0"/>
              <a:t>Setzen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etwas</a:t>
            </a:r>
            <a:r>
              <a:rPr lang="cs-CZ" sz="2800" dirty="0" smtClean="0"/>
              <a:t> </a:t>
            </a:r>
            <a:r>
              <a:rPr lang="cs-CZ" sz="2800" dirty="0" err="1" smtClean="0"/>
              <a:t>näher</a:t>
            </a:r>
            <a:r>
              <a:rPr lang="cs-CZ" sz="2800" dirty="0" smtClean="0"/>
              <a:t>, um ……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>
                    <a:lumMod val="90000"/>
                  </a:schemeClr>
                </a:solidFill>
              </a:rPr>
              <a:t>      </a:t>
            </a:r>
            <a:r>
              <a:rPr lang="cs-CZ" sz="3200" dirty="0" smtClean="0">
                <a:solidFill>
                  <a:schemeClr val="tx2"/>
                </a:solidFill>
              </a:rPr>
              <a:t>Řekněte, co k čemu potřebujeme</a:t>
            </a:r>
          </a:p>
          <a:p>
            <a:pPr>
              <a:buNone/>
            </a:pP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Taucherbrille</a:t>
            </a:r>
            <a:r>
              <a:rPr lang="cs-CZ" sz="2800" dirty="0" smtClean="0"/>
              <a:t> </a:t>
            </a:r>
            <a:r>
              <a:rPr lang="cs-CZ" sz="2800" dirty="0" err="1" smtClean="0"/>
              <a:t>braucht</a:t>
            </a:r>
            <a:r>
              <a:rPr lang="cs-CZ" sz="2800" dirty="0" smtClean="0"/>
              <a:t> man, um </a:t>
            </a:r>
            <a:r>
              <a:rPr lang="cs-CZ" sz="2800" dirty="0" err="1" smtClean="0"/>
              <a:t>unter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Wasser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sehen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Wozu</a:t>
            </a:r>
            <a:r>
              <a:rPr lang="cs-CZ" sz="2800" dirty="0" smtClean="0"/>
              <a:t> </a:t>
            </a:r>
            <a:r>
              <a:rPr lang="cs-CZ" sz="2800" dirty="0" err="1" smtClean="0"/>
              <a:t>braucht</a:t>
            </a:r>
            <a:r>
              <a:rPr lang="cs-CZ" sz="2800" dirty="0" smtClean="0"/>
              <a:t> man :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Waschmaschine</a:t>
            </a:r>
            <a:r>
              <a:rPr lang="cs-CZ" sz="2800" dirty="0" smtClean="0"/>
              <a:t>,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Messer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err="1"/>
              <a:t>e</a:t>
            </a:r>
            <a:r>
              <a:rPr lang="cs-CZ" sz="2800" dirty="0" err="1" smtClean="0"/>
              <a:t>inen</a:t>
            </a:r>
            <a:r>
              <a:rPr lang="cs-CZ" sz="2800" dirty="0" smtClean="0"/>
              <a:t> </a:t>
            </a:r>
            <a:r>
              <a:rPr lang="cs-CZ" sz="2800" dirty="0" err="1" smtClean="0"/>
              <a:t>Schlüssel</a:t>
            </a:r>
            <a:r>
              <a:rPr lang="cs-CZ" sz="2800" dirty="0" smtClean="0"/>
              <a:t>, </a:t>
            </a:r>
            <a:r>
              <a:rPr lang="cs-CZ" sz="2800" dirty="0" err="1" smtClean="0"/>
              <a:t>Führerschein</a:t>
            </a:r>
            <a:r>
              <a:rPr lang="cs-CZ" sz="2800" dirty="0" smtClean="0"/>
              <a:t>, </a:t>
            </a:r>
            <a:r>
              <a:rPr lang="cs-CZ" sz="2800" dirty="0" err="1" smtClean="0"/>
              <a:t>Gasherd</a:t>
            </a:r>
            <a:r>
              <a:rPr lang="cs-CZ" sz="2800" dirty="0" smtClean="0"/>
              <a:t>, </a:t>
            </a:r>
            <a:r>
              <a:rPr lang="cs-CZ" sz="2800" dirty="0" err="1" smtClean="0"/>
              <a:t>Computer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 – učebnice </a:t>
            </a:r>
            <a:r>
              <a:rPr lang="cs-CZ" sz="3200" dirty="0" err="1" smtClean="0"/>
              <a:t>Sprechen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Deutsch</a:t>
            </a:r>
            <a:r>
              <a:rPr lang="cs-CZ" sz="3200" dirty="0" smtClean="0"/>
              <a:t>?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1. </a:t>
            </a:r>
            <a:r>
              <a:rPr lang="cs-CZ" sz="2800" dirty="0" err="1" smtClean="0"/>
              <a:t>str</a:t>
            </a:r>
            <a:r>
              <a:rPr lang="cs-CZ" sz="2800" dirty="0" smtClean="0"/>
              <a:t> . 124-125 – vytvořit vedl. větu se spojkou </a:t>
            </a:r>
            <a:r>
              <a:rPr lang="cs-CZ" sz="2800" dirty="0" err="1" smtClean="0"/>
              <a:t>dass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   nebo </a:t>
            </a:r>
            <a:r>
              <a:rPr lang="cs-CZ" sz="2800" dirty="0" err="1" smtClean="0"/>
              <a:t>damit</a:t>
            </a:r>
            <a:r>
              <a:rPr lang="cs-CZ" sz="2800" dirty="0" smtClean="0"/>
              <a:t> a zkrátit ji </a:t>
            </a:r>
            <a:r>
              <a:rPr lang="cs-CZ" sz="2800" dirty="0" err="1" smtClean="0"/>
              <a:t>infiniivní</a:t>
            </a:r>
            <a:r>
              <a:rPr lang="cs-CZ" sz="2800" dirty="0" smtClean="0"/>
              <a:t> konstrukcí s </a:t>
            </a:r>
            <a:r>
              <a:rPr lang="cs-CZ" sz="2800" dirty="0" err="1" smtClean="0"/>
              <a:t>zu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2. str. 250 </a:t>
            </a:r>
            <a:r>
              <a:rPr lang="cs-CZ" sz="2800" dirty="0" err="1" smtClean="0"/>
              <a:t>cv</a:t>
            </a:r>
            <a:r>
              <a:rPr lang="cs-CZ" sz="2800" dirty="0" smtClean="0"/>
              <a:t>. 12 – procvičování vedlejších vět a infinitivních konstrukcí v daných situacích</a:t>
            </a:r>
          </a:p>
          <a:p>
            <a:pPr>
              <a:buNone/>
            </a:pPr>
            <a:r>
              <a:rPr lang="cs-CZ" sz="2800" dirty="0" smtClean="0"/>
              <a:t>3. str. 129 </a:t>
            </a:r>
            <a:r>
              <a:rPr lang="cs-CZ" sz="2800" dirty="0" err="1" smtClean="0"/>
              <a:t>cv</a:t>
            </a:r>
            <a:r>
              <a:rPr lang="cs-CZ" sz="2800" dirty="0" smtClean="0"/>
              <a:t>. 13 – dokončování souvětí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Krácení vět se spojkou ohne </a:t>
            </a:r>
            <a:r>
              <a:rPr lang="cs-CZ" sz="4000" b="1" dirty="0" err="1" smtClean="0">
                <a:solidFill>
                  <a:srgbClr val="FFFF00"/>
                </a:solidFill>
              </a:rPr>
              <a:t>dass</a:t>
            </a:r>
            <a:r>
              <a:rPr lang="cs-CZ" sz="4000" b="1" dirty="0" smtClean="0">
                <a:solidFill>
                  <a:srgbClr val="FFFF00"/>
                </a:solidFill>
              </a:rPr>
              <a:t> = aniž by</a:t>
            </a:r>
            <a:br>
              <a:rPr lang="cs-CZ" sz="4000" b="1" dirty="0" smtClean="0">
                <a:solidFill>
                  <a:srgbClr val="FFFF00"/>
                </a:solidFill>
              </a:rPr>
            </a:b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Auto </a:t>
            </a:r>
            <a:r>
              <a:rPr lang="cs-CZ" sz="2800" dirty="0" err="1" smtClean="0"/>
              <a:t>gekauft</a:t>
            </a:r>
            <a:r>
              <a:rPr lang="cs-CZ" sz="2800" dirty="0" smtClean="0"/>
              <a:t>, ohne </a:t>
            </a:r>
            <a:r>
              <a:rPr lang="cs-CZ" sz="2800" dirty="0" err="1" smtClean="0"/>
              <a:t>dass</a:t>
            </a:r>
            <a:r>
              <a:rPr lang="cs-CZ" sz="2800" dirty="0" smtClean="0"/>
              <a:t> </a:t>
            </a:r>
            <a:r>
              <a:rPr lang="cs-CZ" sz="2800" u="sng" dirty="0" smtClean="0"/>
              <a:t>es</a:t>
            </a:r>
            <a:r>
              <a:rPr lang="cs-CZ" sz="2800" dirty="0" smtClean="0"/>
              <a:t> </a:t>
            </a:r>
            <a:r>
              <a:rPr lang="cs-CZ" sz="2800" dirty="0" err="1" smtClean="0"/>
              <a:t>seine</a:t>
            </a:r>
            <a:r>
              <a:rPr lang="cs-CZ" sz="2800" dirty="0" smtClean="0"/>
              <a:t> </a:t>
            </a:r>
            <a:r>
              <a:rPr lang="cs-CZ" sz="2800" dirty="0" err="1" smtClean="0"/>
              <a:t>Frau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err="1"/>
              <a:t>w</a:t>
            </a:r>
            <a:r>
              <a:rPr lang="cs-CZ" sz="2800" dirty="0" err="1" smtClean="0"/>
              <a:t>usste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u="sng" dirty="0" err="1" smtClean="0">
                <a:solidFill>
                  <a:srgbClr val="FFC000"/>
                </a:solidFill>
              </a:rPr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machte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, ohne </a:t>
            </a:r>
            <a:r>
              <a:rPr lang="cs-CZ" sz="2800" dirty="0" err="1" smtClean="0"/>
              <a:t>dass</a:t>
            </a:r>
            <a:r>
              <a:rPr lang="cs-CZ" sz="2800" dirty="0" smtClean="0"/>
              <a:t> </a:t>
            </a:r>
            <a:r>
              <a:rPr lang="cs-CZ" sz="2800" u="sng" dirty="0" err="1" smtClean="0">
                <a:solidFill>
                  <a:srgbClr val="FFC000"/>
                </a:solidFill>
              </a:rPr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Wort</a:t>
            </a:r>
            <a:r>
              <a:rPr lang="cs-CZ" sz="2800" dirty="0" smtClean="0"/>
              <a:t> </a:t>
            </a:r>
            <a:r>
              <a:rPr lang="cs-CZ" sz="2800" dirty="0" err="1" smtClean="0"/>
              <a:t>sagte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machte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FF00"/>
                </a:solidFill>
              </a:rPr>
              <a:t>ohne</a:t>
            </a:r>
            <a:r>
              <a:rPr lang="cs-CZ" sz="2800" dirty="0" smtClean="0"/>
              <a:t>                </a:t>
            </a:r>
            <a:r>
              <a:rPr lang="cs-CZ" sz="2800" dirty="0" err="1" smtClean="0"/>
              <a:t>ein</a:t>
            </a:r>
            <a:r>
              <a:rPr lang="cs-CZ" sz="2800" dirty="0" smtClean="0"/>
              <a:t> </a:t>
            </a:r>
            <a:r>
              <a:rPr lang="cs-CZ" sz="2800" dirty="0" err="1" smtClean="0"/>
              <a:t>Wort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zu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sagen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Věty s ohne </a:t>
            </a:r>
            <a:r>
              <a:rPr lang="cs-CZ" i="1" dirty="0" err="1" smtClean="0">
                <a:solidFill>
                  <a:srgbClr val="FFC000"/>
                </a:solidFill>
              </a:rPr>
              <a:t>dass</a:t>
            </a:r>
            <a:r>
              <a:rPr lang="cs-CZ" i="1" dirty="0" smtClean="0">
                <a:solidFill>
                  <a:srgbClr val="FFC000"/>
                </a:solidFill>
              </a:rPr>
              <a:t> lze krátit, pokud věta hlavní a </a:t>
            </a:r>
          </a:p>
          <a:p>
            <a:pPr>
              <a:buNone/>
            </a:pPr>
            <a:r>
              <a:rPr lang="cs-CZ" i="1" dirty="0">
                <a:solidFill>
                  <a:srgbClr val="FFC000"/>
                </a:solidFill>
              </a:rPr>
              <a:t>v</a:t>
            </a:r>
            <a:r>
              <a:rPr lang="cs-CZ" i="1" dirty="0" smtClean="0">
                <a:solidFill>
                  <a:srgbClr val="FFC000"/>
                </a:solidFill>
              </a:rPr>
              <a:t>edlejší mají stejný podmět.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857232"/>
            <a:ext cx="8229600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Spojte věty spojkou aniž by</a:t>
            </a:r>
          </a:p>
          <a:p>
            <a:pPr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malst</a:t>
            </a:r>
            <a:r>
              <a:rPr lang="cs-CZ" sz="2800" dirty="0" smtClean="0"/>
              <a:t>.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 es </a:t>
            </a:r>
            <a:r>
              <a:rPr lang="cs-CZ" sz="2800" dirty="0" err="1" smtClean="0"/>
              <a:t>nicht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Japanisch</a:t>
            </a:r>
            <a:r>
              <a:rPr lang="cs-CZ" sz="2800" dirty="0" smtClean="0"/>
              <a:t> </a:t>
            </a:r>
            <a:r>
              <a:rPr lang="cs-CZ" sz="2800" dirty="0" err="1" smtClean="0"/>
              <a:t>gelernt</a:t>
            </a:r>
            <a:r>
              <a:rPr lang="cs-CZ" sz="2800" dirty="0" smtClean="0"/>
              <a:t>.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es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gebraucht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hatte</a:t>
            </a:r>
            <a:r>
              <a:rPr lang="cs-CZ" sz="2800" dirty="0" smtClean="0"/>
              <a:t> </a:t>
            </a:r>
            <a:r>
              <a:rPr lang="cs-CZ" sz="2800" dirty="0" err="1" smtClean="0"/>
              <a:t>einen</a:t>
            </a:r>
            <a:r>
              <a:rPr lang="cs-CZ" sz="2800" dirty="0" smtClean="0"/>
              <a:t> </a:t>
            </a:r>
            <a:r>
              <a:rPr lang="cs-CZ" sz="2800" dirty="0" err="1" smtClean="0"/>
              <a:t>Führerschein</a:t>
            </a:r>
            <a:r>
              <a:rPr lang="cs-CZ" sz="2800" dirty="0" smtClean="0"/>
              <a:t>. 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hatte</a:t>
            </a:r>
            <a:r>
              <a:rPr lang="cs-CZ" sz="2800" dirty="0" smtClean="0"/>
              <a:t> </a:t>
            </a:r>
            <a:r>
              <a:rPr lang="cs-CZ" sz="2800" dirty="0" err="1" smtClean="0"/>
              <a:t>kein</a:t>
            </a:r>
            <a:r>
              <a:rPr lang="cs-CZ" sz="2800" dirty="0" smtClean="0"/>
              <a:t> Auto.</a:t>
            </a:r>
          </a:p>
          <a:p>
            <a:pPr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lesen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verstehen</a:t>
            </a:r>
            <a:r>
              <a:rPr lang="cs-CZ" sz="2800" dirty="0" smtClean="0"/>
              <a:t> es </a:t>
            </a:r>
            <a:r>
              <a:rPr lang="cs-CZ" sz="2800" dirty="0" err="1" smtClean="0"/>
              <a:t>nicht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Přeložte</a:t>
            </a:r>
          </a:p>
          <a:p>
            <a:pPr>
              <a:buNone/>
            </a:pPr>
            <a:r>
              <a:rPr lang="cs-CZ" sz="2800" dirty="0" smtClean="0"/>
              <a:t>Vrátil tu knihu, aniž by ji přečetl.</a:t>
            </a:r>
          </a:p>
          <a:p>
            <a:pPr>
              <a:buNone/>
            </a:pPr>
            <a:r>
              <a:rPr lang="cs-CZ" sz="2800" dirty="0" smtClean="0"/>
              <a:t>Koupila si ty kalhoty, aniž by je vyzkoušela.</a:t>
            </a:r>
          </a:p>
          <a:p>
            <a:pPr>
              <a:buNone/>
            </a:pPr>
            <a:r>
              <a:rPr lang="cs-CZ" sz="2800" dirty="0" smtClean="0"/>
              <a:t>Opustili hotel, aniž by zaplatili.</a:t>
            </a:r>
          </a:p>
          <a:p>
            <a:pPr>
              <a:buNone/>
            </a:pPr>
            <a:r>
              <a:rPr lang="cs-CZ" sz="2800" dirty="0" smtClean="0"/>
              <a:t>Udělala jsem zkoušku, aniž bych se na ni připravovala.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Krácení vět se spojkou </a:t>
            </a:r>
            <a:r>
              <a:rPr lang="cs-CZ" sz="4000" b="1" dirty="0" err="1" smtClean="0">
                <a:solidFill>
                  <a:srgbClr val="FFFF00"/>
                </a:solidFill>
              </a:rPr>
              <a:t>statt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dass</a:t>
            </a:r>
            <a:r>
              <a:rPr lang="cs-CZ" sz="4000" b="1" dirty="0" smtClean="0">
                <a:solidFill>
                  <a:srgbClr val="FFFF00"/>
                </a:solidFill>
              </a:rPr>
              <a:t> = místo aby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Statt</a:t>
            </a:r>
            <a:r>
              <a:rPr lang="cs-CZ" sz="2800" dirty="0" smtClean="0"/>
              <a:t> </a:t>
            </a:r>
            <a:r>
              <a:rPr lang="cs-CZ" sz="2800" dirty="0" err="1" smtClean="0"/>
              <a:t>dass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entschuldigt</a:t>
            </a:r>
            <a:r>
              <a:rPr lang="cs-CZ" sz="2800" dirty="0" smtClean="0"/>
              <a:t>, </a:t>
            </a:r>
            <a:r>
              <a:rPr lang="cs-CZ" sz="2800" dirty="0" err="1" smtClean="0"/>
              <a:t>war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böse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>
                <a:solidFill>
                  <a:srgbClr val="FFFF00"/>
                </a:solidFill>
              </a:rPr>
              <a:t>Statt</a:t>
            </a:r>
            <a:r>
              <a:rPr lang="cs-CZ" sz="2800" dirty="0" smtClean="0">
                <a:solidFill>
                  <a:srgbClr val="FFFF00"/>
                </a:solidFill>
              </a:rPr>
              <a:t>                 </a:t>
            </a:r>
            <a:r>
              <a:rPr lang="cs-CZ" sz="2800" dirty="0" err="1" smtClean="0">
                <a:solidFill>
                  <a:srgbClr val="FFFF00"/>
                </a:solidFill>
              </a:rPr>
              <a:t>sich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zu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entschuldigen</a:t>
            </a:r>
            <a:r>
              <a:rPr lang="cs-CZ" sz="2800" dirty="0" smtClean="0"/>
              <a:t>, </a:t>
            </a:r>
            <a:r>
              <a:rPr lang="cs-CZ" sz="2800" dirty="0" err="1" smtClean="0"/>
              <a:t>war</a:t>
            </a:r>
            <a:r>
              <a:rPr lang="cs-CZ" sz="2800" dirty="0" smtClean="0"/>
              <a:t> 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böse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schläft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rgbClr val="FFFF00"/>
                </a:solidFill>
              </a:rPr>
              <a:t>statt</a:t>
            </a:r>
            <a:r>
              <a:rPr lang="cs-CZ" sz="2800" dirty="0" smtClean="0"/>
              <a:t> </a:t>
            </a:r>
            <a:r>
              <a:rPr lang="cs-CZ" sz="2800" dirty="0" err="1" smtClean="0"/>
              <a:t>zur</a:t>
            </a:r>
            <a:r>
              <a:rPr lang="cs-CZ" sz="2800" dirty="0" smtClean="0"/>
              <a:t> </a:t>
            </a:r>
            <a:r>
              <a:rPr lang="cs-CZ" sz="2800" dirty="0" err="1" smtClean="0"/>
              <a:t>Schule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zu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</a:rPr>
              <a:t>gehen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Tyto výpovědi se vyskytují jen v infinitivních 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konstrukcích – věta hl. a vedl. mají stejný </a:t>
            </a:r>
          </a:p>
          <a:p>
            <a:pPr>
              <a:buNone/>
            </a:pPr>
            <a:r>
              <a:rPr lang="cs-CZ" sz="3000" i="1" dirty="0" smtClean="0">
                <a:solidFill>
                  <a:srgbClr val="FFC000"/>
                </a:solidFill>
              </a:rPr>
              <a:t>podmět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14356"/>
            <a:ext cx="8229600" cy="538321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Spojte věty nebo spojení pomocí </a:t>
            </a:r>
            <a:r>
              <a:rPr lang="cs-CZ" sz="3200" dirty="0" err="1" smtClean="0">
                <a:solidFill>
                  <a:schemeClr val="tx2"/>
                </a:solidFill>
              </a:rPr>
              <a:t>statt</a:t>
            </a:r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</a:rPr>
              <a:t>zu</a:t>
            </a:r>
            <a:r>
              <a:rPr lang="cs-CZ" sz="3200" dirty="0" smtClean="0">
                <a:solidFill>
                  <a:schemeClr val="tx2"/>
                </a:solidFill>
              </a:rPr>
              <a:t> + </a:t>
            </a:r>
            <a:r>
              <a:rPr lang="cs-CZ" sz="3200" dirty="0" err="1" smtClean="0">
                <a:solidFill>
                  <a:schemeClr val="tx2"/>
                </a:solidFill>
              </a:rPr>
              <a:t>inf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hilft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. 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sieht</a:t>
            </a:r>
            <a:r>
              <a:rPr lang="cs-CZ" sz="2800" dirty="0" smtClean="0"/>
              <a:t> </a:t>
            </a:r>
            <a:r>
              <a:rPr lang="cs-CZ" sz="2800" dirty="0" err="1" smtClean="0"/>
              <a:t>fern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gewartet</a:t>
            </a:r>
            <a:r>
              <a:rPr lang="cs-CZ" sz="2800" dirty="0" smtClean="0"/>
              <a:t>.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nach </a:t>
            </a:r>
            <a:r>
              <a:rPr lang="cs-CZ" sz="2800" smtClean="0"/>
              <a:t>Hause </a:t>
            </a:r>
            <a:r>
              <a:rPr lang="cs-CZ" sz="2800" dirty="0" err="1" smtClean="0"/>
              <a:t>gegangen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Susi</a:t>
            </a:r>
            <a:r>
              <a:rPr lang="cs-CZ" sz="2800" dirty="0" smtClean="0"/>
              <a:t> </a:t>
            </a:r>
            <a:r>
              <a:rPr lang="cs-CZ" sz="2800" dirty="0" err="1" smtClean="0"/>
              <a:t>lernte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. </a:t>
            </a:r>
            <a:r>
              <a:rPr lang="cs-CZ" sz="2800" dirty="0" err="1"/>
              <a:t>S</a:t>
            </a:r>
            <a:r>
              <a:rPr lang="cs-CZ" sz="2800" dirty="0" err="1" smtClean="0"/>
              <a:t>ie</a:t>
            </a:r>
            <a:r>
              <a:rPr lang="cs-CZ" sz="2800" dirty="0" smtClean="0"/>
              <a:t>  </a:t>
            </a:r>
            <a:r>
              <a:rPr lang="cs-CZ" sz="2800" dirty="0" err="1" smtClean="0"/>
              <a:t>hörte</a:t>
            </a:r>
            <a:r>
              <a:rPr lang="cs-CZ" sz="2800" dirty="0" smtClean="0"/>
              <a:t> Musik.</a:t>
            </a:r>
          </a:p>
          <a:p>
            <a:pPr>
              <a:buNone/>
            </a:pPr>
            <a:r>
              <a:rPr lang="cs-CZ" sz="2800" dirty="0" err="1" smtClean="0"/>
              <a:t>Karten</a:t>
            </a:r>
            <a:r>
              <a:rPr lang="cs-CZ" sz="2800" dirty="0" smtClean="0"/>
              <a:t> </a:t>
            </a:r>
            <a:r>
              <a:rPr lang="cs-CZ" sz="2800" dirty="0" err="1" smtClean="0"/>
              <a:t>spielen</a:t>
            </a:r>
            <a:r>
              <a:rPr lang="cs-CZ" sz="2800" dirty="0" smtClean="0"/>
              <a:t> – </a:t>
            </a:r>
            <a:r>
              <a:rPr lang="cs-CZ" sz="2800" dirty="0" err="1" smtClean="0"/>
              <a:t>Hausaufgaben</a:t>
            </a:r>
            <a:r>
              <a:rPr lang="cs-CZ" sz="2800" dirty="0" smtClean="0"/>
              <a:t> machen</a:t>
            </a:r>
          </a:p>
          <a:p>
            <a:pPr>
              <a:buNone/>
            </a:pPr>
            <a:r>
              <a:rPr lang="cs-CZ" sz="2800" dirty="0" err="1"/>
              <a:t>i</a:t>
            </a:r>
            <a:r>
              <a:rPr lang="cs-CZ" sz="2800" dirty="0" err="1" smtClean="0"/>
              <a:t>m</a:t>
            </a:r>
            <a:r>
              <a:rPr lang="cs-CZ" sz="2800" dirty="0" smtClean="0"/>
              <a:t> </a:t>
            </a:r>
            <a:r>
              <a:rPr lang="cs-CZ" sz="2800" dirty="0" err="1" smtClean="0"/>
              <a:t>Bett</a:t>
            </a:r>
            <a:r>
              <a:rPr lang="cs-CZ" sz="2800" dirty="0" smtClean="0"/>
              <a:t> </a:t>
            </a:r>
            <a:r>
              <a:rPr lang="cs-CZ" sz="2800" dirty="0" err="1" smtClean="0"/>
              <a:t>liegen</a:t>
            </a:r>
            <a:r>
              <a:rPr lang="cs-CZ" sz="2800" dirty="0" smtClean="0"/>
              <a:t> – </a:t>
            </a:r>
            <a:r>
              <a:rPr lang="cs-CZ" sz="2800" dirty="0" err="1" smtClean="0"/>
              <a:t>Spaziergänge</a:t>
            </a:r>
            <a:r>
              <a:rPr lang="cs-CZ" sz="2800" dirty="0" smtClean="0"/>
              <a:t> machen</a:t>
            </a:r>
          </a:p>
          <a:p>
            <a:pPr>
              <a:buNone/>
            </a:pPr>
            <a:r>
              <a:rPr lang="cs-CZ" sz="2800" dirty="0" smtClean="0"/>
              <a:t>Filme </a:t>
            </a:r>
            <a:r>
              <a:rPr lang="cs-CZ" sz="2800" dirty="0" err="1" smtClean="0"/>
              <a:t>sehen</a:t>
            </a:r>
            <a:r>
              <a:rPr lang="cs-CZ" sz="2800" dirty="0" smtClean="0"/>
              <a:t> –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 </a:t>
            </a:r>
            <a:r>
              <a:rPr lang="cs-CZ" sz="2800" dirty="0" err="1" smtClean="0"/>
              <a:t>lernen</a:t>
            </a:r>
            <a:endParaRPr lang="cs-CZ" sz="2800" dirty="0" smtClean="0"/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Přeložte</a:t>
            </a:r>
          </a:p>
          <a:p>
            <a:pPr>
              <a:buNone/>
            </a:pPr>
            <a:r>
              <a:rPr lang="cs-CZ" sz="2800" dirty="0" smtClean="0"/>
              <a:t>Místo aby se učil, sedí stále u počítače.</a:t>
            </a:r>
          </a:p>
          <a:p>
            <a:pPr>
              <a:buNone/>
            </a:pPr>
            <a:r>
              <a:rPr lang="cs-CZ" sz="2800" dirty="0" smtClean="0"/>
              <a:t>Teď mlčíš, místo abys hovořil.</a:t>
            </a:r>
            <a:endParaRPr lang="cs-CZ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? – 2. díl. Praha: Polyglot, 2002, </a:t>
            </a:r>
          </a:p>
          <a:p>
            <a:pPr>
              <a:buNone/>
            </a:pPr>
            <a:r>
              <a:rPr lang="cs-CZ" sz="2400" dirty="0" smtClean="0"/>
              <a:t>			2. </a:t>
            </a:r>
            <a:r>
              <a:rPr lang="cs-CZ" sz="2400" dirty="0" err="1" smtClean="0"/>
              <a:t>přeprac</a:t>
            </a:r>
            <a:r>
              <a:rPr lang="cs-CZ" sz="2400" dirty="0" smtClean="0"/>
              <a:t>. vydání. ISBN 80-86195-13-9.</a:t>
            </a: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567</TotalTime>
  <Words>1035</Words>
  <Application>Microsoft Office PowerPoint</Application>
  <PresentationFormat>Předvádění na obrazovce (4:3)</PresentationFormat>
  <Paragraphs>173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Metro</vt:lpstr>
      <vt:lpstr>Snímek 1</vt:lpstr>
      <vt:lpstr>Snímek 2</vt:lpstr>
      <vt:lpstr> KRÁCENÍ  VEDLEJŠÍCH  VĚT</vt:lpstr>
      <vt:lpstr>Které vedlejší věty krátíme</vt:lpstr>
      <vt:lpstr>Krácení vedl. vět se spojkou dass </vt:lpstr>
      <vt:lpstr>Za jakých podmínek lze krátit</vt:lpstr>
      <vt:lpstr>Upozornění</vt:lpstr>
      <vt:lpstr>Věty se slovesem scheinen = zdát se</vt:lpstr>
      <vt:lpstr>Odpovídejte celými větami na otázky</vt:lpstr>
      <vt:lpstr>Krácení vedlejších vět se spojkou damit</vt:lpstr>
      <vt:lpstr>Za jakých podmínek lze krátit</vt:lpstr>
      <vt:lpstr>Odpovídejte celými větami na otázky</vt:lpstr>
      <vt:lpstr>Doplňte účel</vt:lpstr>
      <vt:lpstr>Cvičení – učebnice Sprechen Sie Deutsch? 2</vt:lpstr>
      <vt:lpstr>Krácení vět se spojkou ohne dass = aniž by </vt:lpstr>
      <vt:lpstr>Snímek 16</vt:lpstr>
      <vt:lpstr>Krácení vět se spojkou statt dass = místo aby</vt:lpstr>
      <vt:lpstr>Snímek 18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KRACENÍ  VEDLEJŠÍCH  VĚT</dc:title>
  <dc:creator>HP</dc:creator>
  <cp:lastModifiedBy>Hlistova</cp:lastModifiedBy>
  <cp:revision>67</cp:revision>
  <dcterms:created xsi:type="dcterms:W3CDTF">2013-09-29T20:54:21Z</dcterms:created>
  <dcterms:modified xsi:type="dcterms:W3CDTF">2014-01-08T09:17:01Z</dcterms:modified>
</cp:coreProperties>
</file>