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8" r:id="rId5"/>
    <p:sldId id="259" r:id="rId6"/>
    <p:sldId id="262" r:id="rId7"/>
    <p:sldId id="263" r:id="rId8"/>
    <p:sldId id="271" r:id="rId9"/>
    <p:sldId id="260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B712262-5813-4B40-A1A7-C50A2D6C0E2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2B4ED22-B097-45D0-88C2-178D546B83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285852" y="1285860"/>
          <a:ext cx="6643734" cy="4780498"/>
        </p:xfrm>
        <a:graphic>
          <a:graphicData uri="http://schemas.openxmlformats.org/drawingml/2006/table">
            <a:tbl>
              <a:tblPr/>
              <a:tblGrid>
                <a:gridCol w="1896482"/>
                <a:gridCol w="4747252"/>
              </a:tblGrid>
              <a:tr h="32391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506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VY_32_INOVACE_169_PERFEKTUM SLOVES  S ODLUČITELNÝMI PŘEDPONAMI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506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2391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506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2391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2391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2391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25. 10. 2013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506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 11. 2013 – německý jazyk 3.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77740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Učebnice - 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52" y="285728"/>
            <a:ext cx="6643734" cy="10001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214414" y="571480"/>
          <a:ext cx="6786610" cy="5559112"/>
        </p:xfrm>
        <a:graphic>
          <a:graphicData uri="http://schemas.openxmlformats.org/drawingml/2006/table">
            <a:tbl>
              <a:tblPr/>
              <a:tblGrid>
                <a:gridCol w="2170320"/>
                <a:gridCol w="4616290"/>
              </a:tblGrid>
              <a:tr h="347579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začíná opakováním  pravidel o perfektu (složený tvar, volba pomocného slovesa, tvoření příčestí minulého sloves pravidelných a nepravidelných). Pro upevnění zopakované látky slouží cvičení z učebnice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Schritte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: str. 85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. 12,13 (DÚ).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 další části žáci sami na základě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cv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. B1 a B2 formulují pravidlo pro perfektum sloves s odluč. předponou. Následuje seznam perfekta vybraných sloves.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 pracovní části lze volit dle úrovně skupiny  mezi cvičeními na doplnění tvarů perfekta do vět (učebnice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Schritte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)  a cvičením i , kdy při udání slovní zásoby a infinitivu  tvoří žáci věty v perfektu (pracovní list). Také lze  cvičení kombinovat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 učebnicí a slovem učitele, žáci mají více prostoru na procvičování dle své úrovně.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8503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Perfektum sloves s odlučitelnou předponou, pomocné sloveso, příčestí minulé, slovesa pravidelná a nepravidelná.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115414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práci v hodině i k samostudiu.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Možno využít dle úrovně žáků k různým aktivitám, v hodině by mě převažovat ústní projev v plénu a posléze ve skupinách, při domácí přípravě samostatný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projev písemný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44138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PERFEKTUM SLOVES </a:t>
            </a:r>
            <a:br>
              <a:rPr lang="cs-CZ" sz="4000" b="1" dirty="0" smtClean="0"/>
            </a:br>
            <a:r>
              <a:rPr lang="cs-CZ" sz="4000" b="1" dirty="0" smtClean="0"/>
              <a:t>s </a:t>
            </a:r>
            <a:r>
              <a:rPr lang="cs-CZ" sz="4000" b="1" dirty="0" err="1" smtClean="0"/>
              <a:t>odluČitelnÝmi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pŘedponami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PREZENTACE, CVIČENÍ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85728"/>
            <a:ext cx="7772400" cy="11407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TVOŘENÍ PERFEKTA – složený tvar:</a:t>
            </a:r>
            <a:br>
              <a:rPr lang="cs-CZ" sz="3200" b="1" dirty="0" smtClean="0"/>
            </a:br>
            <a:r>
              <a:rPr lang="cs-CZ" sz="3200" b="1" dirty="0" smtClean="0"/>
              <a:t>pomocné sloveso + příčestí minulé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</a:t>
            </a:r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sz="2600" dirty="0" smtClean="0"/>
              <a:t>pomocné sloveso </a:t>
            </a:r>
            <a:r>
              <a:rPr lang="cs-CZ" sz="2400" dirty="0" smtClean="0"/>
              <a:t>                   </a:t>
            </a:r>
            <a:r>
              <a:rPr lang="cs-CZ" sz="2600" dirty="0" smtClean="0"/>
              <a:t> neměnný tvar na konci věty</a:t>
            </a:r>
          </a:p>
          <a:p>
            <a:pPr>
              <a:buNone/>
            </a:pPr>
            <a:r>
              <a:rPr lang="cs-CZ" sz="2600" dirty="0" smtClean="0"/>
              <a:t>		časuje se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3100" dirty="0" smtClean="0">
                <a:solidFill>
                  <a:srgbClr val="FFFF00"/>
                </a:solidFill>
              </a:rPr>
              <a:t>Pomocné sloveso</a:t>
            </a:r>
            <a:r>
              <a:rPr lang="cs-CZ" sz="3100" dirty="0" smtClean="0"/>
              <a:t>  </a:t>
            </a:r>
            <a:r>
              <a:rPr lang="cs-CZ" sz="3100" dirty="0" err="1" smtClean="0"/>
              <a:t>haben</a:t>
            </a:r>
            <a:r>
              <a:rPr lang="cs-CZ" sz="3100" dirty="0" smtClean="0"/>
              <a:t> – většina sloves</a:t>
            </a:r>
            <a:br>
              <a:rPr lang="cs-CZ" sz="3100" dirty="0" smtClean="0"/>
            </a:br>
            <a:r>
              <a:rPr lang="cs-CZ" sz="3100" dirty="0" smtClean="0"/>
              <a:t>		           </a:t>
            </a:r>
            <a:r>
              <a:rPr lang="cs-CZ" sz="3100" dirty="0" err="1" smtClean="0"/>
              <a:t>sein</a:t>
            </a:r>
            <a:r>
              <a:rPr lang="cs-CZ" sz="3100" dirty="0" smtClean="0"/>
              <a:t> – „pohybová“ slovesa</a:t>
            </a:r>
            <a:br>
              <a:rPr lang="cs-CZ" sz="3100" dirty="0" smtClean="0"/>
            </a:br>
            <a:r>
              <a:rPr lang="cs-CZ" sz="3100" dirty="0" smtClean="0"/>
              <a:t>			       -   </a:t>
            </a:r>
            <a:r>
              <a:rPr lang="cs-CZ" sz="3100" dirty="0" err="1" smtClean="0"/>
              <a:t>slovesa</a:t>
            </a:r>
            <a:r>
              <a:rPr lang="cs-CZ" sz="3100" dirty="0" smtClean="0"/>
              <a:t> vyjadřující změnu 				           stavu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600" dirty="0" smtClean="0"/>
              <a:t/>
            </a:r>
            <a:br>
              <a:rPr lang="cs-CZ" sz="2600" dirty="0" smtClean="0"/>
            </a:br>
            <a:endParaRPr lang="cs-CZ" sz="26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28662" y="1714488"/>
            <a:ext cx="7215238" cy="1071570"/>
          </a:xfrm>
          <a:prstGeom prst="rect">
            <a:avLst/>
          </a:prstGeom>
          <a:solidFill>
            <a:schemeClr val="accent1">
              <a:lumMod val="40000"/>
              <a:lumOff val="60000"/>
              <a:alpha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600" dirty="0" smtClean="0">
                <a:solidFill>
                  <a:schemeClr val="tx1"/>
                </a:solidFill>
              </a:rPr>
              <a:t>	</a:t>
            </a:r>
            <a:r>
              <a:rPr lang="cs-CZ" sz="2600" dirty="0" err="1" smtClean="0">
                <a:solidFill>
                  <a:srgbClr val="FFFF00"/>
                </a:solidFill>
              </a:rPr>
              <a:t>haben</a:t>
            </a:r>
            <a:r>
              <a:rPr lang="cs-CZ" sz="2600" dirty="0" smtClean="0">
                <a:solidFill>
                  <a:srgbClr val="FFFF00"/>
                </a:solidFill>
              </a:rPr>
              <a:t>		+	příčestí minulé</a:t>
            </a:r>
            <a:br>
              <a:rPr lang="cs-CZ" sz="2600" dirty="0" smtClean="0">
                <a:solidFill>
                  <a:srgbClr val="FFFF00"/>
                </a:solidFill>
              </a:rPr>
            </a:br>
            <a:r>
              <a:rPr lang="cs-CZ" sz="2600" dirty="0" smtClean="0">
                <a:solidFill>
                  <a:srgbClr val="FFFF00"/>
                </a:solidFill>
              </a:rPr>
              <a:t>	</a:t>
            </a:r>
            <a:r>
              <a:rPr lang="cs-CZ" sz="2600" dirty="0" err="1" smtClean="0">
                <a:solidFill>
                  <a:srgbClr val="FFFF00"/>
                </a:solidFill>
              </a:rPr>
              <a:t>sein</a:t>
            </a:r>
            <a:r>
              <a:rPr lang="cs-CZ" sz="2600" dirty="0" smtClean="0">
                <a:solidFill>
                  <a:srgbClr val="FFFF00"/>
                </a:solidFill>
              </a:rPr>
              <a:t>                                 význam. slovesa</a:t>
            </a:r>
            <a:endParaRPr lang="cs-CZ" sz="2600" dirty="0">
              <a:solidFill>
                <a:srgbClr val="FFFF00"/>
              </a:solidFill>
            </a:endParaRPr>
          </a:p>
        </p:txBody>
      </p:sp>
      <p:sp>
        <p:nvSpPr>
          <p:cNvPr id="8" name="Pravá složená závorka 7"/>
          <p:cNvSpPr/>
          <p:nvPr/>
        </p:nvSpPr>
        <p:spPr>
          <a:xfrm flipV="1">
            <a:off x="3000364" y="2071678"/>
            <a:ext cx="142876" cy="44292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>
            <a:off x="2000232" y="3000372"/>
            <a:ext cx="572298" cy="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5400000">
            <a:off x="5715008" y="3000372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TVOŘENÍ PŘÍČESTÍ MINULÉHO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r>
              <a:rPr lang="cs-CZ" dirty="0" smtClean="0"/>
              <a:t>Pravidelná slovesa</a:t>
            </a:r>
            <a:br>
              <a:rPr lang="cs-CZ" dirty="0" smtClean="0"/>
            </a:br>
            <a:r>
              <a:rPr lang="cs-CZ" sz="2600" dirty="0" err="1" smtClean="0"/>
              <a:t>wohn</a:t>
            </a:r>
            <a:r>
              <a:rPr lang="cs-CZ" sz="2600" dirty="0" smtClean="0"/>
              <a:t>-</a:t>
            </a:r>
            <a:r>
              <a:rPr lang="cs-CZ" sz="2600" dirty="0" err="1" smtClean="0"/>
              <a:t>en</a:t>
            </a:r>
            <a:r>
              <a:rPr lang="cs-CZ" sz="2600" dirty="0" smtClean="0"/>
              <a:t>				</a:t>
            </a:r>
            <a:r>
              <a:rPr lang="cs-CZ" sz="2600" dirty="0" err="1" smtClean="0"/>
              <a:t>reis</a:t>
            </a:r>
            <a:r>
              <a:rPr lang="cs-CZ" sz="2600" dirty="0" smtClean="0"/>
              <a:t>-</a:t>
            </a:r>
            <a:r>
              <a:rPr lang="cs-CZ" sz="2600" dirty="0" err="1" smtClean="0"/>
              <a:t>en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err="1" smtClean="0"/>
              <a:t>haben</a:t>
            </a:r>
            <a:r>
              <a:rPr lang="cs-CZ" sz="2600" dirty="0" smtClean="0"/>
              <a:t> + </a:t>
            </a:r>
            <a:r>
              <a:rPr lang="cs-CZ" sz="2600" b="1" dirty="0" err="1" smtClean="0">
                <a:solidFill>
                  <a:srgbClr val="FF0000"/>
                </a:solidFill>
              </a:rPr>
              <a:t>ge</a:t>
            </a:r>
            <a:r>
              <a:rPr lang="cs-CZ" sz="2600" dirty="0" smtClean="0"/>
              <a:t>-</a:t>
            </a:r>
            <a:r>
              <a:rPr lang="cs-CZ" sz="2600" dirty="0" err="1" smtClean="0"/>
              <a:t>wohn</a:t>
            </a:r>
            <a:r>
              <a:rPr lang="cs-CZ" sz="2600" dirty="0" smtClean="0"/>
              <a:t>-</a:t>
            </a:r>
            <a:r>
              <a:rPr lang="cs-CZ" sz="2600" b="1" dirty="0" smtClean="0">
                <a:solidFill>
                  <a:srgbClr val="FF0000"/>
                </a:solidFill>
              </a:rPr>
              <a:t>t		</a:t>
            </a:r>
            <a:r>
              <a:rPr lang="cs-CZ" sz="2600" dirty="0" err="1" smtClean="0"/>
              <a:t>sein</a:t>
            </a:r>
            <a:r>
              <a:rPr lang="cs-CZ" sz="2600" dirty="0" smtClean="0"/>
              <a:t> + </a:t>
            </a:r>
            <a:r>
              <a:rPr lang="cs-CZ" sz="2600" b="1" dirty="0" err="1" smtClean="0">
                <a:solidFill>
                  <a:srgbClr val="FF0000"/>
                </a:solidFill>
              </a:rPr>
              <a:t>ge</a:t>
            </a:r>
            <a:r>
              <a:rPr lang="cs-CZ" sz="2600" dirty="0" smtClean="0"/>
              <a:t>-</a:t>
            </a:r>
            <a:r>
              <a:rPr lang="cs-CZ" sz="2600" dirty="0" err="1" smtClean="0"/>
              <a:t>reis</a:t>
            </a:r>
            <a:r>
              <a:rPr lang="cs-CZ" sz="2600" dirty="0" smtClean="0"/>
              <a:t>-</a:t>
            </a:r>
            <a:r>
              <a:rPr lang="cs-CZ" sz="2600" b="1" dirty="0" smtClean="0">
                <a:solidFill>
                  <a:srgbClr val="FF0000"/>
                </a:solidFill>
              </a:rPr>
              <a:t>t</a:t>
            </a:r>
            <a:br>
              <a:rPr lang="cs-CZ" sz="2600" b="1" dirty="0" smtClean="0">
                <a:solidFill>
                  <a:srgbClr val="FF0000"/>
                </a:solidFill>
              </a:rPr>
            </a:br>
            <a:r>
              <a:rPr lang="cs-CZ" sz="2600" i="1" dirty="0" err="1" smtClean="0"/>
              <a:t>Er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hat</a:t>
            </a:r>
            <a:r>
              <a:rPr lang="cs-CZ" sz="2600" i="1" dirty="0" smtClean="0"/>
              <a:t> in </a:t>
            </a:r>
            <a:r>
              <a:rPr lang="cs-CZ" sz="2600" i="1" dirty="0" err="1" smtClean="0"/>
              <a:t>Prag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gewohnt</a:t>
            </a:r>
            <a:r>
              <a:rPr lang="cs-CZ" sz="2600" i="1" dirty="0" smtClean="0"/>
              <a:t>.		</a:t>
            </a:r>
            <a:r>
              <a:rPr lang="cs-CZ" sz="2600" i="1" dirty="0" err="1" smtClean="0"/>
              <a:t>Ich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bin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oft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gereist</a:t>
            </a:r>
            <a:r>
              <a:rPr lang="cs-CZ" sz="2600" i="1" dirty="0" smtClean="0"/>
              <a:t>.</a:t>
            </a:r>
            <a:br>
              <a:rPr lang="cs-CZ" sz="2600" i="1" dirty="0" smtClean="0"/>
            </a:br>
            <a:r>
              <a:rPr lang="cs-CZ" dirty="0" smtClean="0">
                <a:solidFill>
                  <a:srgbClr val="FF0000"/>
                </a:solidFill>
              </a:rPr>
              <a:t>Kořen slovesa se nemění, přípona –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sz="2600" dirty="0" smtClean="0">
                <a:solidFill>
                  <a:srgbClr val="FF0000"/>
                </a:solidFill>
              </a:rPr>
              <a:t>    </a:t>
            </a:r>
          </a:p>
          <a:p>
            <a:r>
              <a:rPr lang="cs-CZ" dirty="0" smtClean="0"/>
              <a:t>Nepravidelná slovesa</a:t>
            </a:r>
            <a:br>
              <a:rPr lang="cs-CZ" dirty="0" smtClean="0"/>
            </a:br>
            <a:r>
              <a:rPr lang="cs-CZ" sz="2600" dirty="0" err="1" smtClean="0"/>
              <a:t>sprech</a:t>
            </a:r>
            <a:r>
              <a:rPr lang="cs-CZ" sz="2600" dirty="0" smtClean="0"/>
              <a:t>-</a:t>
            </a:r>
            <a:r>
              <a:rPr lang="cs-CZ" sz="2600" dirty="0" err="1" smtClean="0"/>
              <a:t>en</a:t>
            </a:r>
            <a:r>
              <a:rPr lang="cs-CZ" sz="2600" dirty="0" smtClean="0"/>
              <a:t>				</a:t>
            </a:r>
            <a:r>
              <a:rPr lang="cs-CZ" sz="2600" dirty="0" err="1" smtClean="0"/>
              <a:t>geh</a:t>
            </a:r>
            <a:r>
              <a:rPr lang="cs-CZ" sz="2600" dirty="0" smtClean="0"/>
              <a:t>-</a:t>
            </a:r>
            <a:r>
              <a:rPr lang="cs-CZ" sz="2600" dirty="0" err="1" smtClean="0"/>
              <a:t>en</a:t>
            </a:r>
            <a:r>
              <a:rPr lang="cs-CZ" sz="2600" dirty="0" smtClean="0"/>
              <a:t>	</a:t>
            </a:r>
            <a:br>
              <a:rPr lang="cs-CZ" sz="2600" dirty="0" smtClean="0"/>
            </a:br>
            <a:r>
              <a:rPr lang="cs-CZ" sz="2600" dirty="0" err="1" smtClean="0"/>
              <a:t>haben</a:t>
            </a:r>
            <a:r>
              <a:rPr lang="cs-CZ" sz="2600" dirty="0" smtClean="0"/>
              <a:t> + </a:t>
            </a:r>
            <a:r>
              <a:rPr lang="cs-CZ" sz="2600" b="1" dirty="0" err="1" smtClean="0">
                <a:solidFill>
                  <a:srgbClr val="FF0000"/>
                </a:solidFill>
              </a:rPr>
              <a:t>ge</a:t>
            </a:r>
            <a:r>
              <a:rPr lang="cs-CZ" sz="2600" dirty="0" smtClean="0"/>
              <a:t>-</a:t>
            </a:r>
            <a:r>
              <a:rPr lang="cs-CZ" sz="2600" dirty="0" err="1" smtClean="0"/>
              <a:t>spr</a:t>
            </a:r>
            <a:r>
              <a:rPr lang="cs-CZ" sz="2600" u="sng" dirty="0" err="1" smtClean="0"/>
              <a:t>o</a:t>
            </a:r>
            <a:r>
              <a:rPr lang="cs-CZ" sz="2600" dirty="0" err="1" smtClean="0"/>
              <a:t>ch</a:t>
            </a:r>
            <a:r>
              <a:rPr lang="cs-CZ" sz="2600" dirty="0" smtClean="0"/>
              <a:t>-</a:t>
            </a:r>
            <a:r>
              <a:rPr lang="cs-CZ" sz="2600" b="1" dirty="0" err="1" smtClean="0">
                <a:solidFill>
                  <a:srgbClr val="FF0000"/>
                </a:solidFill>
              </a:rPr>
              <a:t>en</a:t>
            </a:r>
            <a:r>
              <a:rPr lang="cs-CZ" sz="2600" b="1" dirty="0" smtClean="0">
                <a:solidFill>
                  <a:srgbClr val="FF0000"/>
                </a:solidFill>
              </a:rPr>
              <a:t>		</a:t>
            </a:r>
            <a:r>
              <a:rPr lang="cs-CZ" sz="2600" dirty="0" err="1" smtClean="0"/>
              <a:t>sein</a:t>
            </a:r>
            <a:r>
              <a:rPr lang="cs-CZ" sz="2600" dirty="0" smtClean="0"/>
              <a:t> + </a:t>
            </a:r>
            <a:r>
              <a:rPr lang="cs-CZ" sz="2600" b="1" dirty="0" err="1" smtClean="0">
                <a:solidFill>
                  <a:srgbClr val="FF0000"/>
                </a:solidFill>
              </a:rPr>
              <a:t>ge</a:t>
            </a:r>
            <a:r>
              <a:rPr lang="cs-CZ" sz="2600" dirty="0" smtClean="0"/>
              <a:t>-</a:t>
            </a:r>
            <a:r>
              <a:rPr lang="cs-CZ" sz="2600" u="sng" dirty="0" smtClean="0"/>
              <a:t>gang</a:t>
            </a:r>
            <a:r>
              <a:rPr lang="cs-CZ" sz="2600" dirty="0" smtClean="0"/>
              <a:t>-</a:t>
            </a:r>
            <a:r>
              <a:rPr lang="cs-CZ" sz="2600" b="1" dirty="0" err="1" smtClean="0">
                <a:solidFill>
                  <a:srgbClr val="FF0000"/>
                </a:solidFill>
              </a:rPr>
              <a:t>en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i="1" dirty="0" err="1" smtClean="0"/>
              <a:t>Sie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hat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lange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gesprochen</a:t>
            </a:r>
            <a:r>
              <a:rPr lang="cs-CZ" sz="2600" i="1" dirty="0" smtClean="0"/>
              <a:t>.	</a:t>
            </a:r>
            <a:r>
              <a:rPr lang="cs-CZ" sz="2600" i="1" dirty="0" err="1" smtClean="0"/>
              <a:t>Wohin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bist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du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gegangen</a:t>
            </a:r>
            <a:r>
              <a:rPr lang="cs-CZ" sz="2600" i="1" dirty="0" smtClean="0"/>
              <a:t>?</a:t>
            </a:r>
            <a:br>
              <a:rPr lang="cs-CZ" sz="2600" i="1" dirty="0" smtClean="0"/>
            </a:br>
            <a:r>
              <a:rPr lang="cs-CZ" dirty="0" smtClean="0">
                <a:solidFill>
                  <a:srgbClr val="FF0000"/>
                </a:solidFill>
              </a:rPr>
              <a:t>Kořen se zpravidla mění, přípona –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sz="2600" dirty="0" smtClean="0">
              <a:solidFill>
                <a:schemeClr val="accent1"/>
              </a:solidFill>
            </a:endParaRPr>
          </a:p>
          <a:p>
            <a:endParaRPr lang="cs-CZ" sz="2600" dirty="0" smtClean="0">
              <a:solidFill>
                <a:schemeClr val="accent1"/>
              </a:solidFill>
            </a:endParaRPr>
          </a:p>
          <a:p>
            <a:endParaRPr lang="cs-CZ" sz="2600" dirty="0" smtClean="0">
              <a:solidFill>
                <a:schemeClr val="accent1"/>
              </a:solidFill>
            </a:endParaRPr>
          </a:p>
          <a:p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r>
              <a:rPr lang="cs-CZ" dirty="0" smtClean="0"/>
              <a:t>Smíšená slovesa</a:t>
            </a:r>
            <a:br>
              <a:rPr lang="cs-CZ" dirty="0" smtClean="0"/>
            </a:br>
            <a:r>
              <a:rPr lang="cs-CZ" sz="2600" dirty="0" err="1" smtClean="0"/>
              <a:t>kennen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err="1" smtClean="0"/>
              <a:t>haben</a:t>
            </a:r>
            <a:r>
              <a:rPr lang="cs-CZ" sz="2600" dirty="0" smtClean="0"/>
              <a:t> + </a:t>
            </a:r>
            <a:r>
              <a:rPr lang="cs-CZ" sz="2600" dirty="0" err="1" smtClean="0">
                <a:solidFill>
                  <a:srgbClr val="FF0000"/>
                </a:solidFill>
              </a:rPr>
              <a:t>ge</a:t>
            </a:r>
            <a:r>
              <a:rPr lang="cs-CZ" sz="2600" dirty="0" smtClean="0"/>
              <a:t>-</a:t>
            </a:r>
            <a:r>
              <a:rPr lang="cs-CZ" sz="2600" u="sng" dirty="0" err="1" smtClean="0"/>
              <a:t>kann</a:t>
            </a:r>
            <a:r>
              <a:rPr lang="cs-CZ" sz="2600" dirty="0" smtClean="0"/>
              <a:t>-</a:t>
            </a:r>
            <a:r>
              <a:rPr lang="cs-CZ" sz="2600" dirty="0" smtClean="0">
                <a:solidFill>
                  <a:srgbClr val="FF0000"/>
                </a:solidFill>
              </a:rPr>
              <a:t>t</a:t>
            </a:r>
            <a:br>
              <a:rPr lang="cs-CZ" sz="2600" dirty="0" smtClean="0">
                <a:solidFill>
                  <a:srgbClr val="FF0000"/>
                </a:solidFill>
              </a:rPr>
            </a:br>
            <a:r>
              <a:rPr lang="cs-CZ" sz="2600" i="1" dirty="0" err="1" smtClean="0"/>
              <a:t>Ich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habe</a:t>
            </a:r>
            <a:r>
              <a:rPr lang="cs-CZ" sz="2600" i="1" dirty="0" smtClean="0"/>
              <a:t> den </a:t>
            </a:r>
            <a:r>
              <a:rPr lang="cs-CZ" sz="2600" i="1" dirty="0" err="1" smtClean="0"/>
              <a:t>Jungen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nicht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gekannt</a:t>
            </a:r>
            <a:r>
              <a:rPr lang="cs-CZ" sz="2600" i="1" dirty="0" smtClean="0"/>
              <a:t>.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dirty="0" smtClean="0">
                <a:solidFill>
                  <a:srgbClr val="FF0000"/>
                </a:solidFill>
              </a:rPr>
              <a:t>Kořen slovesa se mění, přípona –</a:t>
            </a:r>
            <a:r>
              <a:rPr lang="cs-CZ" dirty="0" err="1" smtClean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512064"/>
            <a:ext cx="8072494" cy="914400"/>
          </a:xfrm>
        </p:spPr>
        <p:txBody>
          <a:bodyPr/>
          <a:lstStyle/>
          <a:p>
            <a:r>
              <a:rPr lang="cs-CZ" sz="3200" dirty="0" smtClean="0"/>
              <a:t> Cvičení – opakování tvoření perfekta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err="1" smtClean="0"/>
              <a:t>Schritte</a:t>
            </a:r>
            <a:r>
              <a:rPr lang="cs-CZ" sz="2800" dirty="0" smtClean="0"/>
              <a:t> </a:t>
            </a:r>
            <a:r>
              <a:rPr lang="cs-CZ" sz="2800" dirty="0" err="1" smtClean="0"/>
              <a:t>intern</a:t>
            </a:r>
            <a:r>
              <a:rPr lang="cs-CZ" sz="2800" dirty="0" smtClean="0"/>
              <a:t>. 3, str.85, </a:t>
            </a:r>
            <a:r>
              <a:rPr lang="cs-CZ" sz="2800" dirty="0" err="1" smtClean="0"/>
              <a:t>cv</a:t>
            </a:r>
            <a:r>
              <a:rPr lang="cs-CZ" sz="2800" dirty="0" smtClean="0"/>
              <a:t>. 12,13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Cvičení na perfektum </a:t>
            </a:r>
            <a:br>
              <a:rPr lang="cs-CZ" sz="3200" dirty="0" smtClean="0"/>
            </a:br>
            <a:r>
              <a:rPr lang="cs-CZ" sz="3200" dirty="0" smtClean="0"/>
              <a:t>sloves s předponami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714488"/>
            <a:ext cx="777240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Schritte</a:t>
            </a:r>
            <a:r>
              <a:rPr lang="cs-CZ" sz="2800" dirty="0" smtClean="0"/>
              <a:t> inter.3, str.11, </a:t>
            </a:r>
            <a:r>
              <a:rPr lang="cs-CZ" sz="2800" dirty="0" err="1" smtClean="0"/>
              <a:t>cv</a:t>
            </a:r>
            <a:r>
              <a:rPr lang="cs-CZ" sz="2800" dirty="0" smtClean="0"/>
              <a:t>. B1,B2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Úkol – jak se tvoří perfektum sloves s odlučitelnou </a:t>
            </a:r>
          </a:p>
          <a:p>
            <a:pPr>
              <a:buNone/>
            </a:pPr>
            <a:r>
              <a:rPr lang="cs-CZ" sz="2800" dirty="0" smtClean="0"/>
              <a:t>předponou?</a:t>
            </a:r>
            <a:endParaRPr lang="cs-CZ" sz="2800" dirty="0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Další pravidla k příčestí a k perfektu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00174"/>
            <a:ext cx="7772400" cy="485538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U sloves s odlučitelnou předponou vkládáme u příčestí minulého předponu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ge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- mezi odlučitelnou předponu a kořen slovesa.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i="1" dirty="0" err="1" smtClean="0">
                <a:solidFill>
                  <a:srgbClr val="FFFF00"/>
                </a:solidFill>
              </a:rPr>
              <a:t>Hast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du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schon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dein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Zimmer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auf</a:t>
            </a:r>
            <a:r>
              <a:rPr lang="cs-CZ" sz="2800" b="1" i="1" dirty="0" err="1" smtClean="0">
                <a:solidFill>
                  <a:srgbClr val="FFFF00"/>
                </a:solidFill>
              </a:rPr>
              <a:t>ge</a:t>
            </a:r>
            <a:r>
              <a:rPr lang="cs-CZ" sz="2800" i="1" dirty="0" err="1" smtClean="0">
                <a:solidFill>
                  <a:srgbClr val="FFFF00"/>
                </a:solidFill>
              </a:rPr>
              <a:t>räumt</a:t>
            </a:r>
            <a:r>
              <a:rPr lang="cs-CZ" sz="2800" i="1" dirty="0" smtClean="0"/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Stejné pomocné sloveso se ve větě neopakuje.</a:t>
            </a:r>
            <a:br>
              <a:rPr lang="cs-CZ" sz="2800" dirty="0" smtClean="0"/>
            </a:br>
            <a:r>
              <a:rPr lang="cs-CZ" sz="2800" i="1" dirty="0" err="1" smtClean="0"/>
              <a:t>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habe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gelesen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und</a:t>
            </a:r>
            <a:r>
              <a:rPr lang="cs-CZ" sz="2800" i="1" dirty="0" smtClean="0"/>
              <a:t> Musik </a:t>
            </a:r>
            <a:r>
              <a:rPr lang="cs-CZ" sz="2800" i="1" dirty="0" err="1" smtClean="0"/>
              <a:t>gehört</a:t>
            </a:r>
            <a:r>
              <a:rPr lang="cs-CZ" sz="2800" i="1" dirty="0" smtClean="0"/>
              <a:t>.</a:t>
            </a:r>
            <a:br>
              <a:rPr lang="cs-CZ" sz="2800" i="1" dirty="0" smtClean="0"/>
            </a:br>
            <a:r>
              <a:rPr lang="cs-CZ" sz="2800" dirty="0" smtClean="0"/>
              <a:t>Ale pozor! </a:t>
            </a:r>
            <a:r>
              <a:rPr lang="cs-CZ" sz="2800" i="1" dirty="0" err="1" smtClean="0"/>
              <a:t>Er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zu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Hause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geblieben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und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gelernt</a:t>
            </a:r>
            <a:r>
              <a:rPr lang="cs-CZ" sz="2800" i="1" dirty="0" smtClean="0"/>
              <a:t>.</a:t>
            </a:r>
            <a:endParaRPr lang="cs-CZ" sz="2800" dirty="0" smtClean="0"/>
          </a:p>
          <a:p>
            <a:endParaRPr lang="cs-CZ" sz="2600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Perfektum </a:t>
            </a:r>
            <a:r>
              <a:rPr lang="cs-CZ" sz="3200" dirty="0" err="1" smtClean="0"/>
              <a:t>pravid</a:t>
            </a:r>
            <a:r>
              <a:rPr lang="cs-CZ" sz="3200" dirty="0" smtClean="0"/>
              <a:t>. sloves s odluč. předponami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abholen</a:t>
            </a:r>
            <a:r>
              <a:rPr lang="cs-CZ" sz="2800" dirty="0" smtClean="0"/>
              <a:t>	    vyzvednout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abgeholt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aufmachen</a:t>
            </a:r>
            <a:r>
              <a:rPr lang="cs-CZ" sz="2800" dirty="0" smtClean="0"/>
              <a:t>	    otevřít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aufgemacht</a:t>
            </a:r>
            <a:r>
              <a:rPr lang="cs-CZ" sz="2800" dirty="0" smtClean="0"/>
              <a:t>	</a:t>
            </a:r>
          </a:p>
          <a:p>
            <a:pPr>
              <a:buNone/>
            </a:pPr>
            <a:r>
              <a:rPr lang="cs-CZ" sz="2800" dirty="0" err="1" smtClean="0"/>
              <a:t>zumachen</a:t>
            </a:r>
            <a:r>
              <a:rPr lang="cs-CZ" sz="2800" dirty="0" smtClean="0"/>
              <a:t>	     zavřít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zugemacht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auspacken</a:t>
            </a:r>
            <a:r>
              <a:rPr lang="cs-CZ" sz="2800" dirty="0" smtClean="0"/>
              <a:t>	    vybalit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ausgepackt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einpacken</a:t>
            </a:r>
            <a:r>
              <a:rPr lang="cs-CZ" sz="2800" dirty="0" smtClean="0"/>
              <a:t>	    zabalit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eingepackt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aufhängen</a:t>
            </a:r>
            <a:r>
              <a:rPr lang="cs-CZ" sz="2800" dirty="0" smtClean="0"/>
              <a:t>	    pověsit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aufgehängt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einkaufen</a:t>
            </a:r>
            <a:r>
              <a:rPr lang="cs-CZ" sz="2800" dirty="0" smtClean="0"/>
              <a:t>	    nakoupit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eingekauft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Perfektum </a:t>
            </a:r>
            <a:r>
              <a:rPr lang="cs-CZ" sz="3200" dirty="0" err="1" smtClean="0"/>
              <a:t>nepravidel</a:t>
            </a:r>
            <a:r>
              <a:rPr lang="cs-CZ" sz="3200" dirty="0" smtClean="0"/>
              <a:t>. sloves </a:t>
            </a:r>
            <a:br>
              <a:rPr lang="cs-CZ" sz="3200" dirty="0" smtClean="0"/>
            </a:br>
            <a:r>
              <a:rPr lang="cs-CZ" sz="3200" dirty="0" smtClean="0"/>
              <a:t>s odluč. předponami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643050"/>
            <a:ext cx="7772400" cy="4929222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2800" dirty="0" err="1" smtClean="0"/>
              <a:t>ankommen</a:t>
            </a:r>
            <a:r>
              <a:rPr lang="cs-CZ" sz="2800" dirty="0" smtClean="0"/>
              <a:t>		přijet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angekommen</a:t>
            </a:r>
            <a:r>
              <a:rPr lang="cs-CZ" sz="2800" dirty="0" smtClean="0"/>
              <a:t>	</a:t>
            </a:r>
          </a:p>
          <a:p>
            <a:pPr>
              <a:buNone/>
            </a:pPr>
            <a:r>
              <a:rPr lang="cs-CZ" sz="2800" dirty="0" err="1" smtClean="0"/>
              <a:t>abfahren</a:t>
            </a:r>
            <a:r>
              <a:rPr lang="cs-CZ" sz="2800" dirty="0" smtClean="0"/>
              <a:t>		odjet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abgefahren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abfliegen</a:t>
            </a:r>
            <a:r>
              <a:rPr lang="cs-CZ" sz="2800" dirty="0" smtClean="0"/>
              <a:t>		odletět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abgeflogen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zurückfahren</a:t>
            </a:r>
            <a:r>
              <a:rPr lang="cs-CZ" sz="2800" dirty="0" smtClean="0"/>
              <a:t>	(při)jet zpět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zurückgefahren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einschlafen</a:t>
            </a:r>
            <a:r>
              <a:rPr lang="cs-CZ" sz="2800" dirty="0" smtClean="0"/>
              <a:t>		usnout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eingeschlafen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aufstehen</a:t>
            </a:r>
            <a:r>
              <a:rPr lang="cs-CZ" sz="2800" dirty="0" smtClean="0"/>
              <a:t>		vstát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aufgestanden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einsteigen</a:t>
            </a:r>
            <a:r>
              <a:rPr lang="cs-CZ" sz="2800" dirty="0" smtClean="0"/>
              <a:t>		nastoupit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eingestiegen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aussteigen</a:t>
            </a:r>
            <a:r>
              <a:rPr lang="cs-CZ" sz="2800" dirty="0" smtClean="0"/>
              <a:t>		vystoupit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ausgestiegen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anrufen</a:t>
            </a:r>
            <a:r>
              <a:rPr lang="cs-CZ" sz="2800" dirty="0" smtClean="0"/>
              <a:t>		zavolat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angerufen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anfangen</a:t>
            </a:r>
            <a:r>
              <a:rPr lang="cs-CZ" sz="2800" dirty="0" smtClean="0"/>
              <a:t>		začít		</a:t>
            </a: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angefangen</a:t>
            </a:r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Cvičení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85860"/>
            <a:ext cx="7772400" cy="50697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err="1" smtClean="0"/>
              <a:t>Schritte</a:t>
            </a:r>
            <a:r>
              <a:rPr lang="cs-CZ" sz="2800" dirty="0" smtClean="0"/>
              <a:t> </a:t>
            </a:r>
            <a:r>
              <a:rPr lang="cs-CZ" sz="2800" dirty="0" err="1" smtClean="0"/>
              <a:t>intern</a:t>
            </a:r>
            <a:r>
              <a:rPr lang="cs-CZ" sz="2800" dirty="0" smtClean="0"/>
              <a:t>. 3, str.11, </a:t>
            </a:r>
            <a:r>
              <a:rPr lang="cs-CZ" sz="2800" dirty="0" err="1" smtClean="0"/>
              <a:t>cv</a:t>
            </a:r>
            <a:r>
              <a:rPr lang="cs-CZ" sz="2800" dirty="0" smtClean="0"/>
              <a:t>. B3</a:t>
            </a:r>
          </a:p>
          <a:p>
            <a:pPr>
              <a:buNone/>
            </a:pPr>
            <a:r>
              <a:rPr lang="cs-CZ" sz="2800" dirty="0" smtClean="0"/>
              <a:t>			                str. 85-86, </a:t>
            </a:r>
            <a:r>
              <a:rPr lang="cs-CZ" sz="2800" dirty="0" err="1" smtClean="0"/>
              <a:t>cv</a:t>
            </a:r>
            <a:r>
              <a:rPr lang="cs-CZ" sz="2800" dirty="0" smtClean="0"/>
              <a:t>. 15,16,18,19</a:t>
            </a:r>
          </a:p>
          <a:p>
            <a:pPr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Vytvoř věty v perfektu s různými podměty.</a:t>
            </a:r>
          </a:p>
          <a:p>
            <a:pPr>
              <a:buNone/>
            </a:pPr>
            <a:r>
              <a:rPr lang="cs-CZ" sz="2800" dirty="0" err="1" smtClean="0"/>
              <a:t>ankommen</a:t>
            </a:r>
            <a:r>
              <a:rPr lang="cs-CZ" sz="2800" dirty="0" smtClean="0"/>
              <a:t> 		in </a:t>
            </a:r>
            <a:r>
              <a:rPr lang="cs-CZ" sz="2800" dirty="0" err="1" smtClean="0"/>
              <a:t>München</a:t>
            </a:r>
            <a:r>
              <a:rPr lang="cs-CZ" sz="2800" dirty="0" smtClean="0"/>
              <a:t>, in </a:t>
            </a:r>
            <a:r>
              <a:rPr lang="cs-CZ" sz="2800" dirty="0" err="1" smtClean="0"/>
              <a:t>Prag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abholen</a:t>
            </a:r>
            <a:r>
              <a:rPr lang="cs-CZ" sz="2800" dirty="0" smtClean="0"/>
              <a:t>		</a:t>
            </a:r>
            <a:r>
              <a:rPr lang="cs-CZ" sz="2800" dirty="0" err="1" smtClean="0"/>
              <a:t>vom</a:t>
            </a:r>
            <a:r>
              <a:rPr lang="cs-CZ" sz="2800" dirty="0" smtClean="0"/>
              <a:t> </a:t>
            </a:r>
            <a:r>
              <a:rPr lang="cs-CZ" sz="2800" dirty="0" err="1" smtClean="0"/>
              <a:t>Flughafen</a:t>
            </a:r>
            <a:r>
              <a:rPr lang="cs-CZ" sz="2800" dirty="0" smtClean="0"/>
              <a:t>, </a:t>
            </a:r>
            <a:r>
              <a:rPr lang="cs-CZ" sz="2800" dirty="0" err="1" smtClean="0"/>
              <a:t>vom</a:t>
            </a:r>
            <a:r>
              <a:rPr lang="cs-CZ" sz="2800" dirty="0" smtClean="0"/>
              <a:t> </a:t>
            </a:r>
            <a:r>
              <a:rPr lang="cs-CZ" sz="2800" dirty="0" err="1" smtClean="0"/>
              <a:t>Bahnhof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einschlafen</a:t>
            </a:r>
            <a:r>
              <a:rPr lang="cs-CZ" sz="2800" dirty="0" smtClean="0"/>
              <a:t>		</a:t>
            </a:r>
            <a:r>
              <a:rPr lang="cs-CZ" sz="2800" dirty="0" err="1" smtClean="0"/>
              <a:t>im</a:t>
            </a:r>
            <a:r>
              <a:rPr lang="cs-CZ" sz="2800" dirty="0" smtClean="0"/>
              <a:t> Auto, </a:t>
            </a:r>
            <a:r>
              <a:rPr lang="cs-CZ" sz="2800" dirty="0" err="1" smtClean="0"/>
              <a:t>sofort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aufstehen</a:t>
            </a:r>
            <a:r>
              <a:rPr lang="cs-CZ" sz="2800" dirty="0" smtClean="0"/>
              <a:t>		um  7 </a:t>
            </a:r>
            <a:r>
              <a:rPr lang="cs-CZ" sz="2800" dirty="0" err="1" smtClean="0"/>
              <a:t>Uhr</a:t>
            </a:r>
            <a:r>
              <a:rPr lang="cs-CZ" sz="2800" dirty="0" smtClean="0"/>
              <a:t>, </a:t>
            </a:r>
            <a:r>
              <a:rPr lang="cs-CZ" sz="2800" dirty="0" err="1" smtClean="0"/>
              <a:t>früh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auspacken</a:t>
            </a:r>
            <a:r>
              <a:rPr lang="cs-CZ" sz="2800" dirty="0" smtClean="0"/>
              <a:t>		den </a:t>
            </a:r>
            <a:r>
              <a:rPr lang="cs-CZ" sz="2800" dirty="0" err="1" smtClean="0"/>
              <a:t>Koffer</a:t>
            </a:r>
            <a:r>
              <a:rPr lang="cs-CZ" sz="2800" dirty="0" smtClean="0"/>
              <a:t>,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Tasche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anrufen</a:t>
            </a:r>
            <a:r>
              <a:rPr lang="cs-CZ" sz="2800" dirty="0" smtClean="0"/>
              <a:t>		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Freundin</a:t>
            </a:r>
            <a:r>
              <a:rPr lang="cs-CZ" sz="2800" dirty="0" smtClean="0"/>
              <a:t>, den </a:t>
            </a:r>
            <a:r>
              <a:rPr lang="cs-CZ" sz="2800" dirty="0" err="1" smtClean="0"/>
              <a:t>Freund</a:t>
            </a:r>
            <a:endParaRPr lang="cs-CZ" sz="2800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714356"/>
            <a:ext cx="7772400" cy="56412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einkaufen</a:t>
            </a:r>
            <a:r>
              <a:rPr lang="cs-CZ" sz="2800" dirty="0" smtClean="0"/>
              <a:t>		</a:t>
            </a:r>
            <a:r>
              <a:rPr lang="cs-CZ" sz="2800" dirty="0" err="1" smtClean="0"/>
              <a:t>Getränke</a:t>
            </a:r>
            <a:r>
              <a:rPr lang="cs-CZ" sz="2800" dirty="0" smtClean="0"/>
              <a:t>, </a:t>
            </a:r>
            <a:r>
              <a:rPr lang="cs-CZ" sz="2800" dirty="0" err="1" smtClean="0"/>
              <a:t>nichts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einsteigen</a:t>
            </a:r>
            <a:r>
              <a:rPr lang="cs-CZ" sz="2800" dirty="0" smtClean="0"/>
              <a:t>		in den </a:t>
            </a:r>
            <a:r>
              <a:rPr lang="cs-CZ" sz="2800" dirty="0" err="1" smtClean="0"/>
              <a:t>Zug</a:t>
            </a:r>
            <a:r>
              <a:rPr lang="cs-CZ" sz="2800" dirty="0" smtClean="0"/>
              <a:t>, in den Bus</a:t>
            </a:r>
          </a:p>
          <a:p>
            <a:pPr>
              <a:buNone/>
            </a:pPr>
            <a:r>
              <a:rPr lang="cs-CZ" sz="2800" dirty="0" err="1" smtClean="0"/>
              <a:t>aufhängen</a:t>
            </a:r>
            <a:r>
              <a:rPr lang="cs-CZ" sz="2800" dirty="0" smtClean="0"/>
              <a:t>		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Jacken</a:t>
            </a:r>
            <a:r>
              <a:rPr lang="cs-CZ" sz="2800" dirty="0" smtClean="0"/>
              <a:t>,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Hose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aussteigen</a:t>
            </a:r>
            <a:r>
              <a:rPr lang="cs-CZ" sz="2800" dirty="0" smtClean="0"/>
              <a:t>		</a:t>
            </a:r>
            <a:r>
              <a:rPr lang="cs-CZ" sz="2800" dirty="0" err="1" smtClean="0"/>
              <a:t>an</a:t>
            </a:r>
            <a:r>
              <a:rPr lang="cs-CZ" sz="2800" dirty="0" smtClean="0"/>
              <a:t> der </a:t>
            </a:r>
            <a:r>
              <a:rPr lang="cs-CZ" sz="2800" dirty="0" err="1" smtClean="0"/>
              <a:t>nächsten</a:t>
            </a:r>
            <a:r>
              <a:rPr lang="cs-CZ" sz="2800" dirty="0" smtClean="0"/>
              <a:t> Station, </a:t>
            </a:r>
            <a:r>
              <a:rPr lang="cs-CZ" sz="2800" dirty="0" err="1" smtClean="0"/>
              <a:t>spät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zurückfahren</a:t>
            </a:r>
            <a:r>
              <a:rPr lang="cs-CZ" sz="2800" dirty="0" smtClean="0"/>
              <a:t>	nach Opava, nach </a:t>
            </a:r>
            <a:r>
              <a:rPr lang="cs-CZ" sz="2800" dirty="0" err="1" smtClean="0"/>
              <a:t>Hause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abfliegen</a:t>
            </a:r>
            <a:r>
              <a:rPr lang="cs-CZ" sz="2800" dirty="0" smtClean="0"/>
              <a:t>		um 6 </a:t>
            </a:r>
            <a:r>
              <a:rPr lang="cs-CZ" sz="2800" dirty="0" err="1" smtClean="0"/>
              <a:t>Uhr</a:t>
            </a:r>
            <a:r>
              <a:rPr lang="cs-CZ" sz="2800" dirty="0" smtClean="0"/>
              <a:t>, in New York</a:t>
            </a:r>
          </a:p>
          <a:p>
            <a:pPr>
              <a:buNone/>
            </a:pPr>
            <a:r>
              <a:rPr lang="cs-CZ" sz="2800" dirty="0" err="1" smtClean="0"/>
              <a:t>aufmachen</a:t>
            </a:r>
            <a:r>
              <a:rPr lang="cs-CZ" sz="2800" dirty="0" smtClean="0"/>
              <a:t>		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Tür</a:t>
            </a:r>
            <a:r>
              <a:rPr lang="cs-CZ" sz="2800" dirty="0" smtClean="0"/>
              <a:t>,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Fenster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anfangen</a:t>
            </a:r>
            <a:r>
              <a:rPr lang="cs-CZ" sz="2800" dirty="0" smtClean="0"/>
              <a:t>		</a:t>
            </a:r>
            <a:r>
              <a:rPr lang="cs-CZ" sz="2800" dirty="0" err="1" smtClean="0"/>
              <a:t>mit</a:t>
            </a:r>
            <a:r>
              <a:rPr lang="cs-CZ" sz="2800" dirty="0" smtClean="0"/>
              <a:t> der </a:t>
            </a:r>
            <a:r>
              <a:rPr lang="cs-CZ" sz="2800" dirty="0" err="1" smtClean="0"/>
              <a:t>Arbeit</a:t>
            </a:r>
            <a:r>
              <a:rPr lang="cs-CZ" sz="2800" dirty="0" smtClean="0"/>
              <a:t>, um 10 </a:t>
            </a:r>
            <a:r>
              <a:rPr lang="cs-CZ" sz="2800" dirty="0" err="1" smtClean="0"/>
              <a:t>Uhr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zumachen</a:t>
            </a:r>
            <a:r>
              <a:rPr lang="cs-CZ" sz="2800" dirty="0" smtClean="0"/>
              <a:t>		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Tür</a:t>
            </a:r>
            <a:r>
              <a:rPr lang="cs-CZ" sz="2800" dirty="0" smtClean="0"/>
              <a:t>,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Buch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abfahren</a:t>
            </a:r>
            <a:r>
              <a:rPr lang="cs-CZ" sz="2800" dirty="0" smtClean="0"/>
              <a:t>		um 15.30 </a:t>
            </a:r>
            <a:r>
              <a:rPr lang="cs-CZ" sz="2800" dirty="0" err="1" smtClean="0"/>
              <a:t>Uhr</a:t>
            </a:r>
            <a:r>
              <a:rPr lang="cs-CZ" sz="2800" dirty="0" smtClean="0"/>
              <a:t>, in Berlin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Odkaz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Schritte</a:t>
            </a:r>
            <a:r>
              <a:rPr lang="cs-CZ" sz="2400" dirty="0" smtClean="0"/>
              <a:t> </a:t>
            </a:r>
            <a:r>
              <a:rPr lang="cs-CZ" sz="2400" dirty="0" err="1" smtClean="0"/>
              <a:t>international</a:t>
            </a:r>
            <a:r>
              <a:rPr lang="cs-CZ" sz="2400" dirty="0" smtClean="0"/>
              <a:t> 3.  </a:t>
            </a:r>
            <a:r>
              <a:rPr lang="cs-CZ" sz="2400" dirty="0" err="1" smtClean="0"/>
              <a:t>Ismaning</a:t>
            </a:r>
            <a:r>
              <a:rPr lang="cs-CZ" sz="2400" dirty="0" smtClean="0"/>
              <a:t>:  </a:t>
            </a:r>
            <a:r>
              <a:rPr lang="cs-CZ" sz="2400" dirty="0" err="1" smtClean="0"/>
              <a:t>Hueber</a:t>
            </a:r>
            <a:r>
              <a:rPr lang="cs-CZ" sz="2400" dirty="0" smtClean="0"/>
              <a:t> </a:t>
            </a:r>
            <a:r>
              <a:rPr lang="cs-CZ" sz="2400" dirty="0" err="1" smtClean="0"/>
              <a:t>Verlag</a:t>
            </a:r>
            <a:r>
              <a:rPr lang="cs-CZ" sz="2400" dirty="0" smtClean="0"/>
              <a:t>, 2006.</a:t>
            </a:r>
          </a:p>
          <a:p>
            <a:pPr>
              <a:buNone/>
            </a:pPr>
            <a:r>
              <a:rPr lang="cs-CZ" sz="2400" dirty="0" smtClean="0"/>
              <a:t>			</a:t>
            </a:r>
            <a:r>
              <a:rPr lang="cs-CZ" sz="2400" smtClean="0"/>
              <a:t>                      </a:t>
            </a:r>
            <a:r>
              <a:rPr lang="cs-CZ" sz="2400" dirty="0" smtClean="0"/>
              <a:t>ISBN 978-3-19-001853-6.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680</TotalTime>
  <Words>363</Words>
  <Application>Microsoft Office PowerPoint</Application>
  <PresentationFormat>Předvádění na obrazovce (4:3)</PresentationFormat>
  <Paragraphs>109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Metro</vt:lpstr>
      <vt:lpstr>Snímek 1</vt:lpstr>
      <vt:lpstr>Snímek 2</vt:lpstr>
      <vt:lpstr>PERFEKTUM SLOVES  s odluČitelnÝmi pŘedponami</vt:lpstr>
      <vt:lpstr>TVOŘENÍ PERFEKTA – složený tvar: pomocné sloveso + příčestí minulé</vt:lpstr>
      <vt:lpstr>TVOŘENÍ PŘÍČESTÍ MINULÉHO</vt:lpstr>
      <vt:lpstr>Snímek 6</vt:lpstr>
      <vt:lpstr> Cvičení – opakování tvoření perfekta </vt:lpstr>
      <vt:lpstr>Cvičení na perfektum  sloves s předponami</vt:lpstr>
      <vt:lpstr>Další pravidla k příčestí a k perfektu</vt:lpstr>
      <vt:lpstr>Perfektum pravid. sloves s odluč. předponami</vt:lpstr>
      <vt:lpstr>Perfektum nepravidel. sloves  s odluč. předponami</vt:lpstr>
      <vt:lpstr>Cvičení</vt:lpstr>
      <vt:lpstr>Snímek 13</vt:lpstr>
      <vt:lpstr>Odkaz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PERFEKTUM SLABYCH SLOVES</dc:title>
  <dc:creator>HP</dc:creator>
  <cp:lastModifiedBy>Hlistova</cp:lastModifiedBy>
  <cp:revision>84</cp:revision>
  <dcterms:created xsi:type="dcterms:W3CDTF">2013-08-23T07:32:02Z</dcterms:created>
  <dcterms:modified xsi:type="dcterms:W3CDTF">2014-01-08T09:19:45Z</dcterms:modified>
</cp:coreProperties>
</file>