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6DBE977-F10C-4447-BF1A-6DBFF7051545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622C3FA-131B-42BB-9372-78F3CBD9EA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428728" y="1428736"/>
          <a:ext cx="6219847" cy="4456762"/>
        </p:xfrm>
        <a:graphic>
          <a:graphicData uri="http://schemas.openxmlformats.org/drawingml/2006/table">
            <a:tbl>
              <a:tblPr/>
              <a:tblGrid>
                <a:gridCol w="1775480"/>
                <a:gridCol w="4444367"/>
              </a:tblGrid>
              <a:tr h="43340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VY_32_INOVACE_171_BUDOUCÍ 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26. 10. 2013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7. 11. 2013 – německý jazyk  2. 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214290"/>
            <a:ext cx="6191250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3377356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Výklad o tvoření a použití budoucího času v němčině,je jasný a přehledný, doplněný příklady,  upozorňuje na vyjádření budoucnosti přítomným časem.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pracovní části jsou využita 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Sprechen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? 1 a jsou doplněna překladovým cvičením.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žáci mají více času na procvičení.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Budoucí čas, sloveso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werden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97165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i k samostudiu . Některá cvičení nebo jejich části je nutno využít k domácímu úkolu.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DUM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 vhodný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 pro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BUDOUCÍ ČAS</a:t>
            </a:r>
            <a:br>
              <a:rPr lang="cs-CZ" sz="4900" dirty="0" smtClean="0"/>
            </a:br>
            <a:endParaRPr lang="cs-CZ" sz="49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Prezentace, cvičení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400" b="1" dirty="0" smtClean="0"/>
              <a:t>Tvoření </a:t>
            </a:r>
            <a:endParaRPr lang="cs-CZ" sz="3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285860"/>
            <a:ext cx="7772400" cy="492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600" dirty="0" smtClean="0"/>
              <a:t>časuje se	               neměnný tvar na konci věty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werde</a:t>
            </a:r>
            <a:r>
              <a:rPr lang="cs-CZ" dirty="0" smtClean="0"/>
              <a:t>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wirst</a:t>
            </a:r>
            <a:r>
              <a:rPr lang="cs-CZ" dirty="0" smtClean="0"/>
              <a:t>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werdet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1538" y="1428736"/>
            <a:ext cx="7215238" cy="1071570"/>
          </a:xfrm>
          <a:prstGeom prst="rect">
            <a:avLst/>
          </a:prstGeom>
          <a:solidFill>
            <a:schemeClr val="accent1">
              <a:lumMod val="40000"/>
              <a:lumOff val="60000"/>
              <a:alpha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3000" b="1" dirty="0" err="1" smtClean="0">
                <a:solidFill>
                  <a:srgbClr val="FFFF00"/>
                </a:solidFill>
              </a:rPr>
              <a:t>werden</a:t>
            </a:r>
            <a:r>
              <a:rPr lang="cs-CZ" sz="3000" b="1" dirty="0">
                <a:solidFill>
                  <a:srgbClr val="FFFF00"/>
                </a:solidFill>
              </a:rPr>
              <a:t> </a:t>
            </a:r>
            <a:r>
              <a:rPr lang="cs-CZ" sz="3000" b="1" dirty="0" smtClean="0">
                <a:solidFill>
                  <a:srgbClr val="FFFF00"/>
                </a:solidFill>
              </a:rPr>
              <a:t> +   infinitiv významového slovesa</a:t>
            </a:r>
            <a:endParaRPr lang="cs-CZ" sz="3000" b="1" dirty="0">
              <a:solidFill>
                <a:srgbClr val="FFFF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rot="5400000">
            <a:off x="1643042" y="2500306"/>
            <a:ext cx="572298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5215736" y="249951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85728"/>
            <a:ext cx="7772400" cy="1140736"/>
          </a:xfrm>
        </p:spPr>
        <p:txBody>
          <a:bodyPr/>
          <a:lstStyle/>
          <a:p>
            <a:r>
              <a:rPr lang="cs-CZ" sz="3400" b="1" dirty="0" smtClean="0"/>
              <a:t>Použití</a:t>
            </a:r>
            <a:endParaRPr lang="cs-CZ" sz="3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14422"/>
            <a:ext cx="7772400" cy="514113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Pro vyjádření vzdálenějších budoucích dějů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	(</a:t>
            </a:r>
            <a:r>
              <a:rPr lang="cs-CZ" b="1" dirty="0" err="1" smtClean="0">
                <a:solidFill>
                  <a:schemeClr val="tx2">
                    <a:lumMod val="90000"/>
                  </a:schemeClr>
                </a:solidFill>
              </a:rPr>
              <a:t>budounost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 je jistá, plánována)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werde</a:t>
            </a:r>
            <a:r>
              <a:rPr lang="cs-CZ" i="1" dirty="0" smtClean="0"/>
              <a:t> 1 </a:t>
            </a:r>
            <a:r>
              <a:rPr lang="cs-CZ" i="1" dirty="0" err="1" smtClean="0"/>
              <a:t>Jahr</a:t>
            </a:r>
            <a:r>
              <a:rPr lang="cs-CZ" i="1" dirty="0" smtClean="0"/>
              <a:t> in </a:t>
            </a:r>
            <a:r>
              <a:rPr lang="cs-CZ" i="1" dirty="0" err="1" smtClean="0"/>
              <a:t>Würzburg</a:t>
            </a:r>
            <a:r>
              <a:rPr lang="cs-CZ" i="1" dirty="0" smtClean="0"/>
              <a:t> </a:t>
            </a:r>
            <a:r>
              <a:rPr lang="cs-CZ" i="1" dirty="0" err="1" smtClean="0"/>
              <a:t>studieren</a:t>
            </a:r>
            <a:r>
              <a:rPr lang="cs-CZ" i="1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K vyjádření domněnky, prognózy (odstín nejistoty)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	často také s </a:t>
            </a:r>
            <a:r>
              <a:rPr lang="cs-CZ" dirty="0" err="1" smtClean="0"/>
              <a:t>wohl</a:t>
            </a:r>
            <a:r>
              <a:rPr lang="cs-CZ" dirty="0" smtClean="0"/>
              <a:t>, </a:t>
            </a:r>
            <a:r>
              <a:rPr lang="cs-CZ" dirty="0" err="1" smtClean="0"/>
              <a:t>vielleicht</a:t>
            </a:r>
            <a:r>
              <a:rPr lang="cs-CZ" dirty="0" smtClean="0"/>
              <a:t>, </a:t>
            </a:r>
            <a:r>
              <a:rPr lang="cs-CZ" dirty="0" err="1" smtClean="0"/>
              <a:t>wahrscheinlich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wird</a:t>
            </a:r>
            <a:r>
              <a:rPr lang="cs-CZ" i="1" dirty="0" smtClean="0"/>
              <a:t> </a:t>
            </a:r>
            <a:r>
              <a:rPr lang="cs-CZ" i="1" dirty="0" err="1" smtClean="0"/>
              <a:t>wahrscheinlich</a:t>
            </a:r>
            <a:r>
              <a:rPr lang="cs-CZ" i="1" dirty="0" smtClean="0"/>
              <a:t> </a:t>
            </a:r>
            <a:r>
              <a:rPr lang="cs-CZ" i="1" dirty="0" err="1" smtClean="0"/>
              <a:t>krank</a:t>
            </a:r>
            <a:r>
              <a:rPr lang="cs-CZ" i="1" dirty="0" smtClean="0"/>
              <a:t> </a:t>
            </a:r>
            <a:r>
              <a:rPr lang="cs-CZ" i="1" dirty="0" err="1" smtClean="0"/>
              <a:t>sein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	Pravděpodobně je/bude nemocná.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Ve slibech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werden</a:t>
            </a:r>
            <a:r>
              <a:rPr lang="cs-CZ" i="1" dirty="0" smtClean="0"/>
              <a:t> </a:t>
            </a:r>
            <a:r>
              <a:rPr lang="cs-CZ" i="1" dirty="0" err="1" smtClean="0"/>
              <a:t>dich</a:t>
            </a:r>
            <a:r>
              <a:rPr lang="cs-CZ" i="1" dirty="0" smtClean="0"/>
              <a:t> </a:t>
            </a:r>
            <a:r>
              <a:rPr lang="cs-CZ" i="1" dirty="0" err="1" smtClean="0"/>
              <a:t>nicht</a:t>
            </a:r>
            <a:r>
              <a:rPr lang="cs-CZ" i="1" dirty="0" smtClean="0"/>
              <a:t> </a:t>
            </a:r>
            <a:r>
              <a:rPr lang="cs-CZ" i="1" dirty="0" err="1" smtClean="0"/>
              <a:t>mehr</a:t>
            </a:r>
            <a:r>
              <a:rPr lang="cs-CZ" i="1" dirty="0" smtClean="0"/>
              <a:t> </a:t>
            </a:r>
            <a:r>
              <a:rPr lang="cs-CZ" i="1" dirty="0" err="1" smtClean="0"/>
              <a:t>kritisieren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715404" cy="914400"/>
          </a:xfrm>
        </p:spPr>
        <p:txBody>
          <a:bodyPr/>
          <a:lstStyle/>
          <a:p>
            <a:r>
              <a:rPr lang="cs-CZ" sz="3200" dirty="0" smtClean="0"/>
              <a:t>Vyjadřování budoucnosti přítomn</a:t>
            </a:r>
            <a:r>
              <a:rPr lang="cs-CZ" sz="3400" dirty="0" smtClean="0"/>
              <a:t>ým časem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71612"/>
            <a:ext cx="7772400" cy="478394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Budoucí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čas </a:t>
            </a:r>
            <a:r>
              <a:rPr lang="cs-CZ" dirty="0" smtClean="0"/>
              <a:t>je často </a:t>
            </a:r>
            <a:r>
              <a:rPr lang="cs-CZ" b="1" dirty="0" smtClean="0">
                <a:solidFill>
                  <a:srgbClr val="FFFF00"/>
                </a:solidFill>
              </a:rPr>
              <a:t>nahrazován časem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přítomným </a:t>
            </a:r>
            <a:r>
              <a:rPr lang="cs-CZ" dirty="0" smtClean="0"/>
              <a:t>(pro bezprostřední budoucnost),</a:t>
            </a:r>
          </a:p>
          <a:p>
            <a:pPr>
              <a:buNone/>
            </a:pPr>
            <a:r>
              <a:rPr lang="cs-CZ" dirty="0" smtClean="0"/>
              <a:t>hlavně ve spojení s časovým údajem </a:t>
            </a:r>
          </a:p>
          <a:p>
            <a:pPr>
              <a:buNone/>
            </a:pPr>
            <a:r>
              <a:rPr lang="cs-CZ" dirty="0" smtClean="0"/>
              <a:t>vztahujícím se k budoucnosti, např. </a:t>
            </a:r>
            <a:r>
              <a:rPr lang="cs-CZ" dirty="0" err="1" smtClean="0"/>
              <a:t>heute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err="1" smtClean="0"/>
              <a:t>morgen</a:t>
            </a:r>
            <a:r>
              <a:rPr lang="cs-CZ" dirty="0" smtClean="0"/>
              <a:t>, in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Woche</a:t>
            </a:r>
            <a:r>
              <a:rPr lang="cs-CZ" dirty="0" smtClean="0"/>
              <a:t>,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Wochenende</a:t>
            </a:r>
            <a:r>
              <a:rPr lang="cs-CZ" i="1" dirty="0" smtClean="0"/>
              <a:t> </a:t>
            </a:r>
            <a:r>
              <a:rPr lang="cs-CZ" i="1" dirty="0" err="1" smtClean="0"/>
              <a:t>bin</a:t>
            </a:r>
            <a:r>
              <a:rPr lang="cs-CZ" i="1" dirty="0" smtClean="0"/>
              <a:t>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schon</a:t>
            </a:r>
            <a:r>
              <a:rPr lang="cs-CZ" i="1" dirty="0" smtClean="0"/>
              <a:t> </a:t>
            </a:r>
            <a:r>
              <a:rPr lang="cs-CZ" i="1" dirty="0" err="1" smtClean="0"/>
              <a:t>fertig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O víkendu už budu hotová.</a:t>
            </a:r>
          </a:p>
          <a:p>
            <a:pPr>
              <a:buNone/>
            </a:pPr>
            <a:r>
              <a:rPr lang="cs-CZ" i="1" dirty="0" err="1" smtClean="0"/>
              <a:t>Morgen</a:t>
            </a:r>
            <a:r>
              <a:rPr lang="cs-CZ" i="1" dirty="0" smtClean="0"/>
              <a:t> </a:t>
            </a:r>
            <a:r>
              <a:rPr lang="cs-CZ" i="1" dirty="0" err="1" smtClean="0"/>
              <a:t>komme</a:t>
            </a:r>
            <a:r>
              <a:rPr lang="cs-CZ" i="1" dirty="0" smtClean="0"/>
              <a:t>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früher</a:t>
            </a:r>
            <a:r>
              <a:rPr lang="cs-CZ" i="1" dirty="0" smtClean="0"/>
              <a:t>. Zítra přijdu dříve.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57298"/>
            <a:ext cx="7772400" cy="499826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Učebnice „</a:t>
            </a:r>
            <a:r>
              <a:rPr lang="cs-CZ" sz="2800" dirty="0" err="1" smtClean="0"/>
              <a:t>Sprechen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“ – 1. díl, </a:t>
            </a:r>
          </a:p>
          <a:p>
            <a:pPr>
              <a:buNone/>
            </a:pPr>
            <a:r>
              <a:rPr lang="cs-CZ" sz="2800" dirty="0" smtClean="0"/>
              <a:t>      str. 146, </a:t>
            </a:r>
            <a:r>
              <a:rPr lang="cs-CZ" sz="2800" dirty="0" err="1" smtClean="0"/>
              <a:t>str</a:t>
            </a:r>
            <a:r>
              <a:rPr lang="cs-CZ" sz="2800" dirty="0" smtClean="0"/>
              <a:t> 150, cv.5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Přelož: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V budoucnu budu pracovat jako korespondent.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Hans bude dělat za 2 roky </a:t>
            </a:r>
            <a:r>
              <a:rPr lang="cs-CZ" sz="2800" dirty="0" err="1" smtClean="0"/>
              <a:t>maturiu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Kdy se budou </a:t>
            </a:r>
            <a:r>
              <a:rPr lang="cs-CZ" sz="2800" dirty="0" err="1" smtClean="0"/>
              <a:t>Anja</a:t>
            </a:r>
            <a:r>
              <a:rPr lang="cs-CZ" sz="2800" dirty="0" smtClean="0"/>
              <a:t> a </a:t>
            </a:r>
            <a:r>
              <a:rPr lang="cs-CZ" sz="2800" dirty="0" err="1" smtClean="0"/>
              <a:t>Timo</a:t>
            </a:r>
            <a:r>
              <a:rPr lang="cs-CZ" sz="2800" dirty="0" smtClean="0"/>
              <a:t> brát?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Asi tu chatu v budoucnu  prodáme.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Budeš na dovolené hodně fotografovat?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Navštívíte na dovolené hodně měst?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Sabina bude o dovolené hodně nakupovat.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85860"/>
            <a:ext cx="7772400" cy="5069700"/>
          </a:xfrm>
        </p:spPr>
        <p:txBody>
          <a:bodyPr/>
          <a:lstStyle/>
          <a:p>
            <a:pPr marL="582930" indent="-514350">
              <a:buAutoNum type="arabicPeriod"/>
            </a:pPr>
            <a:r>
              <a:rPr lang="cs-CZ" sz="2800" dirty="0" smtClean="0"/>
              <a:t>In  </a:t>
            </a:r>
            <a:r>
              <a:rPr lang="cs-CZ" sz="2800" dirty="0" err="1" smtClean="0"/>
              <a:t>Zukunft</a:t>
            </a:r>
            <a:r>
              <a:rPr lang="cs-CZ" sz="2800" dirty="0" smtClean="0"/>
              <a:t> </a:t>
            </a:r>
            <a:r>
              <a:rPr lang="cs-CZ" sz="2800" dirty="0" err="1" smtClean="0"/>
              <a:t>werde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als</a:t>
            </a:r>
            <a:r>
              <a:rPr lang="cs-CZ" sz="2800" dirty="0" smtClean="0"/>
              <a:t> </a:t>
            </a:r>
            <a:r>
              <a:rPr lang="cs-CZ" sz="2800" dirty="0" err="1" smtClean="0"/>
              <a:t>Korrespondent</a:t>
            </a:r>
            <a:r>
              <a:rPr lang="cs-CZ" sz="2800" dirty="0" smtClean="0"/>
              <a:t> </a:t>
            </a:r>
            <a:r>
              <a:rPr lang="cs-CZ" sz="2800" dirty="0" err="1" smtClean="0"/>
              <a:t>arbeiten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Hans </a:t>
            </a:r>
            <a:r>
              <a:rPr lang="cs-CZ" sz="2800" dirty="0" err="1" smtClean="0"/>
              <a:t>wird</a:t>
            </a:r>
            <a:r>
              <a:rPr lang="cs-CZ" sz="2800" dirty="0" smtClean="0"/>
              <a:t> in 2 </a:t>
            </a:r>
            <a:r>
              <a:rPr lang="cs-CZ" sz="2800" dirty="0" err="1" smtClean="0"/>
              <a:t>Jahren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Abitur</a:t>
            </a:r>
            <a:r>
              <a:rPr lang="cs-CZ" sz="2800" dirty="0" smtClean="0"/>
              <a:t> machen.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Wann</a:t>
            </a:r>
            <a:r>
              <a:rPr lang="cs-CZ" sz="2800" dirty="0" smtClean="0"/>
              <a:t> </a:t>
            </a:r>
            <a:r>
              <a:rPr lang="cs-CZ" sz="2800" dirty="0" err="1" smtClean="0"/>
              <a:t>werden</a:t>
            </a:r>
            <a:r>
              <a:rPr lang="cs-CZ" sz="2800" dirty="0" smtClean="0"/>
              <a:t> </a:t>
            </a:r>
            <a:r>
              <a:rPr lang="cs-CZ" sz="2800" dirty="0" err="1" smtClean="0"/>
              <a:t>Anja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Timo</a:t>
            </a:r>
            <a:r>
              <a:rPr lang="cs-CZ" sz="2800" dirty="0" smtClean="0"/>
              <a:t> </a:t>
            </a:r>
            <a:r>
              <a:rPr lang="cs-CZ" sz="2800" dirty="0" err="1" smtClean="0"/>
              <a:t>heiraten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Vielleicht</a:t>
            </a:r>
            <a:r>
              <a:rPr lang="cs-CZ" sz="2800" dirty="0" smtClean="0"/>
              <a:t> </a:t>
            </a:r>
            <a:r>
              <a:rPr lang="cs-CZ" sz="2800" smtClean="0"/>
              <a:t>werden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Wochenendhaus</a:t>
            </a:r>
            <a:r>
              <a:rPr lang="cs-CZ" sz="2800" dirty="0" smtClean="0"/>
              <a:t> in </a:t>
            </a:r>
            <a:r>
              <a:rPr lang="cs-CZ" sz="2800" dirty="0" err="1" smtClean="0"/>
              <a:t>Zukunft</a:t>
            </a:r>
            <a:r>
              <a:rPr lang="cs-CZ" sz="2800" dirty="0" smtClean="0"/>
              <a:t> </a:t>
            </a:r>
            <a:r>
              <a:rPr lang="cs-CZ" sz="2800" dirty="0" err="1" smtClean="0"/>
              <a:t>verkaufen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Wirst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Urlaub</a:t>
            </a:r>
            <a:r>
              <a:rPr lang="cs-CZ" sz="2800" dirty="0" smtClean="0"/>
              <a:t> </a:t>
            </a:r>
            <a:r>
              <a:rPr lang="cs-CZ" sz="2800" dirty="0" err="1" smtClean="0"/>
              <a:t>viel</a:t>
            </a:r>
            <a:r>
              <a:rPr lang="cs-CZ" sz="2800" dirty="0" smtClean="0"/>
              <a:t> </a:t>
            </a:r>
            <a:r>
              <a:rPr lang="cs-CZ" sz="2800" dirty="0" err="1" smtClean="0"/>
              <a:t>fotografieren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Werdet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Urlaub</a:t>
            </a:r>
            <a:r>
              <a:rPr lang="cs-CZ" sz="2800" dirty="0" smtClean="0"/>
              <a:t> </a:t>
            </a:r>
            <a:r>
              <a:rPr lang="cs-CZ" sz="2800" dirty="0" err="1" smtClean="0"/>
              <a:t>viele</a:t>
            </a:r>
            <a:r>
              <a:rPr lang="cs-CZ" sz="2800" dirty="0" smtClean="0"/>
              <a:t> </a:t>
            </a:r>
            <a:r>
              <a:rPr lang="cs-CZ" sz="2800" dirty="0" err="1" smtClean="0"/>
              <a:t>Städte</a:t>
            </a:r>
            <a:r>
              <a:rPr lang="cs-CZ" sz="2800" dirty="0" smtClean="0"/>
              <a:t> </a:t>
            </a:r>
            <a:r>
              <a:rPr lang="cs-CZ" sz="2800" dirty="0" err="1" smtClean="0"/>
              <a:t>besuchen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Sabine </a:t>
            </a:r>
            <a:r>
              <a:rPr lang="cs-CZ" sz="2800" dirty="0" err="1" smtClean="0"/>
              <a:t>wird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Urlaub</a:t>
            </a:r>
            <a:r>
              <a:rPr lang="cs-CZ" sz="2800" dirty="0" smtClean="0"/>
              <a:t> </a:t>
            </a:r>
            <a:r>
              <a:rPr lang="cs-CZ" sz="2800" dirty="0" err="1" smtClean="0"/>
              <a:t>viel</a:t>
            </a:r>
            <a:r>
              <a:rPr lang="cs-CZ" sz="2800" dirty="0" smtClean="0"/>
              <a:t> </a:t>
            </a:r>
            <a:r>
              <a:rPr lang="cs-CZ" sz="2800" dirty="0" err="1" smtClean="0"/>
              <a:t>einkaufen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57298"/>
            <a:ext cx="7772400" cy="49982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err="1" smtClean="0"/>
              <a:t>Dusilová</a:t>
            </a:r>
            <a:r>
              <a:rPr lang="cs-CZ" sz="1800" dirty="0" smtClean="0"/>
              <a:t>, </a:t>
            </a:r>
            <a:r>
              <a:rPr lang="cs-CZ" sz="1800" dirty="0" err="1" smtClean="0"/>
              <a:t>Doris</a:t>
            </a:r>
            <a:r>
              <a:rPr lang="cs-CZ" sz="1800" dirty="0" smtClean="0"/>
              <a:t> a kol.: </a:t>
            </a:r>
            <a:r>
              <a:rPr lang="cs-CZ" sz="1800" dirty="0" err="1" smtClean="0"/>
              <a:t>Sprechen</a:t>
            </a:r>
            <a:r>
              <a:rPr lang="cs-CZ" sz="1800" dirty="0" smtClean="0"/>
              <a:t>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Deutsch</a:t>
            </a:r>
            <a:r>
              <a:rPr lang="cs-CZ" sz="1800" dirty="0" smtClean="0"/>
              <a:t>? – 1.díl. Praha: Polyglot, 2000, 2. 		       přepracované vydání. ISBN 80-86195-08-2.</a:t>
            </a:r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503</TotalTime>
  <Words>383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Metro</vt:lpstr>
      <vt:lpstr>Snímek 1</vt:lpstr>
      <vt:lpstr>Snímek 2</vt:lpstr>
      <vt:lpstr> BUDOUCÍ ČAS </vt:lpstr>
      <vt:lpstr>Tvoření </vt:lpstr>
      <vt:lpstr>Použití</vt:lpstr>
      <vt:lpstr>Vyjadřování budoucnosti přítomným časem</vt:lpstr>
      <vt:lpstr>Cvičení</vt:lpstr>
      <vt:lpstr>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BUDOUCÍ ČAS</dc:title>
  <dc:creator>HP</dc:creator>
  <cp:lastModifiedBy>Hlistova</cp:lastModifiedBy>
  <cp:revision>61</cp:revision>
  <dcterms:created xsi:type="dcterms:W3CDTF">2013-10-30T14:56:56Z</dcterms:created>
  <dcterms:modified xsi:type="dcterms:W3CDTF">2014-01-08T09:21:33Z</dcterms:modified>
</cp:coreProperties>
</file>