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6" r:id="rId9"/>
    <p:sldId id="267" r:id="rId10"/>
    <p:sldId id="261" r:id="rId11"/>
    <p:sldId id="26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599171-8968-4BE2-9921-37D572BFC4A3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33E3C2-E896-490A-93F8-184C267234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285852" y="1285858"/>
          <a:ext cx="6572296" cy="4577930"/>
        </p:xfrm>
        <a:graphic>
          <a:graphicData uri="http://schemas.openxmlformats.org/drawingml/2006/table">
            <a:tbl>
              <a:tblPr/>
              <a:tblGrid>
                <a:gridCol w="2000264"/>
                <a:gridCol w="4572032"/>
              </a:tblGrid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14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VY_32_INOVACE_172_PŘÍČESTÍ  PŘÍTOMNÉ A  MINULÉ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14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414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15. 11. 2013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596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17. 11. 2013 – německý jazyk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32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52" y="260350"/>
            <a:ext cx="6572295" cy="10255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142976" y="1652588"/>
          <a:ext cx="6786610" cy="3882394"/>
        </p:xfrm>
        <a:graphic>
          <a:graphicData uri="http://schemas.openxmlformats.org/drawingml/2006/table">
            <a:tbl>
              <a:tblPr/>
              <a:tblGrid>
                <a:gridCol w="1957658"/>
                <a:gridCol w="4828952"/>
              </a:tblGrid>
              <a:tr h="15795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Výklad tvoření a použití obou příčestí, jejich rozdílu.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Spojení nové gramatiky s již známými gramatickými jevy (skloňování adjektiv, příčestí minulá nepravidelných sloves) usnadní žákům komunikaci.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jsou využita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Sprechen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? 2, ve kterých žáci ověří pochopení nové gramatiky a její spojení s gramatikou již známou.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více prostoru na procvičení.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7674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Příčestí přítomné, příčestí minulé, skloňování přídavných jmen.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54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procvičení v hodině i k samostudiu.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Žáci si musí zopakovat skloňování přídavných jmen a příčestí minulá nejužívanějších nepravidelných sloves.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Doporučuje se vypracovat některá cvičení či jejich části za domácí úkol.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PŘÍČESTÍ PŘÍTOMNÉ A MINULÉ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Příčestí přítomné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6868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solidFill>
                  <a:schemeClr val="tx1"/>
                </a:solidFill>
              </a:rPr>
              <a:t>Označuje právě probíhající děj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</a:rPr>
              <a:t>Tvoří se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rgbClr val="FF0000"/>
                </a:solidFill>
              </a:rPr>
              <a:t>infinitiv + -d</a:t>
            </a:r>
            <a:r>
              <a:rPr lang="cs-CZ" sz="28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alibri"/>
              </a:rPr>
              <a:t>→ </a:t>
            </a:r>
            <a:r>
              <a:rPr lang="cs-CZ" sz="2800" dirty="0" err="1" smtClean="0">
                <a:solidFill>
                  <a:schemeClr val="tx1"/>
                </a:solidFill>
                <a:latin typeface="Franklin Gothic Book" pitchFamily="34" charset="0"/>
              </a:rPr>
              <a:t>weinen</a:t>
            </a:r>
            <a:r>
              <a:rPr lang="cs-CZ" sz="2800" dirty="0" smtClean="0">
                <a:solidFill>
                  <a:schemeClr val="tx1"/>
                </a:solidFill>
                <a:latin typeface="Franklin Gothic Book" pitchFamily="34" charset="0"/>
              </a:rPr>
              <a:t> –d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  <a:latin typeface="Franklin Gothic Book" pitchFamily="34" charset="0"/>
              </a:rPr>
              <a:t>Překlad do češtiny </a:t>
            </a:r>
            <a:r>
              <a:rPr lang="cs-CZ" sz="2800" i="1" dirty="0" err="1" smtClean="0">
                <a:solidFill>
                  <a:srgbClr val="00B050"/>
                </a:solidFill>
                <a:latin typeface="Franklin Gothic Book" pitchFamily="34" charset="0"/>
              </a:rPr>
              <a:t>das</a:t>
            </a:r>
            <a:r>
              <a:rPr lang="cs-CZ" sz="2800" i="1" dirty="0" smtClean="0">
                <a:solidFill>
                  <a:srgbClr val="00B050"/>
                </a:solidFill>
                <a:latin typeface="Franklin Gothic Book" pitchFamily="34" charset="0"/>
              </a:rPr>
              <a:t> </a:t>
            </a:r>
            <a:r>
              <a:rPr lang="cs-CZ" sz="2800" i="1" dirty="0" err="1" smtClean="0">
                <a:solidFill>
                  <a:srgbClr val="00B050"/>
                </a:solidFill>
                <a:latin typeface="Franklin Gothic Book" pitchFamily="34" charset="0"/>
              </a:rPr>
              <a:t>weinende</a:t>
            </a:r>
            <a:r>
              <a:rPr lang="cs-CZ" sz="2800" i="1" dirty="0" smtClean="0">
                <a:solidFill>
                  <a:srgbClr val="00B050"/>
                </a:solidFill>
                <a:latin typeface="Franklin Gothic Book" pitchFamily="34" charset="0"/>
              </a:rPr>
              <a:t> </a:t>
            </a:r>
            <a:r>
              <a:rPr lang="cs-CZ" sz="2800" i="1" dirty="0" err="1" smtClean="0">
                <a:solidFill>
                  <a:srgbClr val="00B050"/>
                </a:solidFill>
                <a:latin typeface="Franklin Gothic Book" pitchFamily="34" charset="0"/>
              </a:rPr>
              <a:t>Kind</a:t>
            </a:r>
            <a:endParaRPr lang="cs-CZ" sz="2800" i="1" dirty="0" smtClean="0">
              <a:solidFill>
                <a:srgbClr val="00B050"/>
              </a:solidFill>
              <a:latin typeface="Franklin Gothic Book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Franklin Gothic Book" pitchFamily="34" charset="0"/>
              </a:rPr>
              <a:t>Příd. jménem odvozeným od přechodníku </a:t>
            </a:r>
            <a:r>
              <a:rPr lang="cs-CZ" sz="2800" dirty="0" err="1" smtClean="0">
                <a:latin typeface="Franklin Gothic Book" pitchFamily="34" charset="0"/>
              </a:rPr>
              <a:t>přítomnného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smtClean="0">
                <a:latin typeface="Franklin Gothic Book" pitchFamily="34" charset="0"/>
              </a:rPr>
              <a:t>plačíc – plačící dítě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Franklin Gothic Book" pitchFamily="34" charset="0"/>
              </a:rPr>
              <a:t>Vedlejší větou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smtClean="0">
                <a:latin typeface="Franklin Gothic Book" pitchFamily="34" charset="0"/>
              </a:rPr>
              <a:t>Dítě, které pláče	</a:t>
            </a:r>
            <a:r>
              <a:rPr lang="cs-CZ" dirty="0" smtClean="0">
                <a:latin typeface="Franklin Gothic Book" pitchFamily="34" charset="0"/>
              </a:rPr>
              <a:t>	     </a:t>
            </a:r>
            <a:endParaRPr lang="cs-CZ" dirty="0" smtClean="0">
              <a:latin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/>
          <a:lstStyle/>
          <a:p>
            <a:r>
              <a:rPr lang="cs-CZ" dirty="0" smtClean="0"/>
              <a:t>Příčestí minulé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28641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Franklin Gothic Book" pitchFamily="34" charset="0"/>
              </a:rPr>
              <a:t>Označuje děj, který už proběhl, je ukončen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latin typeface="Franklin Gothic Book" pitchFamily="34" charset="0"/>
              </a:rPr>
              <a:t>Tvoří se</a:t>
            </a:r>
            <a:r>
              <a:rPr lang="cs-CZ" sz="2800" dirty="0" smtClean="0">
                <a:latin typeface="Franklin Gothic Book" pitchFamily="34" charset="0"/>
              </a:rPr>
              <a:t/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slovesa pravidelná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err="1" smtClean="0">
                <a:solidFill>
                  <a:srgbClr val="FF0000"/>
                </a:solidFill>
                <a:latin typeface="Franklin Gothic Book" pitchFamily="34" charset="0"/>
              </a:rPr>
              <a:t>ge</a:t>
            </a:r>
            <a:r>
              <a:rPr lang="cs-CZ" sz="2800" dirty="0" smtClean="0">
                <a:solidFill>
                  <a:srgbClr val="FF0000"/>
                </a:solidFill>
                <a:latin typeface="Franklin Gothic Book" pitchFamily="34" charset="0"/>
              </a:rPr>
              <a:t>- kořen slovesa –t </a:t>
            </a:r>
            <a:r>
              <a:rPr lang="cs-CZ" sz="2800" dirty="0" smtClean="0">
                <a:latin typeface="Franklin Gothic Book" pitchFamily="34" charset="0"/>
              </a:rPr>
              <a:t>→ </a:t>
            </a: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</a:t>
            </a:r>
            <a:r>
              <a:rPr lang="cs-CZ" sz="2800" dirty="0" err="1" smtClean="0">
                <a:latin typeface="Franklin Gothic Book" pitchFamily="34" charset="0"/>
              </a:rPr>
              <a:t>koch</a:t>
            </a:r>
            <a:r>
              <a:rPr lang="cs-CZ" sz="2800" dirty="0" smtClean="0">
                <a:latin typeface="Franklin Gothic Book" pitchFamily="34" charset="0"/>
              </a:rPr>
              <a:t>-t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slovesa nepravidelná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err="1" smtClean="0">
                <a:solidFill>
                  <a:srgbClr val="FF0000"/>
                </a:solidFill>
                <a:latin typeface="Franklin Gothic Book" pitchFamily="34" charset="0"/>
              </a:rPr>
              <a:t>ge</a:t>
            </a:r>
            <a:r>
              <a:rPr lang="cs-CZ" sz="2800" dirty="0" smtClean="0">
                <a:solidFill>
                  <a:srgbClr val="FF0000"/>
                </a:solidFill>
                <a:latin typeface="Franklin Gothic Book" pitchFamily="34" charset="0"/>
              </a:rPr>
              <a:t>- často změněný kořen –</a:t>
            </a:r>
            <a:r>
              <a:rPr lang="cs-CZ" sz="2800" dirty="0" err="1" smtClean="0">
                <a:solidFill>
                  <a:srgbClr val="FF0000"/>
                </a:solidFill>
                <a:latin typeface="Franklin Gothic Book" pitchFamily="34" charset="0"/>
              </a:rPr>
              <a:t>en</a:t>
            </a:r>
            <a:r>
              <a:rPr lang="cs-CZ" sz="2800" dirty="0" smtClean="0">
                <a:solidFill>
                  <a:srgbClr val="FF0000"/>
                </a:solidFill>
                <a:latin typeface="Franklin Gothic Book" pitchFamily="34" charset="0"/>
              </a:rPr>
              <a:t> </a:t>
            </a:r>
            <a:r>
              <a:rPr lang="cs-CZ" sz="2800" dirty="0" smtClean="0">
                <a:latin typeface="Franklin Gothic Book" pitchFamily="34" charset="0"/>
              </a:rPr>
              <a:t>→ </a:t>
            </a: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 </a:t>
            </a:r>
            <a:r>
              <a:rPr lang="cs-CZ" sz="2800" dirty="0" err="1" smtClean="0">
                <a:latin typeface="Franklin Gothic Book" pitchFamily="34" charset="0"/>
              </a:rPr>
              <a:t>schloss</a:t>
            </a:r>
            <a:r>
              <a:rPr lang="cs-CZ" sz="2800" dirty="0" smtClean="0">
                <a:latin typeface="Franklin Gothic Book" pitchFamily="34" charset="0"/>
              </a:rPr>
              <a:t> –</a:t>
            </a:r>
            <a:r>
              <a:rPr lang="cs-CZ" sz="2800" dirty="0" err="1" smtClean="0">
                <a:latin typeface="Franklin Gothic Book" pitchFamily="34" charset="0"/>
              </a:rPr>
              <a:t>en</a:t>
            </a:r>
            <a:r>
              <a:rPr lang="cs-CZ" sz="2800" dirty="0" smtClean="0">
                <a:latin typeface="Franklin Gothic Book" pitchFamily="34" charset="0"/>
              </a:rPr>
              <a:t/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slovesa smíšená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 změněný kořen –t → </a:t>
            </a: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 </a:t>
            </a:r>
            <a:r>
              <a:rPr lang="cs-CZ" sz="2800" dirty="0" err="1" smtClean="0">
                <a:latin typeface="Franklin Gothic Book" pitchFamily="34" charset="0"/>
              </a:rPr>
              <a:t>nann</a:t>
            </a:r>
            <a:r>
              <a:rPr lang="cs-CZ" sz="2800" dirty="0" smtClean="0">
                <a:latin typeface="Franklin Gothic Book" pitchFamily="34" charset="0"/>
              </a:rPr>
              <a:t> –t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Bez předpony </a:t>
            </a: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- slovesa na –</a:t>
            </a:r>
            <a:r>
              <a:rPr lang="cs-CZ" sz="2800" dirty="0" err="1" smtClean="0">
                <a:latin typeface="Franklin Gothic Book" pitchFamily="34" charset="0"/>
              </a:rPr>
              <a:t>ieren</a:t>
            </a:r>
            <a:r>
              <a:rPr lang="cs-CZ" sz="2800" dirty="0" smtClean="0">
                <a:latin typeface="Franklin Gothic Book" pitchFamily="34" charset="0"/>
              </a:rPr>
              <a:t>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err="1" smtClean="0">
                <a:latin typeface="Franklin Gothic Book" pitchFamily="34" charset="0"/>
              </a:rPr>
              <a:t>kritisier</a:t>
            </a:r>
            <a:r>
              <a:rPr lang="cs-CZ" sz="2800" dirty="0" smtClean="0">
                <a:latin typeface="Franklin Gothic Book" pitchFamily="34" charset="0"/>
              </a:rPr>
              <a:t>-t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- slovesa s neodluč. předponami (</a:t>
            </a:r>
            <a:r>
              <a:rPr lang="cs-CZ" sz="2800" dirty="0" err="1" smtClean="0">
                <a:latin typeface="Franklin Gothic Book" pitchFamily="34" charset="0"/>
              </a:rPr>
              <a:t>be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r>
              <a:rPr lang="cs-CZ" sz="2800" dirty="0" err="1" smtClean="0">
                <a:latin typeface="Franklin Gothic Book" pitchFamily="34" charset="0"/>
              </a:rPr>
              <a:t>ge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r>
              <a:rPr lang="cs-CZ" sz="2800" dirty="0" err="1" smtClean="0">
                <a:latin typeface="Franklin Gothic Book" pitchFamily="34" charset="0"/>
              </a:rPr>
              <a:t>emp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r>
              <a:rPr lang="cs-CZ" sz="2800" dirty="0" err="1" smtClean="0">
                <a:latin typeface="Franklin Gothic Book" pitchFamily="34" charset="0"/>
              </a:rPr>
              <a:t>ent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br>
              <a:rPr lang="cs-CZ" sz="2800" dirty="0" smtClean="0">
                <a:latin typeface="Franklin Gothic Book" pitchFamily="34" charset="0"/>
              </a:rPr>
            </a:br>
            <a:r>
              <a:rPr lang="cs-CZ" sz="2800" dirty="0" smtClean="0">
                <a:latin typeface="Franklin Gothic Book" pitchFamily="34" charset="0"/>
              </a:rPr>
              <a:t>  </a:t>
            </a:r>
            <a:r>
              <a:rPr lang="cs-CZ" sz="2800" dirty="0" err="1" smtClean="0">
                <a:latin typeface="Franklin Gothic Book" pitchFamily="34" charset="0"/>
              </a:rPr>
              <a:t>er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r>
              <a:rPr lang="cs-CZ" sz="2800" dirty="0" err="1" smtClean="0">
                <a:latin typeface="Franklin Gothic Book" pitchFamily="34" charset="0"/>
              </a:rPr>
              <a:t>ver</a:t>
            </a:r>
            <a:r>
              <a:rPr lang="cs-CZ" sz="2800" dirty="0" smtClean="0">
                <a:latin typeface="Franklin Gothic Book" pitchFamily="34" charset="0"/>
              </a:rPr>
              <a:t>-, </a:t>
            </a:r>
            <a:r>
              <a:rPr lang="cs-CZ" sz="2800" dirty="0" err="1" smtClean="0">
                <a:latin typeface="Franklin Gothic Book" pitchFamily="34" charset="0"/>
              </a:rPr>
              <a:t>zer</a:t>
            </a:r>
            <a:r>
              <a:rPr lang="cs-CZ" sz="2800" dirty="0" smtClean="0">
                <a:latin typeface="Franklin Gothic Book" pitchFamily="34" charset="0"/>
              </a:rPr>
              <a:t>-)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be</a:t>
            </a:r>
            <a:r>
              <a:rPr lang="cs-CZ" sz="2800" dirty="0" smtClean="0">
                <a:latin typeface="Calibri"/>
              </a:rPr>
              <a:t>- </a:t>
            </a:r>
            <a:r>
              <a:rPr lang="cs-CZ" sz="2800" dirty="0" err="1" smtClean="0">
                <a:latin typeface="Calibri"/>
              </a:rPr>
              <a:t>stell</a:t>
            </a:r>
            <a:r>
              <a:rPr lang="cs-CZ" sz="2800" dirty="0" smtClean="0">
                <a:latin typeface="Calibri"/>
              </a:rPr>
              <a:t>-t</a:t>
            </a:r>
            <a:r>
              <a:rPr lang="cs-CZ" sz="2800" dirty="0" smtClean="0">
                <a:latin typeface="Franklin Gothic Book" pitchFamily="34" charset="0"/>
              </a:rPr>
              <a:t/>
            </a:r>
            <a:br>
              <a:rPr lang="cs-CZ" sz="2800" dirty="0" smtClean="0">
                <a:latin typeface="Franklin Gothic Book" pitchFamily="34" charset="0"/>
              </a:rPr>
            </a:br>
            <a:endParaRPr lang="cs-CZ" sz="2800" dirty="0">
              <a:latin typeface="Franklin Gothic Book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14356"/>
            <a:ext cx="8686800" cy="53657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Překlad do češtiny </a:t>
            </a:r>
            <a:r>
              <a:rPr lang="cs-CZ" sz="2800" i="1" dirty="0" smtClean="0">
                <a:solidFill>
                  <a:srgbClr val="00B050"/>
                </a:solidFill>
              </a:rPr>
              <a:t>der </a:t>
            </a:r>
            <a:r>
              <a:rPr lang="cs-CZ" sz="2800" i="1" dirty="0" err="1" smtClean="0">
                <a:solidFill>
                  <a:srgbClr val="00B050"/>
                </a:solidFill>
              </a:rPr>
              <a:t>geschriebene</a:t>
            </a:r>
            <a:r>
              <a:rPr lang="cs-CZ" sz="2800" i="1" dirty="0" smtClean="0">
                <a:solidFill>
                  <a:srgbClr val="00B050"/>
                </a:solidFill>
              </a:rPr>
              <a:t> Text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Trpným příčestím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smtClean="0"/>
              <a:t> napsaný text	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Vedlejší větou </a:t>
            </a:r>
            <a:r>
              <a:rPr lang="cs-CZ" sz="2800" dirty="0" smtClean="0">
                <a:latin typeface="Calibri"/>
              </a:rPr>
              <a:t>→</a:t>
            </a:r>
            <a:r>
              <a:rPr lang="cs-CZ" sz="2800" dirty="0" smtClean="0"/>
              <a:t> text, který byl napsán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obou příčestí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 přísudku</a:t>
            </a:r>
            <a:br>
              <a:rPr lang="cs-CZ" sz="2800" dirty="0" smtClean="0"/>
            </a:br>
            <a:r>
              <a:rPr lang="cs-CZ" sz="2800" i="1" dirty="0" err="1" smtClean="0"/>
              <a:t>Das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Buch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war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sehr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spannend</a:t>
            </a:r>
            <a:r>
              <a:rPr lang="cs-CZ" sz="2800" i="1" dirty="0" smtClean="0"/>
              <a:t>.</a:t>
            </a:r>
            <a:br>
              <a:rPr lang="cs-CZ" sz="2800" i="1" dirty="0" smtClean="0"/>
            </a:br>
            <a:r>
              <a:rPr lang="cs-CZ" sz="2800" i="1" dirty="0" smtClean="0"/>
              <a:t>Der </a:t>
            </a:r>
            <a:r>
              <a:rPr lang="cs-CZ" sz="2800" i="1" dirty="0" err="1" smtClean="0"/>
              <a:t>Laden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ist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wegen</a:t>
            </a:r>
            <a:r>
              <a:rPr lang="cs-CZ" sz="2800" i="1" dirty="0" smtClean="0"/>
              <a:t> Inventur </a:t>
            </a:r>
            <a:r>
              <a:rPr lang="cs-CZ" sz="2800" i="1" dirty="0" err="1" smtClean="0"/>
              <a:t>geschlossen</a:t>
            </a:r>
            <a:r>
              <a:rPr lang="cs-CZ" sz="2800" i="1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V přívlastku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skloňuje se jako přídavné jméno</a:t>
            </a:r>
            <a:br>
              <a:rPr lang="cs-CZ" sz="2800" dirty="0" smtClean="0"/>
            </a:br>
            <a:r>
              <a:rPr lang="cs-CZ" sz="2800" i="1" dirty="0" err="1" smtClean="0"/>
              <a:t>das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schlafend</a:t>
            </a:r>
            <a:r>
              <a:rPr lang="cs-CZ" sz="2800" i="1" dirty="0" smtClean="0"/>
              <a:t>-e </a:t>
            </a:r>
            <a:r>
              <a:rPr lang="cs-CZ" sz="2800" i="1" dirty="0" err="1" smtClean="0"/>
              <a:t>Kind</a:t>
            </a:r>
            <a:r>
              <a:rPr lang="cs-CZ" sz="2800" i="1" dirty="0" smtClean="0"/>
              <a:t/>
            </a:r>
            <a:br>
              <a:rPr lang="cs-CZ" sz="2800" i="1" dirty="0" smtClean="0"/>
            </a:br>
            <a:r>
              <a:rPr lang="cs-CZ" sz="2800" i="1" dirty="0" err="1" smtClean="0"/>
              <a:t>ein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verletzt</a:t>
            </a:r>
            <a:r>
              <a:rPr lang="cs-CZ" sz="2800" i="1" dirty="0" smtClean="0"/>
              <a:t>-</a:t>
            </a:r>
            <a:r>
              <a:rPr lang="cs-CZ" sz="2800" i="1" dirty="0" err="1" smtClean="0"/>
              <a:t>er</a:t>
            </a:r>
            <a:r>
              <a:rPr lang="cs-CZ" sz="2800" i="1" dirty="0" smtClean="0"/>
              <a:t> Mann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428604"/>
            <a:ext cx="7929618" cy="85725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Skloňování adjektiv po členu určitém a neurčitém</a:t>
            </a:r>
            <a:endParaRPr lang="cs-CZ" sz="32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928662" y="1643051"/>
          <a:ext cx="7772400" cy="20880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204"/>
                <a:gridCol w="1785950"/>
                <a:gridCol w="1785950"/>
                <a:gridCol w="1785950"/>
                <a:gridCol w="1757346"/>
              </a:tblGrid>
              <a:tr h="533469">
                <a:tc>
                  <a:txBody>
                    <a:bodyPr/>
                    <a:lstStyle/>
                    <a:p>
                      <a:r>
                        <a:rPr lang="cs-CZ" sz="2600" b="0" dirty="0" smtClean="0"/>
                        <a:t>1.</a:t>
                      </a:r>
                      <a:endParaRPr lang="cs-CZ" sz="2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der</a:t>
                      </a:r>
                      <a:r>
                        <a:rPr lang="cs-CZ" sz="2600" baseline="0" dirty="0" smtClean="0"/>
                        <a:t>     </a:t>
                      </a:r>
                      <a:r>
                        <a:rPr lang="cs-CZ" sz="2600" dirty="0" smtClean="0"/>
                        <a:t>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die</a:t>
                      </a:r>
                      <a:r>
                        <a:rPr lang="cs-CZ" sz="2600" dirty="0" smtClean="0"/>
                        <a:t>     -e    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das</a:t>
                      </a:r>
                      <a:r>
                        <a:rPr lang="cs-CZ" sz="2600" dirty="0" smtClean="0"/>
                        <a:t>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die</a:t>
                      </a:r>
                      <a:r>
                        <a:rPr lang="cs-CZ" sz="2600" dirty="0" smtClean="0"/>
                        <a:t>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  <a:tr h="533469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2.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des</a:t>
                      </a:r>
                      <a:r>
                        <a:rPr lang="cs-CZ" sz="2600" baseline="0" dirty="0" smtClean="0"/>
                        <a:t>     -</a:t>
                      </a:r>
                      <a:r>
                        <a:rPr lang="cs-CZ" sz="2600" baseline="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der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des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der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  <a:tr h="533469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3.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dem</a:t>
                      </a:r>
                      <a:r>
                        <a:rPr lang="cs-CZ" sz="2600" dirty="0" smtClean="0"/>
                        <a:t>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der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dem</a:t>
                      </a:r>
                      <a:r>
                        <a:rPr lang="cs-CZ" sz="2600" dirty="0" smtClean="0"/>
                        <a:t>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den  </a:t>
                      </a:r>
                      <a:r>
                        <a:rPr lang="cs-CZ" sz="2600" baseline="0" dirty="0" smtClean="0"/>
                        <a:t> </a:t>
                      </a:r>
                      <a:r>
                        <a:rPr lang="cs-CZ" sz="2600" dirty="0" smtClean="0"/>
                        <a:t>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  <a:tr h="471294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4.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den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die</a:t>
                      </a:r>
                      <a:r>
                        <a:rPr lang="cs-CZ" sz="2600" dirty="0" smtClean="0"/>
                        <a:t> 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das</a:t>
                      </a:r>
                      <a:r>
                        <a:rPr lang="cs-CZ" sz="2600" dirty="0" smtClean="0"/>
                        <a:t>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die</a:t>
                      </a:r>
                      <a:r>
                        <a:rPr lang="cs-CZ" sz="2600" dirty="0" smtClean="0"/>
                        <a:t>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928662" y="4143380"/>
          <a:ext cx="7786742" cy="2079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6447"/>
                <a:gridCol w="1769714"/>
                <a:gridCol w="1769714"/>
                <a:gridCol w="1840504"/>
                <a:gridCol w="1770363"/>
              </a:tblGrid>
              <a:tr h="480144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1.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</a:t>
                      </a:r>
                      <a:r>
                        <a:rPr lang="cs-CZ" sz="2600" dirty="0" smtClean="0"/>
                        <a:t>       -</a:t>
                      </a:r>
                      <a:r>
                        <a:rPr lang="cs-CZ" sz="260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</a:t>
                      </a:r>
                      <a:r>
                        <a:rPr lang="cs-CZ" sz="2600" dirty="0" smtClean="0"/>
                        <a:t>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</a:t>
                      </a:r>
                      <a:r>
                        <a:rPr lang="cs-CZ" sz="2600" dirty="0" smtClean="0"/>
                        <a:t>      -es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</a:t>
                      </a:r>
                      <a:r>
                        <a:rPr lang="cs-CZ" sz="2600" baseline="0" dirty="0" smtClean="0"/>
                        <a:t>        -e</a:t>
                      </a:r>
                      <a:endParaRPr lang="cs-CZ" sz="2600" dirty="0"/>
                    </a:p>
                  </a:txBody>
                  <a:tcPr/>
                </a:tc>
              </a:tr>
              <a:tr h="488064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2.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eines</a:t>
                      </a:r>
                      <a:r>
                        <a:rPr lang="cs-CZ" sz="2600" dirty="0" smtClean="0"/>
                        <a:t>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einer</a:t>
                      </a:r>
                      <a:r>
                        <a:rPr lang="cs-CZ" sz="2600" dirty="0" smtClean="0"/>
                        <a:t>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eines</a:t>
                      </a:r>
                      <a:r>
                        <a:rPr lang="cs-CZ" sz="2600" dirty="0" smtClean="0"/>
                        <a:t>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</a:t>
                      </a:r>
                      <a:r>
                        <a:rPr lang="cs-CZ" sz="2600" baseline="0" dirty="0" smtClean="0"/>
                        <a:t>        -</a:t>
                      </a:r>
                      <a:r>
                        <a:rPr lang="cs-CZ" sz="2600" baseline="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</a:tr>
              <a:tr h="557997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3.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einem</a:t>
                      </a:r>
                      <a:r>
                        <a:rPr lang="cs-CZ" sz="2600" dirty="0" smtClean="0"/>
                        <a:t>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einer</a:t>
                      </a:r>
                      <a:r>
                        <a:rPr lang="cs-CZ" sz="2600" dirty="0" smtClean="0"/>
                        <a:t>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</a:t>
                      </a:r>
                      <a:r>
                        <a:rPr lang="cs-CZ" sz="2600" baseline="0" dirty="0" smtClean="0"/>
                        <a:t>   </a:t>
                      </a:r>
                      <a:r>
                        <a:rPr lang="cs-CZ" sz="2600" dirty="0" smtClean="0"/>
                        <a:t>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</a:t>
                      </a:r>
                      <a:r>
                        <a:rPr lang="cs-CZ" sz="2600" baseline="0" dirty="0" smtClean="0"/>
                        <a:t>        -</a:t>
                      </a:r>
                      <a:r>
                        <a:rPr lang="cs-CZ" sz="2600" baseline="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  <a:tr h="545497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4.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einen</a:t>
                      </a:r>
                      <a:r>
                        <a:rPr lang="cs-CZ" sz="2600" dirty="0" smtClean="0"/>
                        <a:t>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eine</a:t>
                      </a:r>
                      <a:r>
                        <a:rPr lang="cs-CZ" sz="2600" dirty="0" smtClean="0"/>
                        <a:t>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err="1" smtClean="0"/>
                        <a:t>ein</a:t>
                      </a:r>
                      <a:r>
                        <a:rPr lang="cs-CZ" sz="2600" dirty="0" smtClean="0"/>
                        <a:t>       -es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  -e</a:t>
                      </a:r>
                      <a:endParaRPr lang="cs-CZ" sz="2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5703018"/>
          </a:xfrm>
        </p:spPr>
        <p:txBody>
          <a:bodyPr/>
          <a:lstStyle/>
          <a:p>
            <a:r>
              <a:rPr lang="cs-CZ" sz="3200" dirty="0" smtClean="0"/>
              <a:t>Skloňování adjektiv bez členu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2800" smtClean="0"/>
              <a:t>PříČESTÍ </a:t>
            </a:r>
            <a:r>
              <a:rPr lang="cs-CZ" sz="2800" dirty="0" smtClean="0"/>
              <a:t>bez členu se používají ve spojení s látkovými </a:t>
            </a:r>
            <a:r>
              <a:rPr lang="cs-CZ" sz="2800" dirty="0" err="1" smtClean="0"/>
              <a:t>podst</a:t>
            </a:r>
            <a:r>
              <a:rPr lang="cs-CZ" sz="2800" dirty="0" smtClean="0"/>
              <a:t>. jmény (potraviny, materiál,…) nebo abstrakty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928662" y="1428736"/>
          <a:ext cx="7772400" cy="207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204"/>
                <a:gridCol w="1785950"/>
                <a:gridCol w="1785950"/>
                <a:gridCol w="1785950"/>
                <a:gridCol w="1757346"/>
              </a:tblGrid>
              <a:tr h="518320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1.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</a:t>
                      </a:r>
                      <a:r>
                        <a:rPr lang="cs-CZ" sz="2600" baseline="0" dirty="0" smtClean="0"/>
                        <a:t>      -</a:t>
                      </a:r>
                      <a:r>
                        <a:rPr lang="cs-CZ" sz="2600" baseline="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-es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</a:t>
                      </a:r>
                      <a:endParaRPr lang="cs-CZ" sz="2600" dirty="0"/>
                    </a:p>
                  </a:txBody>
                  <a:tcPr/>
                </a:tc>
              </a:tr>
              <a:tr h="518320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2.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</a:tr>
              <a:tr h="518320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3.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em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er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em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</a:tr>
              <a:tr h="518320"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4.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</a:t>
                      </a:r>
                      <a:r>
                        <a:rPr lang="cs-CZ" sz="2600" dirty="0" err="1" smtClean="0"/>
                        <a:t>en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-es</a:t>
                      </a:r>
                      <a:endParaRPr lang="cs-CZ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600" dirty="0" smtClean="0"/>
                        <a:t>0      -e</a:t>
                      </a:r>
                      <a:endParaRPr lang="cs-CZ" sz="2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Příčestí přítomné</a:t>
            </a:r>
          </a:p>
          <a:p>
            <a:r>
              <a:rPr lang="cs-CZ" dirty="0" smtClean="0"/>
              <a:t>Vyjadřuje aktivní děj</a:t>
            </a:r>
          </a:p>
          <a:p>
            <a:r>
              <a:rPr lang="cs-CZ" dirty="0" smtClean="0"/>
              <a:t>Děj právě probíhá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kochende</a:t>
            </a:r>
            <a:r>
              <a:rPr lang="cs-CZ" i="1" dirty="0" smtClean="0"/>
              <a:t> </a:t>
            </a:r>
            <a:r>
              <a:rPr lang="cs-CZ" i="1" dirty="0" err="1" smtClean="0"/>
              <a:t>Wasser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	vařící voda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Příčestí minulé</a:t>
            </a:r>
          </a:p>
          <a:p>
            <a:r>
              <a:rPr lang="cs-CZ" dirty="0" smtClean="0"/>
              <a:t>Vyjadřuje pasivní děl</a:t>
            </a:r>
          </a:p>
          <a:p>
            <a:r>
              <a:rPr lang="cs-CZ" dirty="0" smtClean="0"/>
              <a:t>Děj už proběhl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gekochte</a:t>
            </a:r>
            <a:r>
              <a:rPr lang="cs-CZ" i="1" dirty="0" smtClean="0"/>
              <a:t> </a:t>
            </a:r>
            <a:r>
              <a:rPr lang="cs-CZ" i="1" dirty="0" err="1" smtClean="0"/>
              <a:t>Ei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	uvařené vejce</a:t>
            </a:r>
            <a:endParaRPr lang="cs-CZ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Sprechen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? – 2. díl, </a:t>
            </a:r>
          </a:p>
          <a:p>
            <a:pPr>
              <a:buNone/>
            </a:pPr>
            <a:r>
              <a:rPr lang="cs-CZ" sz="2800" dirty="0" smtClean="0"/>
              <a:t>str. 138-139, str.141, </a:t>
            </a:r>
            <a:r>
              <a:rPr lang="cs-CZ" sz="2800" dirty="0" err="1" smtClean="0"/>
              <a:t>cv</a:t>
            </a:r>
            <a:r>
              <a:rPr lang="cs-CZ" sz="2800" dirty="0" smtClean="0"/>
              <a:t>. 11, 12</a:t>
            </a:r>
          </a:p>
          <a:p>
            <a:pPr>
              <a:buNone/>
            </a:pPr>
            <a:r>
              <a:rPr lang="cs-CZ" sz="2800" smtClean="0"/>
              <a:t>str</a:t>
            </a:r>
            <a:r>
              <a:rPr lang="cs-CZ" sz="2800" dirty="0" smtClean="0"/>
              <a:t>. 256-257, </a:t>
            </a:r>
            <a:r>
              <a:rPr lang="cs-CZ" sz="2800" dirty="0" err="1" smtClean="0"/>
              <a:t>cv</a:t>
            </a:r>
            <a:r>
              <a:rPr lang="cs-CZ" sz="2800" dirty="0" smtClean="0"/>
              <a:t>. 14, 16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? – 2. díl. Praha: Polyglot, 2002, 2. </a:t>
            </a:r>
            <a:r>
              <a:rPr lang="cs-CZ" sz="2400" dirty="0" err="1" smtClean="0"/>
              <a:t>přeprac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				      vydání. </a:t>
            </a:r>
            <a:r>
              <a:rPr lang="cs-CZ" sz="2400" smtClean="0"/>
              <a:t>ISBN 80-86195-13-9.</a:t>
            </a:r>
            <a:endParaRPr lang="cs-CZ" sz="24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288</TotalTime>
  <Words>500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PŘÍČESTÍ PŘÍTOMNÉ A MINULÉ</vt:lpstr>
      <vt:lpstr>Příčestí přítomné</vt:lpstr>
      <vt:lpstr>Příčestí minulé</vt:lpstr>
      <vt:lpstr>Snímek 6</vt:lpstr>
      <vt:lpstr>Použití obou příčestí</vt:lpstr>
      <vt:lpstr>Skloňování adjektiv po členu určitém a neurčitém</vt:lpstr>
      <vt:lpstr>Skloňování adjektiv bez členu       PříČESTÍ bez členu se používají ve spojení s látkovými podst. jmény (potraviny, materiál,…) nebo abstrakty</vt:lpstr>
      <vt:lpstr>rozdíl</vt:lpstr>
      <vt:lpstr>cvičení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PŘÍČESTÍ PŘÍTOMNÉ A MINULÉ</dc:title>
  <dc:creator>HP</dc:creator>
  <cp:lastModifiedBy>Hlistova</cp:lastModifiedBy>
  <cp:revision>39</cp:revision>
  <dcterms:created xsi:type="dcterms:W3CDTF">2013-11-04T16:14:58Z</dcterms:created>
  <dcterms:modified xsi:type="dcterms:W3CDTF">2014-01-08T09:23:15Z</dcterms:modified>
</cp:coreProperties>
</file>