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5" r:id="rId2"/>
    <p:sldId id="26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5EF841-E604-463B-BC65-D008E30C914D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134E5F-3B3C-43FF-87B7-23681356EE3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Obdélník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Obdélník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Obdélník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56" name="Obdélník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Obdélník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Obdélník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Obdélník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5EF841-E604-463B-BC65-D008E30C914D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134E5F-3B3C-43FF-87B7-23681356EE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Volný tvar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Volný tvar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Volný tvar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Volný tvar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Volný tvar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Volný tvar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Volný tvar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Volný tvar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Volný tvar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Volný tvar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Volný tvar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Volný tvar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Volný tvar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Volný tvar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5EF841-E604-463B-BC65-D008E30C914D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134E5F-3B3C-43FF-87B7-23681356EE3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bdélník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5EF841-E604-463B-BC65-D008E30C914D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134E5F-3B3C-43FF-87B7-23681356EE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délník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5EF841-E604-463B-BC65-D008E30C914D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134E5F-3B3C-43FF-87B7-23681356EE3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Obdélník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Obdélník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Obdélník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Obdélník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Obdélník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Obdélník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5EF841-E604-463B-BC65-D008E30C914D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134E5F-3B3C-43FF-87B7-23681356EE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5EF841-E604-463B-BC65-D008E30C914D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134E5F-3B3C-43FF-87B7-23681356EE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5EF841-E604-463B-BC65-D008E30C914D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134E5F-3B3C-43FF-87B7-23681356EE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Přímá spojovací čára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Skupina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Přímá spojovací čára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čára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grpSp>
        <p:nvGrpSpPr>
          <p:cNvPr id="14" name="Skupina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Přímá spojovací čára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ovací čára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Skupina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Přímá spojovací čára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ovací čára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ovací čára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255EF841-E604-463B-BC65-D008E30C914D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43134E5F-3B3C-43FF-87B7-23681356EE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5EF841-E604-463B-BC65-D008E30C914D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134E5F-3B3C-43FF-87B7-23681356EE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5EF841-E604-463B-BC65-D008E30C914D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134E5F-3B3C-43FF-87B7-23681356EE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Obdélník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Obdélník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255EF841-E604-463B-BC65-D008E30C914D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43134E5F-3B3C-43FF-87B7-23681356EE3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79"/>
          <p:cNvSpPr>
            <a:spLocks noChangeArrowheads="1"/>
          </p:cNvSpPr>
          <p:nvPr/>
        </p:nvSpPr>
        <p:spPr bwMode="auto">
          <a:xfrm>
            <a:off x="1557338" y="-501650"/>
            <a:ext cx="430847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pic>
        <p:nvPicPr>
          <p:cNvPr id="10243" name="obrázek 2" descr="mszes_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8038" y="2205038"/>
            <a:ext cx="447675" cy="439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4927" name="Group 351"/>
          <p:cNvGraphicFramePr>
            <a:graphicFrameLocks noGrp="1"/>
          </p:cNvGraphicFramePr>
          <p:nvPr/>
        </p:nvGraphicFramePr>
        <p:xfrm>
          <a:off x="1428728" y="1285860"/>
          <a:ext cx="6219847" cy="4947973"/>
        </p:xfrm>
        <a:graphic>
          <a:graphicData uri="http://schemas.openxmlformats.org/drawingml/2006/table">
            <a:tbl>
              <a:tblPr/>
              <a:tblGrid>
                <a:gridCol w="1775480"/>
                <a:gridCol w="4444367"/>
              </a:tblGrid>
              <a:tr h="32391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Číslo projektu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CZ.1.07/1.5.00/34.0565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</a:tr>
              <a:tr h="55066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Číslo materiálu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 VY_32_INOVACE_174_ZPODSTATNĚLÁ PŘÍDAVNÁ JMÉNA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</a:tr>
              <a:tr h="55066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Název školy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90600" algn="r"/>
                          <a:tab pos="1890713" algn="ctr"/>
                        </a:tabLst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           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Masarykova střední  škola zemědělská a Vyšší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90600" algn="r"/>
                          <a:tab pos="1890713" algn="ctr"/>
                        </a:tabLst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          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odborná škola, Opava, příspěvková organizace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</a:tr>
              <a:tr h="32391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Autor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Mgr. Jana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Hlistová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</a:tr>
              <a:tr h="55066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Průřezové téma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Gramatika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Člověk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 demokratické společnosti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Informační a komunikační technologie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</a:tr>
              <a:tr h="32391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Tematický celek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Německý jazyk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</a:tr>
              <a:tr h="32391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Ročník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4.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</a:tr>
              <a:tr h="32391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Datum tvorby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24. 11. 2013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</a:tr>
              <a:tr h="55066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Datum a místo ověření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26. 11. 2013 – německý jazyk  4. 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</a:tr>
              <a:tr h="77740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Druh učebního materiálu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Prezentace 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Pracovní list 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0282" name="Picture 42" descr="OPVK_hor_zakladni_logolink_RGB_cz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260350"/>
            <a:ext cx="6238897" cy="10255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957" name="Group 93"/>
          <p:cNvGraphicFramePr>
            <a:graphicFrameLocks noGrp="1"/>
          </p:cNvGraphicFramePr>
          <p:nvPr/>
        </p:nvGraphicFramePr>
        <p:xfrm>
          <a:off x="1522413" y="1652588"/>
          <a:ext cx="6100762" cy="3652848"/>
        </p:xfrm>
        <a:graphic>
          <a:graphicData uri="http://schemas.openxmlformats.org/drawingml/2006/table">
            <a:tbl>
              <a:tblPr/>
              <a:tblGrid>
                <a:gridCol w="1741487"/>
                <a:gridCol w="4359275"/>
              </a:tblGrid>
              <a:tr h="15795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Anotace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Přehledný výklad, jak se gramaticky chovají a co označují zpodstatnělá příd. jména, výčet nejčastějších označení osob a abstrakt zpodstatnělými adjektivy.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Předpokládá se dobrá znalost skloňování přídavných jmen. Cvičení jsou zaměřena na procvičování nejběžnějších výrazů při komunikaci formou doplňování tvarů a překladu spojení a vět.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Inovativní je spojení výpočetní techniky se  slovem učitele, žáci mají více prostoru na procvičení a upevnění.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</a:tr>
              <a:tr h="5159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Klíčová slova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Zpodstatnělá přídavná jména., názvy osob, skloňování adjektiv.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</a:tr>
              <a:tr h="81820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Metodický pokyn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Určeno k výkladu a práci v hodině i k samostudiu a práci doma. Nutná znalost skloňování přídavných jmen.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Možnost využit i pro opakování 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</a:tr>
              <a:tr h="303213"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Pokud není uvedeno jinak, použitý materiál je z vlastních zdrojů autora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Zpodstatnělá přídavná jména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Prezentace, cvičení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/>
              <a:t>Pravidla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285860"/>
            <a:ext cx="7872442" cy="50697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800" dirty="0" smtClean="0">
                <a:solidFill>
                  <a:srgbClr val="FFC000"/>
                </a:solidFill>
              </a:rPr>
              <a:t>Některá přídavná jména a příčestí </a:t>
            </a:r>
            <a:r>
              <a:rPr lang="cs-CZ" sz="2800" dirty="0" smtClean="0"/>
              <a:t>lze užít </a:t>
            </a:r>
            <a:r>
              <a:rPr lang="cs-CZ" sz="2800" dirty="0" smtClean="0">
                <a:solidFill>
                  <a:srgbClr val="FFC000"/>
                </a:solidFill>
              </a:rPr>
              <a:t>i ve  funkci podstatného jména</a:t>
            </a:r>
            <a:r>
              <a:rPr lang="cs-CZ" sz="2800" dirty="0" smtClean="0"/>
              <a:t>.</a:t>
            </a:r>
          </a:p>
          <a:p>
            <a:pPr>
              <a:buNone/>
            </a:pPr>
            <a:r>
              <a:rPr lang="cs-CZ" sz="2800" dirty="0" smtClean="0"/>
              <a:t>	</a:t>
            </a:r>
            <a:r>
              <a:rPr lang="cs-CZ" sz="2800" b="1" dirty="0" smtClean="0">
                <a:solidFill>
                  <a:srgbClr val="FFC000"/>
                </a:solidFill>
              </a:rPr>
              <a:t>píší se s velkým písmenem</a:t>
            </a:r>
            <a:r>
              <a:rPr lang="cs-CZ" sz="2800" dirty="0" smtClean="0"/>
              <a:t>, mají člen určitý nebo neurčitý </a:t>
            </a:r>
            <a:r>
              <a:rPr lang="cs-CZ" sz="2800" dirty="0" smtClean="0">
                <a:latin typeface="Calibri"/>
              </a:rPr>
              <a:t>→ </a:t>
            </a:r>
            <a:r>
              <a:rPr lang="cs-CZ" sz="2800" i="1" dirty="0" smtClean="0">
                <a:latin typeface="Calibri"/>
              </a:rPr>
              <a:t>der </a:t>
            </a:r>
            <a:r>
              <a:rPr lang="cs-CZ" sz="2800" i="1" dirty="0" err="1" smtClean="0">
                <a:latin typeface="Calibri"/>
              </a:rPr>
              <a:t>Bekannte</a:t>
            </a:r>
            <a:r>
              <a:rPr lang="cs-CZ" sz="2800" i="1" dirty="0" smtClean="0">
                <a:latin typeface="Calibri"/>
              </a:rPr>
              <a:t> = (ten) známý</a:t>
            </a:r>
          </a:p>
          <a:p>
            <a:pPr>
              <a:buNone/>
            </a:pPr>
            <a:r>
              <a:rPr lang="cs-CZ" sz="2800" i="1" dirty="0" smtClean="0">
                <a:latin typeface="Calibri"/>
              </a:rPr>
              <a:t>			   </a:t>
            </a:r>
            <a:r>
              <a:rPr lang="cs-CZ" sz="2800" i="1" dirty="0" err="1" smtClean="0">
                <a:latin typeface="Calibri"/>
              </a:rPr>
              <a:t>ein</a:t>
            </a:r>
            <a:r>
              <a:rPr lang="cs-CZ" sz="2800" i="1" dirty="0" smtClean="0">
                <a:latin typeface="Calibri"/>
              </a:rPr>
              <a:t> </a:t>
            </a:r>
            <a:r>
              <a:rPr lang="cs-CZ" sz="2800" i="1" dirty="0" err="1" smtClean="0">
                <a:latin typeface="Calibri"/>
              </a:rPr>
              <a:t>Bekannter</a:t>
            </a:r>
            <a:r>
              <a:rPr lang="cs-CZ" sz="2800" i="1" dirty="0" smtClean="0">
                <a:latin typeface="Calibri"/>
              </a:rPr>
              <a:t> = (jeden, nějaký) známý</a:t>
            </a:r>
            <a:endParaRPr lang="cs-CZ" sz="2800" i="1" dirty="0" smtClean="0"/>
          </a:p>
          <a:p>
            <a:pPr>
              <a:buNone/>
            </a:pPr>
            <a:r>
              <a:rPr lang="cs-CZ" sz="2800" dirty="0" smtClean="0"/>
              <a:t>	</a:t>
            </a:r>
            <a:r>
              <a:rPr lang="cs-CZ" sz="2800" b="1" dirty="0" smtClean="0">
                <a:solidFill>
                  <a:srgbClr val="FFC000"/>
                </a:solidFill>
              </a:rPr>
              <a:t>skloňují se jako přídavná jména</a:t>
            </a:r>
          </a:p>
          <a:p>
            <a:pPr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Většinou </a:t>
            </a:r>
            <a:r>
              <a:rPr lang="cs-CZ" sz="2800" b="1" dirty="0" smtClean="0">
                <a:solidFill>
                  <a:schemeClr val="tx2">
                    <a:lumMod val="50000"/>
                  </a:schemeClr>
                </a:solidFill>
              </a:rPr>
              <a:t>označují</a:t>
            </a:r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osoby</a:t>
            </a:r>
            <a:r>
              <a:rPr lang="cs-CZ" sz="2800" dirty="0" smtClean="0"/>
              <a:t> </a:t>
            </a:r>
            <a:r>
              <a:rPr lang="cs-CZ" sz="2800" dirty="0" smtClean="0">
                <a:latin typeface="Calibri"/>
              </a:rPr>
              <a:t>→ jsou mužského a ženského rodu</a:t>
            </a:r>
          </a:p>
          <a:p>
            <a:pPr>
              <a:buNone/>
            </a:pPr>
            <a:r>
              <a:rPr lang="cs-CZ" sz="2800" dirty="0" smtClean="0">
                <a:latin typeface="Calibri"/>
              </a:rPr>
              <a:t>	</a:t>
            </a:r>
            <a:r>
              <a:rPr lang="cs-CZ" sz="2800" i="1" dirty="0" smtClean="0">
                <a:latin typeface="Calibri"/>
              </a:rPr>
              <a:t>der </a:t>
            </a:r>
            <a:r>
              <a:rPr lang="cs-CZ" sz="2800" i="1" dirty="0" err="1" smtClean="0">
                <a:latin typeface="Calibri"/>
              </a:rPr>
              <a:t>Fremde</a:t>
            </a:r>
            <a:r>
              <a:rPr lang="cs-CZ" sz="2800" i="1" dirty="0" smtClean="0">
                <a:latin typeface="Calibri"/>
              </a:rPr>
              <a:t> = cizinec        </a:t>
            </a:r>
            <a:r>
              <a:rPr lang="cs-CZ" sz="2800" i="1" dirty="0" err="1" smtClean="0">
                <a:latin typeface="Calibri"/>
              </a:rPr>
              <a:t>die</a:t>
            </a:r>
            <a:r>
              <a:rPr lang="cs-CZ" sz="2800" i="1" dirty="0" smtClean="0">
                <a:latin typeface="Calibri"/>
              </a:rPr>
              <a:t> </a:t>
            </a:r>
            <a:r>
              <a:rPr lang="cs-CZ" sz="2800" i="1" dirty="0" err="1" smtClean="0">
                <a:latin typeface="Calibri"/>
              </a:rPr>
              <a:t>Fremde</a:t>
            </a:r>
            <a:r>
              <a:rPr lang="cs-CZ" sz="2800" i="1" dirty="0" smtClean="0">
                <a:latin typeface="Calibri"/>
              </a:rPr>
              <a:t> = cizinka</a:t>
            </a:r>
          </a:p>
          <a:p>
            <a:pPr>
              <a:buNone/>
            </a:pPr>
            <a:r>
              <a:rPr lang="cs-CZ" sz="2800" i="1" dirty="0" smtClean="0">
                <a:latin typeface="Calibri"/>
              </a:rPr>
              <a:t>	</a:t>
            </a:r>
            <a:r>
              <a:rPr lang="cs-CZ" sz="2800" i="1" dirty="0" err="1" smtClean="0">
                <a:latin typeface="Calibri"/>
              </a:rPr>
              <a:t>ein</a:t>
            </a:r>
            <a:r>
              <a:rPr lang="cs-CZ" sz="2800" i="1" dirty="0" smtClean="0">
                <a:latin typeface="Calibri"/>
              </a:rPr>
              <a:t> </a:t>
            </a:r>
            <a:r>
              <a:rPr lang="cs-CZ" sz="2800" i="1" dirty="0" err="1" smtClean="0">
                <a:latin typeface="Calibri"/>
              </a:rPr>
              <a:t>Fremder</a:t>
            </a:r>
            <a:r>
              <a:rPr lang="cs-CZ" sz="2800" i="1" dirty="0" smtClean="0">
                <a:latin typeface="Calibri"/>
              </a:rPr>
              <a:t>		    </a:t>
            </a:r>
            <a:r>
              <a:rPr lang="cs-CZ" sz="2800" i="1" dirty="0" err="1" smtClean="0">
                <a:latin typeface="Calibri"/>
              </a:rPr>
              <a:t>eine</a:t>
            </a:r>
            <a:r>
              <a:rPr lang="cs-CZ" sz="2800" i="1" dirty="0" smtClean="0">
                <a:latin typeface="Calibri"/>
              </a:rPr>
              <a:t> </a:t>
            </a:r>
            <a:r>
              <a:rPr lang="cs-CZ" sz="2800" i="1" dirty="0" err="1" smtClean="0">
                <a:latin typeface="Calibri"/>
              </a:rPr>
              <a:t>Fremde</a:t>
            </a:r>
            <a:endParaRPr lang="cs-CZ" sz="2800" i="1" dirty="0" smtClean="0">
              <a:latin typeface="Calibri"/>
            </a:endParaRPr>
          </a:p>
          <a:p>
            <a:pPr>
              <a:buFont typeface="Wingdings" pitchFamily="2" charset="2"/>
              <a:buChar char="Ø"/>
            </a:pPr>
            <a:endParaRPr lang="cs-CZ" sz="2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57224" y="642894"/>
            <a:ext cx="7772400" cy="6215106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Méně jsou středního rodu</a:t>
            </a:r>
            <a:endParaRPr lang="cs-CZ" dirty="0" smtClean="0">
              <a:latin typeface="Calibri"/>
            </a:endParaRPr>
          </a:p>
          <a:p>
            <a:pPr>
              <a:buNone/>
            </a:pPr>
            <a:r>
              <a:rPr lang="cs-CZ" dirty="0" smtClean="0">
                <a:latin typeface="Calibri"/>
              </a:rPr>
              <a:t>	- 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  <a:latin typeface="Calibri"/>
              </a:rPr>
              <a:t>abstrakta </a:t>
            </a:r>
            <a:r>
              <a:rPr lang="cs-CZ" dirty="0" smtClean="0">
                <a:latin typeface="Calibri"/>
              </a:rPr>
              <a:t>→ </a:t>
            </a:r>
            <a:r>
              <a:rPr lang="cs-CZ" i="1" dirty="0" err="1" smtClean="0">
                <a:latin typeface="Calibri"/>
              </a:rPr>
              <a:t>das</a:t>
            </a:r>
            <a:r>
              <a:rPr lang="cs-CZ" i="1" dirty="0" smtClean="0">
                <a:latin typeface="Calibri"/>
              </a:rPr>
              <a:t> </a:t>
            </a:r>
            <a:r>
              <a:rPr lang="cs-CZ" i="1" dirty="0" err="1" smtClean="0">
                <a:latin typeface="Calibri"/>
              </a:rPr>
              <a:t>Böse</a:t>
            </a:r>
            <a:r>
              <a:rPr lang="cs-CZ" i="1" dirty="0" smtClean="0">
                <a:latin typeface="Calibri"/>
              </a:rPr>
              <a:t> = zlo</a:t>
            </a:r>
          </a:p>
          <a:p>
            <a:pPr>
              <a:buNone/>
            </a:pPr>
            <a:r>
              <a:rPr lang="cs-CZ" dirty="0" smtClean="0">
                <a:latin typeface="Calibri"/>
              </a:rPr>
              <a:t>	- 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  <a:latin typeface="Calibri"/>
              </a:rPr>
              <a:t>názvy jazyků označující jazyk jako systém </a:t>
            </a:r>
            <a:r>
              <a:rPr lang="cs-CZ" dirty="0" smtClean="0">
                <a:latin typeface="Calibri"/>
              </a:rPr>
              <a:t>→ </a:t>
            </a:r>
          </a:p>
          <a:p>
            <a:pPr>
              <a:buNone/>
            </a:pPr>
            <a:r>
              <a:rPr lang="cs-CZ" dirty="0" smtClean="0">
                <a:latin typeface="Calibri"/>
              </a:rPr>
              <a:t>		     </a:t>
            </a:r>
            <a:r>
              <a:rPr lang="cs-CZ" i="1" dirty="0" err="1" smtClean="0">
                <a:latin typeface="Calibri"/>
              </a:rPr>
              <a:t>das</a:t>
            </a:r>
            <a:r>
              <a:rPr lang="cs-CZ" i="1" dirty="0" smtClean="0">
                <a:latin typeface="Calibri"/>
              </a:rPr>
              <a:t> </a:t>
            </a:r>
            <a:r>
              <a:rPr lang="cs-CZ" i="1" dirty="0" err="1" smtClean="0">
                <a:latin typeface="Calibri"/>
              </a:rPr>
              <a:t>Deutsche</a:t>
            </a:r>
            <a:r>
              <a:rPr lang="cs-CZ" i="1" dirty="0" smtClean="0">
                <a:latin typeface="Calibri"/>
              </a:rPr>
              <a:t> = němčina</a:t>
            </a:r>
          </a:p>
          <a:p>
            <a:pPr>
              <a:buNone/>
            </a:pPr>
            <a:r>
              <a:rPr lang="cs-CZ" dirty="0" smtClean="0">
                <a:latin typeface="Calibri"/>
              </a:rPr>
              <a:t>	- 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  <a:latin typeface="Calibri"/>
              </a:rPr>
              <a:t>označení barev ve spojeních </a:t>
            </a:r>
            <a:r>
              <a:rPr lang="cs-CZ" dirty="0" smtClean="0">
                <a:latin typeface="Calibri"/>
              </a:rPr>
              <a:t>→ </a:t>
            </a:r>
          </a:p>
          <a:p>
            <a:pPr>
              <a:buNone/>
            </a:pPr>
            <a:r>
              <a:rPr lang="cs-CZ" dirty="0" smtClean="0">
                <a:latin typeface="Calibri"/>
              </a:rPr>
              <a:t>		</a:t>
            </a:r>
            <a:r>
              <a:rPr lang="cs-CZ" i="1" dirty="0" smtClean="0">
                <a:latin typeface="Calibri"/>
              </a:rPr>
              <a:t>     </a:t>
            </a:r>
            <a:r>
              <a:rPr lang="cs-CZ" i="1" dirty="0" err="1" smtClean="0">
                <a:latin typeface="Calibri"/>
              </a:rPr>
              <a:t>ins</a:t>
            </a:r>
            <a:r>
              <a:rPr lang="cs-CZ" i="1" dirty="0" smtClean="0">
                <a:latin typeface="Calibri"/>
              </a:rPr>
              <a:t> Schwarze </a:t>
            </a:r>
            <a:r>
              <a:rPr lang="cs-CZ" i="1" dirty="0" err="1" smtClean="0">
                <a:latin typeface="Calibri"/>
              </a:rPr>
              <a:t>treffen</a:t>
            </a:r>
            <a:r>
              <a:rPr lang="cs-CZ" i="1" dirty="0" smtClean="0">
                <a:latin typeface="Calibri"/>
              </a:rPr>
              <a:t> = trefit do černého</a:t>
            </a:r>
          </a:p>
          <a:p>
            <a:pPr>
              <a:buNone/>
            </a:pPr>
            <a:endParaRPr lang="cs-CZ" i="1" dirty="0" smtClean="0">
              <a:latin typeface="Calibri"/>
            </a:endParaRP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rgbClr val="FFC000"/>
                </a:solidFill>
                <a:latin typeface="Calibri"/>
              </a:rPr>
              <a:t>Zpodstatnělá příd. jména</a:t>
            </a:r>
            <a:r>
              <a:rPr lang="cs-CZ" dirty="0" smtClean="0">
                <a:latin typeface="Calibri"/>
              </a:rPr>
              <a:t> přijímají</a:t>
            </a:r>
          </a:p>
          <a:p>
            <a:pPr>
              <a:buNone/>
            </a:pPr>
            <a:r>
              <a:rPr lang="cs-CZ" dirty="0" smtClean="0">
                <a:latin typeface="Calibri"/>
              </a:rPr>
              <a:t>	- </a:t>
            </a:r>
            <a:r>
              <a:rPr lang="cs-CZ" dirty="0" smtClean="0">
                <a:solidFill>
                  <a:srgbClr val="FFC000"/>
                </a:solidFill>
                <a:latin typeface="Calibri"/>
              </a:rPr>
              <a:t>po </a:t>
            </a:r>
            <a:r>
              <a:rPr lang="cs-CZ" b="1" dirty="0" err="1" smtClean="0">
                <a:solidFill>
                  <a:srgbClr val="FFC000"/>
                </a:solidFill>
                <a:latin typeface="Calibri"/>
              </a:rPr>
              <a:t>etwas</a:t>
            </a:r>
            <a:r>
              <a:rPr lang="cs-CZ" b="1" dirty="0" smtClean="0">
                <a:solidFill>
                  <a:srgbClr val="FFC000"/>
                </a:solidFill>
                <a:latin typeface="Calibri"/>
              </a:rPr>
              <a:t>, </a:t>
            </a:r>
            <a:r>
              <a:rPr lang="cs-CZ" b="1" dirty="0" err="1" smtClean="0">
                <a:solidFill>
                  <a:srgbClr val="FFC000"/>
                </a:solidFill>
                <a:latin typeface="Calibri"/>
              </a:rPr>
              <a:t>nichts</a:t>
            </a:r>
            <a:r>
              <a:rPr lang="cs-CZ" b="1" dirty="0" smtClean="0">
                <a:solidFill>
                  <a:srgbClr val="FFC000"/>
                </a:solidFill>
                <a:latin typeface="Calibri"/>
              </a:rPr>
              <a:t>, </a:t>
            </a:r>
            <a:r>
              <a:rPr lang="cs-CZ" b="1" dirty="0" err="1" smtClean="0">
                <a:solidFill>
                  <a:srgbClr val="FFC000"/>
                </a:solidFill>
                <a:latin typeface="Calibri"/>
              </a:rPr>
              <a:t>viel</a:t>
            </a:r>
            <a:r>
              <a:rPr lang="cs-CZ" b="1" dirty="0" smtClean="0">
                <a:solidFill>
                  <a:srgbClr val="FFC000"/>
                </a:solidFill>
                <a:latin typeface="Calibri"/>
              </a:rPr>
              <a:t>, </a:t>
            </a:r>
            <a:r>
              <a:rPr lang="cs-CZ" b="1" dirty="0" err="1" smtClean="0">
                <a:solidFill>
                  <a:srgbClr val="FFC000"/>
                </a:solidFill>
                <a:latin typeface="Calibri"/>
              </a:rPr>
              <a:t>wenig</a:t>
            </a:r>
            <a:r>
              <a:rPr lang="cs-CZ" dirty="0" smtClean="0">
                <a:solidFill>
                  <a:srgbClr val="FFC000"/>
                </a:solidFill>
                <a:latin typeface="Calibri"/>
              </a:rPr>
              <a:t>  </a:t>
            </a:r>
            <a:r>
              <a:rPr lang="cs-CZ" dirty="0" smtClean="0">
                <a:latin typeface="Calibri"/>
              </a:rPr>
              <a:t>koncovku </a:t>
            </a:r>
            <a:r>
              <a:rPr lang="cs-CZ" b="1" dirty="0" smtClean="0">
                <a:solidFill>
                  <a:srgbClr val="FFC000"/>
                </a:solidFill>
                <a:latin typeface="Calibri"/>
              </a:rPr>
              <a:t>–es </a:t>
            </a:r>
            <a:r>
              <a:rPr lang="cs-CZ" dirty="0" smtClean="0">
                <a:latin typeface="Calibri"/>
              </a:rPr>
              <a:t>→ </a:t>
            </a:r>
          </a:p>
          <a:p>
            <a:pPr>
              <a:buNone/>
            </a:pPr>
            <a:r>
              <a:rPr lang="cs-CZ" dirty="0" smtClean="0">
                <a:latin typeface="Calibri"/>
              </a:rPr>
              <a:t>	</a:t>
            </a:r>
            <a:r>
              <a:rPr lang="cs-CZ" i="1" dirty="0" smtClean="0">
                <a:latin typeface="Calibri"/>
              </a:rPr>
              <a:t>   </a:t>
            </a:r>
            <a:r>
              <a:rPr lang="cs-CZ" i="1" dirty="0" err="1" smtClean="0">
                <a:latin typeface="Calibri"/>
              </a:rPr>
              <a:t>etwas</a:t>
            </a:r>
            <a:r>
              <a:rPr lang="cs-CZ" i="1" dirty="0" smtClean="0">
                <a:latin typeface="Calibri"/>
              </a:rPr>
              <a:t> </a:t>
            </a:r>
            <a:r>
              <a:rPr lang="cs-CZ" i="1" dirty="0" err="1" smtClean="0">
                <a:latin typeface="Calibri"/>
              </a:rPr>
              <a:t>Neues</a:t>
            </a:r>
            <a:r>
              <a:rPr lang="cs-CZ" i="1" dirty="0" smtClean="0">
                <a:latin typeface="Calibri"/>
              </a:rPr>
              <a:t> = něco nového</a:t>
            </a:r>
          </a:p>
          <a:p>
            <a:pPr>
              <a:buNone/>
            </a:pPr>
            <a:r>
              <a:rPr lang="cs-CZ" dirty="0" smtClean="0">
                <a:latin typeface="Calibri"/>
              </a:rPr>
              <a:t>	- </a:t>
            </a:r>
            <a:r>
              <a:rPr lang="cs-CZ" dirty="0" smtClean="0">
                <a:solidFill>
                  <a:srgbClr val="FFC000"/>
                </a:solidFill>
                <a:latin typeface="Calibri"/>
              </a:rPr>
              <a:t>po </a:t>
            </a:r>
            <a:r>
              <a:rPr lang="cs-CZ" b="1" dirty="0" err="1" smtClean="0">
                <a:solidFill>
                  <a:srgbClr val="FFC000"/>
                </a:solidFill>
                <a:latin typeface="Calibri"/>
              </a:rPr>
              <a:t>alles</a:t>
            </a:r>
            <a:r>
              <a:rPr lang="cs-CZ" dirty="0" smtClean="0">
                <a:solidFill>
                  <a:srgbClr val="FFC000"/>
                </a:solidFill>
                <a:latin typeface="Calibri"/>
              </a:rPr>
              <a:t> </a:t>
            </a:r>
            <a:r>
              <a:rPr lang="cs-CZ" dirty="0" smtClean="0">
                <a:latin typeface="Calibri"/>
              </a:rPr>
              <a:t>koncovku </a:t>
            </a:r>
            <a:r>
              <a:rPr lang="cs-CZ" b="1" dirty="0" smtClean="0">
                <a:solidFill>
                  <a:srgbClr val="FFC000"/>
                </a:solidFill>
                <a:latin typeface="Calibri"/>
              </a:rPr>
              <a:t>–e</a:t>
            </a:r>
            <a:r>
              <a:rPr lang="cs-CZ" dirty="0" smtClean="0">
                <a:latin typeface="Calibri"/>
              </a:rPr>
              <a:t> → </a:t>
            </a:r>
            <a:r>
              <a:rPr lang="cs-CZ" i="1" dirty="0" err="1" smtClean="0">
                <a:latin typeface="Calibri"/>
              </a:rPr>
              <a:t>alles</a:t>
            </a:r>
            <a:r>
              <a:rPr lang="cs-CZ" i="1" dirty="0" smtClean="0">
                <a:latin typeface="Calibri"/>
              </a:rPr>
              <a:t> </a:t>
            </a:r>
            <a:r>
              <a:rPr lang="cs-CZ" i="1" dirty="0" err="1" smtClean="0">
                <a:latin typeface="Calibri"/>
              </a:rPr>
              <a:t>Gute</a:t>
            </a:r>
            <a:r>
              <a:rPr lang="cs-CZ" i="1" dirty="0" smtClean="0">
                <a:latin typeface="Calibri"/>
              </a:rPr>
              <a:t> = všechno</a:t>
            </a:r>
          </a:p>
          <a:p>
            <a:pPr>
              <a:buNone/>
            </a:pPr>
            <a:r>
              <a:rPr lang="cs-CZ" i="1" dirty="0" smtClean="0">
                <a:latin typeface="Calibri"/>
              </a:rPr>
              <a:t>      dobré</a:t>
            </a:r>
          </a:p>
          <a:p>
            <a:pPr>
              <a:buNone/>
            </a:pPr>
            <a:endParaRPr lang="cs-CZ" sz="2800" dirty="0" smtClean="0">
              <a:latin typeface="Calibri"/>
            </a:endParaRPr>
          </a:p>
          <a:p>
            <a:pPr>
              <a:buNone/>
            </a:pPr>
            <a:r>
              <a:rPr lang="cs-CZ" sz="2800" dirty="0" smtClean="0">
                <a:latin typeface="Calibri"/>
              </a:rPr>
              <a:t>	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/>
              <a:t>Názvy osob - příklady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142984"/>
            <a:ext cx="7772400" cy="521257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/>
              <a:t>der </a:t>
            </a:r>
            <a:r>
              <a:rPr lang="cs-CZ" sz="2800" dirty="0" err="1" smtClean="0"/>
              <a:t>Bekannte</a:t>
            </a:r>
            <a:r>
              <a:rPr lang="cs-CZ" sz="2800" dirty="0" smtClean="0"/>
              <a:t> – známý</a:t>
            </a:r>
          </a:p>
          <a:p>
            <a:pPr>
              <a:buNone/>
            </a:pPr>
            <a:r>
              <a:rPr lang="cs-CZ" sz="2800" dirty="0" smtClean="0"/>
              <a:t>der  </a:t>
            </a:r>
            <a:r>
              <a:rPr lang="cs-CZ" sz="2800" dirty="0" err="1" smtClean="0"/>
              <a:t>Verwandte</a:t>
            </a:r>
            <a:r>
              <a:rPr lang="cs-CZ" sz="2800" dirty="0" smtClean="0"/>
              <a:t> – příbuzný</a:t>
            </a:r>
          </a:p>
          <a:p>
            <a:pPr>
              <a:buNone/>
            </a:pPr>
            <a:r>
              <a:rPr lang="cs-CZ" sz="2800" dirty="0" smtClean="0"/>
              <a:t>der  </a:t>
            </a:r>
            <a:r>
              <a:rPr lang="cs-CZ" sz="2800" dirty="0" err="1" smtClean="0"/>
              <a:t>Fremde</a:t>
            </a:r>
            <a:r>
              <a:rPr lang="cs-CZ" sz="2800" dirty="0" smtClean="0"/>
              <a:t> – cizinec</a:t>
            </a:r>
          </a:p>
          <a:p>
            <a:pPr>
              <a:buNone/>
            </a:pPr>
            <a:r>
              <a:rPr lang="cs-CZ" sz="2800" dirty="0" smtClean="0"/>
              <a:t>der  </a:t>
            </a:r>
            <a:r>
              <a:rPr lang="cs-CZ" sz="2800" dirty="0" err="1" smtClean="0"/>
              <a:t>Reisende</a:t>
            </a:r>
            <a:r>
              <a:rPr lang="cs-CZ" sz="2800" dirty="0" smtClean="0"/>
              <a:t>  cestující</a:t>
            </a:r>
          </a:p>
          <a:p>
            <a:pPr>
              <a:buNone/>
            </a:pPr>
            <a:r>
              <a:rPr lang="cs-CZ" sz="2800" dirty="0" smtClean="0"/>
              <a:t>der </a:t>
            </a:r>
            <a:r>
              <a:rPr lang="cs-CZ" sz="2800" dirty="0" err="1" smtClean="0"/>
              <a:t>Angestellte</a:t>
            </a:r>
            <a:r>
              <a:rPr lang="cs-CZ" sz="2800" dirty="0" smtClean="0"/>
              <a:t> – zaměstnanec</a:t>
            </a:r>
          </a:p>
          <a:p>
            <a:pPr>
              <a:buNone/>
            </a:pPr>
            <a:r>
              <a:rPr lang="cs-CZ" sz="2800" dirty="0" smtClean="0"/>
              <a:t>der </a:t>
            </a:r>
            <a:r>
              <a:rPr lang="cs-CZ" sz="2800" dirty="0" err="1" smtClean="0"/>
              <a:t>Deutsche</a:t>
            </a:r>
            <a:r>
              <a:rPr lang="cs-CZ" sz="2800" dirty="0" smtClean="0"/>
              <a:t> – Němec</a:t>
            </a:r>
          </a:p>
          <a:p>
            <a:pPr>
              <a:buNone/>
            </a:pPr>
            <a:r>
              <a:rPr lang="cs-CZ" sz="2800" dirty="0" smtClean="0"/>
              <a:t>der  </a:t>
            </a:r>
            <a:r>
              <a:rPr lang="cs-CZ" sz="2800" dirty="0" err="1" smtClean="0"/>
              <a:t>Verletzte</a:t>
            </a:r>
            <a:r>
              <a:rPr lang="cs-CZ" sz="2800" dirty="0" smtClean="0"/>
              <a:t> – zraněný</a:t>
            </a:r>
          </a:p>
          <a:p>
            <a:pPr>
              <a:buNone/>
            </a:pPr>
            <a:r>
              <a:rPr lang="cs-CZ" sz="2800" dirty="0" smtClean="0"/>
              <a:t>der </a:t>
            </a:r>
            <a:r>
              <a:rPr lang="cs-CZ" sz="2800" dirty="0" err="1" smtClean="0"/>
              <a:t>Tote</a:t>
            </a:r>
            <a:r>
              <a:rPr lang="cs-CZ" sz="2800" dirty="0" smtClean="0"/>
              <a:t> - mrtvý</a:t>
            </a:r>
          </a:p>
          <a:p>
            <a:pPr>
              <a:buNone/>
            </a:pPr>
            <a:r>
              <a:rPr lang="cs-CZ" sz="2800" dirty="0" smtClean="0"/>
              <a:t>der </a:t>
            </a:r>
            <a:r>
              <a:rPr lang="cs-CZ" sz="2800" dirty="0" err="1" smtClean="0"/>
              <a:t>Weiße</a:t>
            </a:r>
            <a:r>
              <a:rPr lang="cs-CZ" sz="2800" dirty="0" smtClean="0"/>
              <a:t> – běloch</a:t>
            </a:r>
          </a:p>
          <a:p>
            <a:pPr>
              <a:buNone/>
            </a:pPr>
            <a:r>
              <a:rPr lang="cs-CZ" sz="2800" dirty="0" smtClean="0"/>
              <a:t>der Schwarze – černoch</a:t>
            </a:r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endParaRPr lang="cs-CZ" sz="2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642918"/>
            <a:ext cx="7772400" cy="571264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/>
              <a:t>der </a:t>
            </a:r>
            <a:r>
              <a:rPr lang="cs-CZ" sz="2800" dirty="0" err="1" smtClean="0"/>
              <a:t>Anwesende</a:t>
            </a:r>
            <a:r>
              <a:rPr lang="cs-CZ" sz="2800" dirty="0" smtClean="0"/>
              <a:t> – přítomný</a:t>
            </a:r>
          </a:p>
          <a:p>
            <a:pPr>
              <a:buNone/>
            </a:pPr>
            <a:r>
              <a:rPr lang="cs-CZ" sz="2800" dirty="0" smtClean="0"/>
              <a:t>der </a:t>
            </a:r>
            <a:r>
              <a:rPr lang="cs-CZ" sz="2800" dirty="0" err="1" smtClean="0"/>
              <a:t>Abwesende</a:t>
            </a:r>
            <a:r>
              <a:rPr lang="cs-CZ" sz="2800" dirty="0" smtClean="0"/>
              <a:t> – nepřítomný</a:t>
            </a:r>
          </a:p>
          <a:p>
            <a:pPr>
              <a:buNone/>
            </a:pPr>
            <a:r>
              <a:rPr lang="cs-CZ" sz="2800" dirty="0" smtClean="0"/>
              <a:t>der </a:t>
            </a:r>
            <a:r>
              <a:rPr lang="cs-CZ" sz="2800" dirty="0" err="1" smtClean="0"/>
              <a:t>Heilige</a:t>
            </a:r>
            <a:r>
              <a:rPr lang="cs-CZ" sz="2800" dirty="0" smtClean="0"/>
              <a:t> – svatý</a:t>
            </a:r>
          </a:p>
          <a:p>
            <a:pPr>
              <a:buNone/>
            </a:pPr>
            <a:r>
              <a:rPr lang="cs-CZ" sz="2800" dirty="0" smtClean="0"/>
              <a:t>der  </a:t>
            </a:r>
            <a:r>
              <a:rPr lang="cs-CZ" sz="2800" dirty="0" err="1" smtClean="0"/>
              <a:t>Kranke</a:t>
            </a:r>
            <a:r>
              <a:rPr lang="cs-CZ" sz="2800" dirty="0" smtClean="0"/>
              <a:t> – nemocný</a:t>
            </a:r>
          </a:p>
          <a:p>
            <a:pPr>
              <a:buNone/>
            </a:pPr>
            <a:r>
              <a:rPr lang="cs-CZ" sz="2800" dirty="0" smtClean="0"/>
              <a:t>der Kleine – malý</a:t>
            </a:r>
          </a:p>
          <a:p>
            <a:pPr>
              <a:buNone/>
            </a:pPr>
            <a:r>
              <a:rPr lang="cs-CZ" sz="2800" dirty="0" smtClean="0"/>
              <a:t>der </a:t>
            </a:r>
            <a:r>
              <a:rPr lang="cs-CZ" sz="2800" dirty="0" err="1" smtClean="0"/>
              <a:t>Betrunkene</a:t>
            </a:r>
            <a:r>
              <a:rPr lang="cs-CZ" sz="2800" dirty="0" smtClean="0"/>
              <a:t> – opilý</a:t>
            </a:r>
          </a:p>
          <a:p>
            <a:pPr>
              <a:buNone/>
            </a:pPr>
            <a:r>
              <a:rPr lang="cs-CZ" sz="2800" dirty="0" smtClean="0"/>
              <a:t>der </a:t>
            </a:r>
            <a:r>
              <a:rPr lang="cs-CZ" sz="2800" dirty="0" err="1" smtClean="0"/>
              <a:t>Behinderte</a:t>
            </a:r>
            <a:r>
              <a:rPr lang="cs-CZ" sz="2800" dirty="0" smtClean="0"/>
              <a:t> – postižený</a:t>
            </a:r>
          </a:p>
          <a:p>
            <a:pPr>
              <a:buNone/>
            </a:pPr>
            <a:r>
              <a:rPr lang="cs-CZ" sz="2800" dirty="0" smtClean="0"/>
              <a:t>der </a:t>
            </a:r>
            <a:r>
              <a:rPr lang="cs-CZ" sz="2800" dirty="0" err="1" smtClean="0"/>
              <a:t>Verlobte</a:t>
            </a:r>
            <a:r>
              <a:rPr lang="cs-CZ" sz="2800" dirty="0" smtClean="0"/>
              <a:t> – snoubenec</a:t>
            </a:r>
          </a:p>
          <a:p>
            <a:pPr>
              <a:buNone/>
            </a:pPr>
            <a:r>
              <a:rPr lang="cs-CZ" sz="2800" dirty="0" smtClean="0"/>
              <a:t>der </a:t>
            </a:r>
            <a:r>
              <a:rPr lang="cs-CZ" sz="2800" dirty="0" err="1" smtClean="0"/>
              <a:t>Arbeitslose</a:t>
            </a:r>
            <a:r>
              <a:rPr lang="cs-CZ" sz="2800" dirty="0" smtClean="0"/>
              <a:t> – nezaměstnaný</a:t>
            </a:r>
          </a:p>
          <a:p>
            <a:pPr>
              <a:buNone/>
            </a:pPr>
            <a:r>
              <a:rPr lang="cs-CZ" sz="2800" dirty="0" smtClean="0"/>
              <a:t>der </a:t>
            </a:r>
            <a:r>
              <a:rPr lang="cs-CZ" sz="2800" dirty="0" err="1" smtClean="0"/>
              <a:t>Erwachsene</a:t>
            </a:r>
            <a:r>
              <a:rPr lang="cs-CZ" sz="2800" dirty="0" smtClean="0"/>
              <a:t> - dospělý</a:t>
            </a:r>
          </a:p>
          <a:p>
            <a:pPr>
              <a:buNone/>
            </a:pPr>
            <a:endParaRPr lang="cs-CZ" sz="2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/>
              <a:t>Abstrakta, barvy ve spojeních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285860"/>
            <a:ext cx="7772400" cy="50697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err="1" smtClean="0"/>
              <a:t>das</a:t>
            </a:r>
            <a:r>
              <a:rPr lang="cs-CZ" sz="2800" dirty="0" smtClean="0"/>
              <a:t> </a:t>
            </a:r>
            <a:r>
              <a:rPr lang="cs-CZ" sz="2800" dirty="0" err="1" smtClean="0"/>
              <a:t>Böse</a:t>
            </a:r>
            <a:r>
              <a:rPr lang="cs-CZ" sz="2800" dirty="0" smtClean="0"/>
              <a:t> – zlo</a:t>
            </a:r>
          </a:p>
          <a:p>
            <a:pPr>
              <a:buNone/>
            </a:pPr>
            <a:r>
              <a:rPr lang="cs-CZ" sz="2800" dirty="0" err="1" smtClean="0"/>
              <a:t>das</a:t>
            </a:r>
            <a:r>
              <a:rPr lang="cs-CZ" sz="2800" dirty="0" smtClean="0"/>
              <a:t> </a:t>
            </a:r>
            <a:r>
              <a:rPr lang="cs-CZ" sz="2800" dirty="0" err="1" smtClean="0"/>
              <a:t>Gute</a:t>
            </a:r>
            <a:r>
              <a:rPr lang="cs-CZ" sz="2800" dirty="0" smtClean="0"/>
              <a:t> – dobro</a:t>
            </a:r>
          </a:p>
          <a:p>
            <a:pPr>
              <a:buNone/>
            </a:pPr>
            <a:r>
              <a:rPr lang="cs-CZ" sz="2800" dirty="0" err="1" smtClean="0"/>
              <a:t>das</a:t>
            </a:r>
            <a:r>
              <a:rPr lang="cs-CZ" sz="2800" dirty="0" smtClean="0"/>
              <a:t> </a:t>
            </a:r>
            <a:r>
              <a:rPr lang="cs-CZ" sz="2800" dirty="0" err="1" smtClean="0"/>
              <a:t>Schöne</a:t>
            </a:r>
            <a:r>
              <a:rPr lang="cs-CZ" sz="2800" dirty="0" smtClean="0"/>
              <a:t> – to pěkné</a:t>
            </a:r>
          </a:p>
          <a:p>
            <a:pPr>
              <a:buNone/>
            </a:pPr>
            <a:r>
              <a:rPr lang="cs-CZ" sz="2800" dirty="0" err="1" smtClean="0"/>
              <a:t>das</a:t>
            </a:r>
            <a:r>
              <a:rPr lang="cs-CZ" sz="2800" dirty="0" smtClean="0"/>
              <a:t> </a:t>
            </a:r>
            <a:r>
              <a:rPr lang="cs-CZ" sz="2800" dirty="0" err="1" smtClean="0"/>
              <a:t>Interessante</a:t>
            </a:r>
            <a:r>
              <a:rPr lang="cs-CZ" sz="2800" dirty="0" smtClean="0"/>
              <a:t> – to zajímavé</a:t>
            </a:r>
          </a:p>
          <a:p>
            <a:pPr>
              <a:buNone/>
            </a:pPr>
            <a:r>
              <a:rPr lang="cs-CZ" sz="2800" dirty="0" err="1" smtClean="0"/>
              <a:t>das</a:t>
            </a:r>
            <a:r>
              <a:rPr lang="cs-CZ" sz="2800" dirty="0" smtClean="0"/>
              <a:t> </a:t>
            </a:r>
            <a:r>
              <a:rPr lang="cs-CZ" sz="2800" dirty="0" err="1" smtClean="0"/>
              <a:t>Neue</a:t>
            </a:r>
            <a:r>
              <a:rPr lang="cs-CZ" sz="2800" dirty="0" smtClean="0"/>
              <a:t> – to nové</a:t>
            </a:r>
          </a:p>
          <a:p>
            <a:pPr>
              <a:buNone/>
            </a:pPr>
            <a:r>
              <a:rPr lang="cs-CZ" sz="2800" dirty="0" err="1" smtClean="0"/>
              <a:t>ins</a:t>
            </a:r>
            <a:r>
              <a:rPr lang="cs-CZ" sz="2800" dirty="0" smtClean="0"/>
              <a:t> </a:t>
            </a:r>
            <a:r>
              <a:rPr lang="cs-CZ" sz="2800" dirty="0" err="1" smtClean="0"/>
              <a:t>Blaue</a:t>
            </a:r>
            <a:r>
              <a:rPr lang="cs-CZ" sz="2800" dirty="0" smtClean="0"/>
              <a:t> </a:t>
            </a:r>
            <a:r>
              <a:rPr lang="cs-CZ" sz="2800" dirty="0" err="1" smtClean="0"/>
              <a:t>reden</a:t>
            </a:r>
            <a:r>
              <a:rPr lang="cs-CZ" sz="2800" dirty="0" smtClean="0"/>
              <a:t> – mluvit do větru</a:t>
            </a:r>
          </a:p>
          <a:p>
            <a:pPr>
              <a:buNone/>
            </a:pPr>
            <a:r>
              <a:rPr lang="cs-CZ" sz="2800" dirty="0" err="1" smtClean="0"/>
              <a:t>ins</a:t>
            </a:r>
            <a:r>
              <a:rPr lang="cs-CZ" sz="2800" dirty="0" smtClean="0"/>
              <a:t> </a:t>
            </a:r>
            <a:r>
              <a:rPr lang="cs-CZ" sz="2800" dirty="0" err="1" smtClean="0"/>
              <a:t>Grüne</a:t>
            </a:r>
            <a:r>
              <a:rPr lang="cs-CZ" sz="2800" dirty="0" smtClean="0"/>
              <a:t> </a:t>
            </a:r>
            <a:r>
              <a:rPr lang="cs-CZ" sz="2800" dirty="0" err="1" smtClean="0"/>
              <a:t>fahren</a:t>
            </a:r>
            <a:r>
              <a:rPr lang="cs-CZ" sz="2800" dirty="0" smtClean="0"/>
              <a:t> – jet do přírody</a:t>
            </a:r>
          </a:p>
          <a:p>
            <a:pPr>
              <a:buNone/>
            </a:pPr>
            <a:endParaRPr lang="cs-CZ" sz="2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630920"/>
          </a:xfrm>
        </p:spPr>
        <p:txBody>
          <a:bodyPr/>
          <a:lstStyle/>
          <a:p>
            <a:r>
              <a:rPr lang="cs-CZ" sz="3200" dirty="0" smtClean="0"/>
              <a:t>  Rozlišuj</a:t>
            </a:r>
            <a:endParaRPr lang="cs-CZ" sz="32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457200" y="1285860"/>
            <a:ext cx="4040188" cy="1163652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     (</a:t>
            </a:r>
            <a:r>
              <a:rPr lang="cs-CZ" sz="2800" dirty="0" err="1" smtClean="0">
                <a:solidFill>
                  <a:srgbClr val="FFFF00"/>
                </a:solidFill>
              </a:rPr>
              <a:t>das</a:t>
            </a:r>
            <a:r>
              <a:rPr lang="cs-CZ" sz="2800" dirty="0" smtClean="0">
                <a:solidFill>
                  <a:srgbClr val="FFFF00"/>
                </a:solidFill>
              </a:rPr>
              <a:t>) </a:t>
            </a:r>
            <a:r>
              <a:rPr lang="cs-CZ" sz="2800" dirty="0" err="1" smtClean="0">
                <a:solidFill>
                  <a:srgbClr val="FFFF00"/>
                </a:solidFill>
              </a:rPr>
              <a:t>Deutsch</a:t>
            </a:r>
            <a:endParaRPr lang="cs-CZ" sz="2800" dirty="0">
              <a:solidFill>
                <a:srgbClr val="FFFF00"/>
              </a:solidFill>
            </a:endParaRP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3"/>
          </p:nvPr>
        </p:nvSpPr>
        <p:spPr>
          <a:xfrm>
            <a:off x="4643438" y="1285860"/>
            <a:ext cx="4041775" cy="1139828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     </a:t>
            </a:r>
            <a:r>
              <a:rPr lang="cs-CZ" sz="2800" dirty="0" err="1" smtClean="0">
                <a:solidFill>
                  <a:srgbClr val="FFFF00"/>
                </a:solidFill>
              </a:rPr>
              <a:t>das</a:t>
            </a:r>
            <a:r>
              <a:rPr lang="cs-CZ" sz="2800" dirty="0" smtClean="0">
                <a:solidFill>
                  <a:srgbClr val="FFFF00"/>
                </a:solidFill>
              </a:rPr>
              <a:t> </a:t>
            </a:r>
            <a:r>
              <a:rPr lang="cs-CZ" sz="2800" dirty="0" err="1" smtClean="0">
                <a:solidFill>
                  <a:srgbClr val="FFFF00"/>
                </a:solidFill>
              </a:rPr>
              <a:t>Deutsche</a:t>
            </a:r>
            <a:endParaRPr lang="cs-CZ" sz="2800" dirty="0">
              <a:solidFill>
                <a:srgbClr val="FFFF0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2"/>
          </p:nvPr>
        </p:nvSpPr>
        <p:spPr>
          <a:xfrm>
            <a:off x="457200" y="2285992"/>
            <a:ext cx="4040188" cy="4132397"/>
          </a:xfrm>
        </p:spPr>
        <p:txBody>
          <a:bodyPr/>
          <a:lstStyle/>
          <a:p>
            <a:r>
              <a:rPr lang="cs-CZ" dirty="0" smtClean="0"/>
              <a:t>Podstatné jméno užívané bez členu</a:t>
            </a:r>
          </a:p>
          <a:p>
            <a:r>
              <a:rPr lang="cs-CZ" dirty="0" smtClean="0"/>
              <a:t>Užití se slovesy </a:t>
            </a:r>
            <a:r>
              <a:rPr lang="cs-CZ" dirty="0" err="1" smtClean="0"/>
              <a:t>sprechen</a:t>
            </a:r>
            <a:r>
              <a:rPr lang="cs-CZ" dirty="0" smtClean="0"/>
              <a:t>, </a:t>
            </a:r>
            <a:r>
              <a:rPr lang="cs-CZ" dirty="0" err="1" smtClean="0"/>
              <a:t>lernen</a:t>
            </a:r>
            <a:r>
              <a:rPr lang="cs-CZ" dirty="0" smtClean="0"/>
              <a:t>, </a:t>
            </a:r>
            <a:r>
              <a:rPr lang="cs-CZ" dirty="0" err="1" smtClean="0"/>
              <a:t>verstehen</a:t>
            </a:r>
            <a:r>
              <a:rPr lang="cs-CZ" dirty="0" smtClean="0"/>
              <a:t> </a:t>
            </a:r>
            <a:r>
              <a:rPr lang="cs-CZ" dirty="0" smtClean="0">
                <a:latin typeface="Calibri"/>
              </a:rPr>
              <a:t>→</a:t>
            </a:r>
          </a:p>
          <a:p>
            <a:pPr>
              <a:buNone/>
            </a:pPr>
            <a:r>
              <a:rPr lang="cs-CZ" dirty="0" smtClean="0">
                <a:latin typeface="Calibri"/>
              </a:rPr>
              <a:t>	</a:t>
            </a:r>
            <a:r>
              <a:rPr lang="cs-CZ" i="1" dirty="0" err="1" smtClean="0">
                <a:latin typeface="Calibri"/>
              </a:rPr>
              <a:t>er</a:t>
            </a:r>
            <a:r>
              <a:rPr lang="cs-CZ" i="1" dirty="0" smtClean="0">
                <a:latin typeface="Calibri"/>
              </a:rPr>
              <a:t> </a:t>
            </a:r>
            <a:r>
              <a:rPr lang="cs-CZ" i="1" dirty="0" err="1" smtClean="0">
                <a:latin typeface="Calibri"/>
              </a:rPr>
              <a:t>spricht</a:t>
            </a:r>
            <a:r>
              <a:rPr lang="cs-CZ" i="1" dirty="0" smtClean="0">
                <a:latin typeface="Calibri"/>
              </a:rPr>
              <a:t>  gut  </a:t>
            </a:r>
            <a:r>
              <a:rPr lang="cs-CZ" i="1" dirty="0" err="1" smtClean="0">
                <a:latin typeface="Calibri"/>
              </a:rPr>
              <a:t>Deutsch</a:t>
            </a:r>
            <a:endParaRPr lang="cs-CZ" i="1" dirty="0" smtClean="0"/>
          </a:p>
          <a:p>
            <a:pPr>
              <a:buNone/>
            </a:pPr>
            <a:r>
              <a:rPr lang="cs-CZ" dirty="0" smtClean="0"/>
              <a:t>	či ve spojeních 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i="1" dirty="0" err="1" smtClean="0"/>
              <a:t>mein</a:t>
            </a:r>
            <a:r>
              <a:rPr lang="cs-CZ" i="1" dirty="0" smtClean="0"/>
              <a:t> </a:t>
            </a:r>
            <a:r>
              <a:rPr lang="cs-CZ" i="1" dirty="0" err="1" smtClean="0"/>
              <a:t>Deutsch</a:t>
            </a:r>
            <a:r>
              <a:rPr lang="cs-CZ" i="1" dirty="0" smtClean="0"/>
              <a:t>, </a:t>
            </a:r>
          </a:p>
          <a:p>
            <a:pPr>
              <a:buNone/>
            </a:pPr>
            <a:r>
              <a:rPr lang="cs-CZ" i="1" dirty="0" smtClean="0"/>
              <a:t>	</a:t>
            </a:r>
            <a:r>
              <a:rPr lang="cs-CZ" i="1" dirty="0" err="1" smtClean="0"/>
              <a:t>eine</a:t>
            </a:r>
            <a:r>
              <a:rPr lang="cs-CZ" i="1" dirty="0" smtClean="0"/>
              <a:t> </a:t>
            </a:r>
            <a:r>
              <a:rPr lang="cs-CZ" i="1" dirty="0" err="1" smtClean="0"/>
              <a:t>Eins</a:t>
            </a:r>
            <a:r>
              <a:rPr lang="cs-CZ" i="1" dirty="0" smtClean="0"/>
              <a:t> in </a:t>
            </a:r>
            <a:r>
              <a:rPr lang="cs-CZ" i="1" dirty="0" err="1" smtClean="0"/>
              <a:t>Deutsch</a:t>
            </a:r>
            <a:endParaRPr lang="cs-CZ" i="1" dirty="0" smtClean="0"/>
          </a:p>
          <a:p>
            <a:pPr>
              <a:buNone/>
            </a:pPr>
            <a:r>
              <a:rPr lang="cs-CZ" i="1" dirty="0" smtClean="0"/>
              <a:t>	</a:t>
            </a:r>
            <a:r>
              <a:rPr lang="cs-CZ" i="1" dirty="0" err="1" smtClean="0"/>
              <a:t>auf</a:t>
            </a:r>
            <a:r>
              <a:rPr lang="cs-CZ" i="1" dirty="0" smtClean="0"/>
              <a:t>  </a:t>
            </a:r>
            <a:r>
              <a:rPr lang="cs-CZ" i="1" dirty="0" err="1" smtClean="0"/>
              <a:t>Deutsch</a:t>
            </a:r>
            <a:r>
              <a:rPr lang="cs-CZ" i="1" dirty="0" smtClean="0"/>
              <a:t> </a:t>
            </a:r>
            <a:r>
              <a:rPr lang="cs-CZ" i="1" dirty="0" err="1" smtClean="0"/>
              <a:t>sagen</a:t>
            </a:r>
            <a:endParaRPr lang="cs-CZ" i="1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>
          <a:xfrm>
            <a:off x="4645025" y="2285992"/>
            <a:ext cx="4041775" cy="4132397"/>
          </a:xfrm>
        </p:spPr>
        <p:txBody>
          <a:bodyPr/>
          <a:lstStyle/>
          <a:p>
            <a:r>
              <a:rPr lang="cs-CZ" dirty="0" smtClean="0"/>
              <a:t>Zpodstatnělé příd. jméno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Užití – jazyk jako systém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i="1" dirty="0" err="1" smtClean="0"/>
              <a:t>die</a:t>
            </a:r>
            <a:r>
              <a:rPr lang="cs-CZ" i="1" dirty="0" smtClean="0"/>
              <a:t> Verben </a:t>
            </a:r>
            <a:r>
              <a:rPr lang="cs-CZ" i="1" dirty="0" err="1" smtClean="0"/>
              <a:t>im</a:t>
            </a:r>
            <a:r>
              <a:rPr lang="cs-CZ" i="1" dirty="0" smtClean="0"/>
              <a:t> </a:t>
            </a:r>
            <a:r>
              <a:rPr lang="cs-CZ" i="1" dirty="0" err="1" smtClean="0"/>
              <a:t>Deutschen</a:t>
            </a:r>
            <a:endParaRPr lang="cs-CZ" i="1" dirty="0" smtClean="0"/>
          </a:p>
          <a:p>
            <a:pPr>
              <a:buNone/>
            </a:pPr>
            <a:r>
              <a:rPr lang="cs-CZ" dirty="0" smtClean="0"/>
              <a:t>	</a:t>
            </a:r>
            <a:r>
              <a:rPr lang="cs-CZ" i="1" dirty="0" err="1" smtClean="0"/>
              <a:t>Sie</a:t>
            </a:r>
            <a:r>
              <a:rPr lang="cs-CZ" i="1" dirty="0" smtClean="0"/>
              <a:t> </a:t>
            </a:r>
            <a:r>
              <a:rPr lang="cs-CZ" i="1" dirty="0" err="1" smtClean="0"/>
              <a:t>übersetzt</a:t>
            </a:r>
            <a:r>
              <a:rPr lang="cs-CZ" i="1" dirty="0" smtClean="0"/>
              <a:t> </a:t>
            </a:r>
            <a:r>
              <a:rPr lang="cs-CZ" i="1" dirty="0" err="1" smtClean="0"/>
              <a:t>die</a:t>
            </a:r>
            <a:r>
              <a:rPr lang="cs-CZ" i="1" dirty="0" smtClean="0"/>
              <a:t> </a:t>
            </a:r>
            <a:r>
              <a:rPr lang="cs-CZ" i="1" dirty="0" err="1" smtClean="0"/>
              <a:t>Gedichte</a:t>
            </a:r>
            <a:r>
              <a:rPr lang="cs-CZ" i="1" dirty="0" smtClean="0"/>
              <a:t> </a:t>
            </a:r>
          </a:p>
          <a:p>
            <a:pPr>
              <a:buNone/>
            </a:pPr>
            <a:r>
              <a:rPr lang="cs-CZ" i="1" dirty="0" smtClean="0"/>
              <a:t>	 </a:t>
            </a:r>
            <a:r>
              <a:rPr lang="cs-CZ" i="1" dirty="0" err="1" smtClean="0"/>
              <a:t>aus</a:t>
            </a:r>
            <a:r>
              <a:rPr lang="cs-CZ" i="1" dirty="0" smtClean="0"/>
              <a:t> </a:t>
            </a:r>
            <a:r>
              <a:rPr lang="cs-CZ" i="1" dirty="0" err="1" smtClean="0"/>
              <a:t>dem</a:t>
            </a:r>
            <a:r>
              <a:rPr lang="cs-CZ" i="1" dirty="0" smtClean="0"/>
              <a:t> </a:t>
            </a:r>
            <a:r>
              <a:rPr lang="cs-CZ" i="1" dirty="0" err="1" smtClean="0"/>
              <a:t>Deutschen</a:t>
            </a:r>
            <a:r>
              <a:rPr lang="cs-CZ" i="1" dirty="0" smtClean="0"/>
              <a:t> </a:t>
            </a:r>
            <a:r>
              <a:rPr lang="cs-CZ" i="1" dirty="0" err="1" smtClean="0"/>
              <a:t>ins</a:t>
            </a:r>
            <a:r>
              <a:rPr lang="cs-CZ" i="1" dirty="0" smtClean="0"/>
              <a:t> </a:t>
            </a:r>
            <a:r>
              <a:rPr lang="cs-CZ" i="1" dirty="0" err="1" smtClean="0"/>
              <a:t>Tschechische</a:t>
            </a:r>
            <a:r>
              <a:rPr lang="cs-CZ" i="1" dirty="0" smtClean="0"/>
              <a:t>.</a:t>
            </a:r>
            <a:endParaRPr lang="cs-CZ" i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702358"/>
          </a:xfrm>
        </p:spPr>
        <p:txBody>
          <a:bodyPr/>
          <a:lstStyle/>
          <a:p>
            <a:r>
              <a:rPr lang="cs-CZ" sz="3200" dirty="0" smtClean="0"/>
              <a:t>Cvičení</a:t>
            </a:r>
            <a:endParaRPr lang="cs-CZ" sz="3200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914400" y="1142984"/>
            <a:ext cx="7772400" cy="5212576"/>
          </a:xfrm>
        </p:spPr>
        <p:txBody>
          <a:bodyPr>
            <a:normAutofit/>
          </a:bodyPr>
          <a:lstStyle/>
          <a:p>
            <a:pPr marL="582930" indent="-514350">
              <a:buAutoNum type="arabicPeriod"/>
            </a:pPr>
            <a:r>
              <a:rPr lang="cs-CZ" sz="2800" dirty="0" smtClean="0"/>
              <a:t>Doplň koncovku a přelož.</a:t>
            </a:r>
          </a:p>
          <a:p>
            <a:pPr marL="582930" indent="-514350">
              <a:buNone/>
            </a:pPr>
            <a:r>
              <a:rPr lang="cs-CZ" sz="2800" dirty="0" smtClean="0"/>
              <a:t>	</a:t>
            </a:r>
            <a:r>
              <a:rPr lang="cs-CZ" sz="2800" dirty="0" err="1" smtClean="0"/>
              <a:t>ein</a:t>
            </a:r>
            <a:r>
              <a:rPr lang="cs-CZ" sz="2800" dirty="0" smtClean="0"/>
              <a:t> </a:t>
            </a:r>
            <a:r>
              <a:rPr lang="cs-CZ" sz="2800" dirty="0" err="1" smtClean="0"/>
              <a:t>Bekannt</a:t>
            </a:r>
            <a:r>
              <a:rPr lang="cs-CZ" sz="2800" dirty="0" smtClean="0"/>
              <a:t>……, der </a:t>
            </a:r>
            <a:r>
              <a:rPr lang="cs-CZ" sz="2800" dirty="0" err="1" smtClean="0"/>
              <a:t>Reisend</a:t>
            </a:r>
            <a:r>
              <a:rPr lang="cs-CZ" sz="2800" dirty="0" smtClean="0"/>
              <a:t>.……, </a:t>
            </a:r>
            <a:r>
              <a:rPr lang="cs-CZ" sz="2800" dirty="0" err="1" smtClean="0"/>
              <a:t>die</a:t>
            </a:r>
            <a:r>
              <a:rPr lang="cs-CZ" sz="2800" dirty="0" smtClean="0"/>
              <a:t> Blond…,</a:t>
            </a:r>
          </a:p>
          <a:p>
            <a:pPr marL="582930" indent="-514350">
              <a:buNone/>
            </a:pPr>
            <a:r>
              <a:rPr lang="cs-CZ" sz="2800" dirty="0" smtClean="0"/>
              <a:t>	</a:t>
            </a:r>
            <a:r>
              <a:rPr lang="cs-CZ" sz="2800" dirty="0" err="1" smtClean="0"/>
              <a:t>mein</a:t>
            </a:r>
            <a:r>
              <a:rPr lang="cs-CZ" sz="2800" dirty="0" smtClean="0"/>
              <a:t> </a:t>
            </a:r>
            <a:r>
              <a:rPr lang="cs-CZ" sz="2800" dirty="0" err="1" smtClean="0"/>
              <a:t>Verwandt</a:t>
            </a:r>
            <a:r>
              <a:rPr lang="cs-CZ" sz="2800" dirty="0" smtClean="0"/>
              <a:t>….., </a:t>
            </a:r>
            <a:r>
              <a:rPr lang="cs-CZ" sz="2800" dirty="0" err="1" smtClean="0"/>
              <a:t>diese</a:t>
            </a:r>
            <a:r>
              <a:rPr lang="cs-CZ" sz="2800" dirty="0" smtClean="0"/>
              <a:t> </a:t>
            </a:r>
            <a:r>
              <a:rPr lang="cs-CZ" sz="2800" dirty="0" err="1" smtClean="0"/>
              <a:t>Krank</a:t>
            </a:r>
            <a:r>
              <a:rPr lang="cs-CZ" sz="2800" dirty="0" smtClean="0"/>
              <a:t>…., 4 </a:t>
            </a:r>
            <a:r>
              <a:rPr lang="cs-CZ" sz="2800" dirty="0" err="1" smtClean="0"/>
              <a:t>Tot</a:t>
            </a:r>
            <a:r>
              <a:rPr lang="cs-CZ" sz="2800" dirty="0" smtClean="0"/>
              <a:t>…..,</a:t>
            </a:r>
          </a:p>
          <a:p>
            <a:pPr marL="582930" indent="-514350">
              <a:buNone/>
            </a:pPr>
            <a:r>
              <a:rPr lang="cs-CZ" sz="2800" dirty="0" smtClean="0"/>
              <a:t>	</a:t>
            </a:r>
            <a:r>
              <a:rPr lang="cs-CZ" sz="2800" dirty="0" err="1" smtClean="0"/>
              <a:t>ihr</a:t>
            </a:r>
            <a:r>
              <a:rPr lang="cs-CZ" sz="2800" dirty="0" smtClean="0"/>
              <a:t> </a:t>
            </a:r>
            <a:r>
              <a:rPr lang="cs-CZ" sz="2800" dirty="0" err="1" smtClean="0"/>
              <a:t>Verlobt</a:t>
            </a:r>
            <a:r>
              <a:rPr lang="cs-CZ" sz="2800" dirty="0" smtClean="0"/>
              <a:t>…., </a:t>
            </a:r>
            <a:r>
              <a:rPr lang="cs-CZ" sz="2800" dirty="0" err="1" smtClean="0"/>
              <a:t>einige</a:t>
            </a:r>
            <a:r>
              <a:rPr lang="cs-CZ" sz="2800" dirty="0" smtClean="0"/>
              <a:t> </a:t>
            </a:r>
            <a:r>
              <a:rPr lang="cs-CZ" sz="2800" dirty="0" err="1" smtClean="0"/>
              <a:t>Angestellt</a:t>
            </a:r>
            <a:r>
              <a:rPr lang="cs-CZ" sz="2800" dirty="0" smtClean="0"/>
              <a:t>…., </a:t>
            </a:r>
            <a:r>
              <a:rPr lang="cs-CZ" sz="2800" dirty="0" err="1" smtClean="0"/>
              <a:t>beide</a:t>
            </a:r>
            <a:r>
              <a:rPr lang="cs-CZ" sz="2800" dirty="0" smtClean="0"/>
              <a:t> </a:t>
            </a:r>
            <a:r>
              <a:rPr lang="cs-CZ" sz="2800" dirty="0" err="1" smtClean="0"/>
              <a:t>Weiß</a:t>
            </a:r>
            <a:r>
              <a:rPr lang="cs-CZ" sz="2800" dirty="0" smtClean="0"/>
              <a:t>..,</a:t>
            </a:r>
          </a:p>
          <a:p>
            <a:pPr marL="582930" indent="-514350">
              <a:buNone/>
            </a:pPr>
            <a:r>
              <a:rPr lang="cs-CZ" sz="2800" dirty="0" smtClean="0"/>
              <a:t>	</a:t>
            </a:r>
            <a:r>
              <a:rPr lang="cs-CZ" sz="2800" dirty="0" err="1" smtClean="0"/>
              <a:t>Verletzt</a:t>
            </a:r>
            <a:r>
              <a:rPr lang="cs-CZ" sz="2800" dirty="0" smtClean="0"/>
              <a:t>.….(</a:t>
            </a:r>
            <a:r>
              <a:rPr lang="cs-CZ" sz="2800" dirty="0" err="1" smtClean="0"/>
              <a:t>Pl</a:t>
            </a:r>
            <a:r>
              <a:rPr lang="cs-CZ" sz="2800" dirty="0" smtClean="0"/>
              <a:t>.), </a:t>
            </a:r>
            <a:r>
              <a:rPr lang="cs-CZ" sz="2800" dirty="0" err="1" smtClean="0"/>
              <a:t>alle</a:t>
            </a:r>
            <a:r>
              <a:rPr lang="cs-CZ" sz="2800" dirty="0" smtClean="0"/>
              <a:t> </a:t>
            </a:r>
            <a:r>
              <a:rPr lang="cs-CZ" sz="2800" dirty="0" err="1" smtClean="0"/>
              <a:t>Fremd</a:t>
            </a:r>
            <a:r>
              <a:rPr lang="cs-CZ" sz="2800" dirty="0" smtClean="0"/>
              <a:t>…., </a:t>
            </a:r>
            <a:r>
              <a:rPr lang="cs-CZ" sz="2800" dirty="0" err="1" smtClean="0"/>
              <a:t>kein</a:t>
            </a:r>
            <a:r>
              <a:rPr lang="cs-CZ" sz="2800" dirty="0" smtClean="0"/>
              <a:t> </a:t>
            </a:r>
            <a:r>
              <a:rPr lang="cs-CZ" sz="2800" dirty="0" err="1" smtClean="0"/>
              <a:t>Deutsch</a:t>
            </a:r>
            <a:r>
              <a:rPr lang="cs-CZ" sz="2800" dirty="0" smtClean="0"/>
              <a:t>….,</a:t>
            </a:r>
          </a:p>
          <a:p>
            <a:pPr marL="582930" indent="-514350">
              <a:buNone/>
            </a:pPr>
            <a:r>
              <a:rPr lang="cs-CZ" sz="2800" dirty="0" smtClean="0"/>
              <a:t>	</a:t>
            </a:r>
            <a:r>
              <a:rPr lang="cs-CZ" sz="2800" dirty="0" err="1" smtClean="0"/>
              <a:t>unsere</a:t>
            </a:r>
            <a:r>
              <a:rPr lang="cs-CZ" sz="2800" dirty="0" smtClean="0"/>
              <a:t> </a:t>
            </a:r>
            <a:r>
              <a:rPr lang="cs-CZ" sz="2800" dirty="0" err="1" smtClean="0"/>
              <a:t>Bekannt</a:t>
            </a:r>
            <a:r>
              <a:rPr lang="cs-CZ" sz="2800" dirty="0" smtClean="0"/>
              <a:t>…. </a:t>
            </a:r>
            <a:r>
              <a:rPr lang="cs-CZ" sz="2800" dirty="0" err="1" smtClean="0"/>
              <a:t>und</a:t>
            </a:r>
            <a:r>
              <a:rPr lang="cs-CZ" sz="2800" dirty="0" smtClean="0"/>
              <a:t> </a:t>
            </a:r>
            <a:r>
              <a:rPr lang="cs-CZ" sz="2800" dirty="0" err="1" smtClean="0"/>
              <a:t>Verwandt</a:t>
            </a:r>
            <a:r>
              <a:rPr lang="cs-CZ" sz="2800" dirty="0" smtClean="0"/>
              <a:t>…. (</a:t>
            </a:r>
            <a:r>
              <a:rPr lang="cs-CZ" sz="2800" dirty="0" err="1" smtClean="0"/>
              <a:t>Pl</a:t>
            </a:r>
            <a:r>
              <a:rPr lang="cs-CZ" sz="2800" dirty="0" smtClean="0"/>
              <a:t>.), </a:t>
            </a:r>
            <a:r>
              <a:rPr lang="cs-CZ" sz="2800" dirty="0" err="1" smtClean="0"/>
              <a:t>die</a:t>
            </a:r>
            <a:r>
              <a:rPr lang="cs-CZ" sz="2800" dirty="0" smtClean="0"/>
              <a:t> </a:t>
            </a:r>
          </a:p>
          <a:p>
            <a:pPr marL="582930" indent="-514350">
              <a:buNone/>
            </a:pPr>
            <a:r>
              <a:rPr lang="cs-CZ" sz="2800" dirty="0" smtClean="0"/>
              <a:t>	</a:t>
            </a:r>
            <a:r>
              <a:rPr lang="cs-CZ" sz="2800" dirty="0" err="1" smtClean="0"/>
              <a:t>Abwesend</a:t>
            </a:r>
            <a:r>
              <a:rPr lang="cs-CZ" sz="2800" dirty="0" smtClean="0"/>
              <a:t>….. (</a:t>
            </a:r>
            <a:r>
              <a:rPr lang="cs-CZ" sz="2800" dirty="0" err="1" smtClean="0"/>
              <a:t>Pl</a:t>
            </a:r>
            <a:r>
              <a:rPr lang="cs-CZ" sz="2800" dirty="0" smtClean="0"/>
              <a:t>.), </a:t>
            </a:r>
            <a:r>
              <a:rPr lang="cs-CZ" sz="2800" dirty="0" err="1" smtClean="0"/>
              <a:t>eine</a:t>
            </a:r>
            <a:r>
              <a:rPr lang="cs-CZ" sz="2800" dirty="0" smtClean="0"/>
              <a:t> </a:t>
            </a:r>
            <a:r>
              <a:rPr lang="cs-CZ" sz="2800" dirty="0" err="1" smtClean="0"/>
              <a:t>Arbeitslos</a:t>
            </a:r>
            <a:r>
              <a:rPr lang="cs-CZ" sz="2800" dirty="0" smtClean="0"/>
              <a:t>…..</a:t>
            </a:r>
          </a:p>
          <a:p>
            <a:pPr marL="582930" indent="-514350">
              <a:buAutoNum type="arabicPeriod" startAt="2"/>
            </a:pPr>
            <a:r>
              <a:rPr lang="cs-CZ" sz="2800" dirty="0" smtClean="0"/>
              <a:t>Přelož.</a:t>
            </a:r>
            <a:br>
              <a:rPr lang="cs-CZ" sz="2800" dirty="0" smtClean="0"/>
            </a:br>
            <a:r>
              <a:rPr lang="cs-CZ" sz="2800" dirty="0" smtClean="0"/>
              <a:t>jeden Němec a 2 cizinci</a:t>
            </a:r>
          </a:p>
          <a:p>
            <a:pPr marL="582930" indent="-514350">
              <a:buNone/>
            </a:pPr>
            <a:r>
              <a:rPr lang="cs-CZ" sz="2800" dirty="0" smtClean="0"/>
              <a:t>	můj příbuzný a tvůj známý</a:t>
            </a:r>
          </a:p>
          <a:p>
            <a:pPr marL="582930" indent="-514350">
              <a:buNone/>
            </a:pPr>
            <a:endParaRPr lang="cs-CZ" sz="2800" dirty="0" smtClean="0"/>
          </a:p>
          <a:p>
            <a:pPr marL="582930" indent="-514350">
              <a:buNone/>
            </a:pPr>
            <a:endParaRPr lang="cs-CZ" sz="2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714356"/>
            <a:ext cx="7772400" cy="5286412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cs-CZ" sz="2800" dirty="0" smtClean="0"/>
              <a:t>	</a:t>
            </a:r>
            <a:endParaRPr lang="cs-CZ" sz="3900" dirty="0" smtClean="0"/>
          </a:p>
          <a:p>
            <a:pPr>
              <a:buNone/>
            </a:pPr>
            <a:r>
              <a:rPr lang="cs-CZ" sz="3900" dirty="0" smtClean="0"/>
              <a:t>	  </a:t>
            </a:r>
            <a:r>
              <a:rPr lang="cs-CZ" sz="5100" dirty="0" smtClean="0"/>
              <a:t>naši známí a jejich příbuzní</a:t>
            </a:r>
          </a:p>
          <a:p>
            <a:pPr>
              <a:buNone/>
            </a:pPr>
            <a:r>
              <a:rPr lang="cs-CZ" sz="5100" dirty="0" smtClean="0"/>
              <a:t>	  jeden mrtvý a 3 zranění</a:t>
            </a:r>
          </a:p>
          <a:p>
            <a:pPr>
              <a:buNone/>
            </a:pPr>
            <a:r>
              <a:rPr lang="cs-CZ" sz="5100" dirty="0" smtClean="0"/>
              <a:t>3.	  mnoho pozitivního, něco teplého, nic nového, </a:t>
            </a:r>
          </a:p>
          <a:p>
            <a:pPr>
              <a:buNone/>
            </a:pPr>
            <a:r>
              <a:rPr lang="cs-CZ" sz="5100" dirty="0" smtClean="0"/>
              <a:t>	  všechno důležité, málo zajímavého, </a:t>
            </a:r>
          </a:p>
          <a:p>
            <a:pPr>
              <a:buNone/>
            </a:pPr>
            <a:r>
              <a:rPr lang="cs-CZ" sz="5100" dirty="0" smtClean="0"/>
              <a:t>	  nic lepšího, něco levného, všechno staré</a:t>
            </a:r>
          </a:p>
          <a:p>
            <a:pPr marL="582930" indent="-514350">
              <a:buNone/>
            </a:pPr>
            <a:r>
              <a:rPr lang="cs-CZ" sz="5100" dirty="0" smtClean="0"/>
              <a:t>4. 	Znáš toho Němce?</a:t>
            </a:r>
          </a:p>
          <a:p>
            <a:pPr marL="582930" indent="-514350">
              <a:buNone/>
            </a:pPr>
            <a:r>
              <a:rPr lang="cs-CZ" sz="5100" dirty="0" smtClean="0"/>
              <a:t>	Na párty pozvala své  známé a příbuzné.</a:t>
            </a:r>
          </a:p>
          <a:p>
            <a:pPr marL="582930" indent="-514350">
              <a:buNone/>
            </a:pPr>
            <a:r>
              <a:rPr lang="cs-CZ" sz="5100" dirty="0" smtClean="0"/>
              <a:t>	Z mých příbuzných mám nejraději strýce Karla.</a:t>
            </a:r>
          </a:p>
          <a:p>
            <a:pPr marL="582930" indent="-514350">
              <a:buNone/>
            </a:pPr>
            <a:r>
              <a:rPr lang="cs-CZ" sz="5100" dirty="0" smtClean="0"/>
              <a:t>	Dala bych si něco sladkého.</a:t>
            </a:r>
          </a:p>
          <a:p>
            <a:pPr marL="582930" indent="-514350">
              <a:buNone/>
            </a:pPr>
            <a:r>
              <a:rPr lang="cs-CZ" sz="5100" dirty="0" smtClean="0"/>
              <a:t>	Daří se té nemocné už lépe?</a:t>
            </a:r>
          </a:p>
          <a:p>
            <a:pPr marL="582930" indent="-514350">
              <a:buNone/>
            </a:pPr>
            <a:r>
              <a:rPr lang="cs-CZ" sz="5100" dirty="0" smtClean="0"/>
              <a:t>	Karel není cizinec.</a:t>
            </a:r>
            <a:r>
              <a:rPr lang="cs-CZ" sz="3900" dirty="0" smtClean="0"/>
              <a:t/>
            </a:r>
            <a:br>
              <a:rPr lang="cs-CZ" sz="3900" dirty="0" smtClean="0"/>
            </a:br>
            <a:endParaRPr lang="cs-CZ" sz="39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/>
              <a:t>Řešení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214422"/>
            <a:ext cx="7772400" cy="5357850"/>
          </a:xfrm>
        </p:spPr>
        <p:txBody>
          <a:bodyPr>
            <a:normAutofit/>
          </a:bodyPr>
          <a:lstStyle/>
          <a:p>
            <a:pPr marL="582930" indent="-514350">
              <a:buAutoNum type="arabicPeriod"/>
            </a:pPr>
            <a:r>
              <a:rPr lang="cs-CZ" sz="2800" dirty="0" err="1" smtClean="0"/>
              <a:t>ein</a:t>
            </a:r>
            <a:r>
              <a:rPr lang="cs-CZ" sz="2800" dirty="0" smtClean="0"/>
              <a:t> </a:t>
            </a:r>
            <a:r>
              <a:rPr lang="cs-CZ" sz="2800" dirty="0" err="1" smtClean="0"/>
              <a:t>Bekannter</a:t>
            </a:r>
            <a:r>
              <a:rPr lang="cs-CZ" sz="2800" dirty="0" smtClean="0"/>
              <a:t> – známý, der </a:t>
            </a:r>
            <a:r>
              <a:rPr lang="cs-CZ" sz="2800" dirty="0" err="1" smtClean="0"/>
              <a:t>Reisende</a:t>
            </a:r>
            <a:r>
              <a:rPr lang="cs-CZ" sz="2800" dirty="0" smtClean="0"/>
              <a:t> – ten cestující,  </a:t>
            </a:r>
            <a:r>
              <a:rPr lang="cs-CZ" sz="2800" dirty="0" err="1" smtClean="0"/>
              <a:t>die</a:t>
            </a:r>
            <a:r>
              <a:rPr lang="cs-CZ" sz="2800" dirty="0" smtClean="0"/>
              <a:t> </a:t>
            </a:r>
            <a:r>
              <a:rPr lang="cs-CZ" sz="2800" dirty="0" err="1" smtClean="0"/>
              <a:t>Blonde</a:t>
            </a:r>
            <a:r>
              <a:rPr lang="cs-CZ" sz="2800" dirty="0" smtClean="0"/>
              <a:t> – ta blondýna, </a:t>
            </a:r>
            <a:r>
              <a:rPr lang="cs-CZ" sz="2800" dirty="0" err="1" smtClean="0"/>
              <a:t>mein</a:t>
            </a:r>
            <a:r>
              <a:rPr lang="cs-CZ" sz="2800" dirty="0" smtClean="0"/>
              <a:t> </a:t>
            </a:r>
            <a:r>
              <a:rPr lang="cs-CZ" sz="2800" dirty="0" err="1" smtClean="0"/>
              <a:t>Verwandter</a:t>
            </a:r>
            <a:r>
              <a:rPr lang="cs-CZ" sz="2800" dirty="0" smtClean="0"/>
              <a:t> – můj příbuzný, </a:t>
            </a:r>
            <a:r>
              <a:rPr lang="cs-CZ" sz="2800" dirty="0" err="1" smtClean="0"/>
              <a:t>diese</a:t>
            </a:r>
            <a:r>
              <a:rPr lang="cs-CZ" sz="2800" dirty="0" smtClean="0"/>
              <a:t> </a:t>
            </a:r>
            <a:r>
              <a:rPr lang="cs-CZ" sz="2800" dirty="0" err="1" smtClean="0"/>
              <a:t>Kranke</a:t>
            </a:r>
            <a:r>
              <a:rPr lang="cs-CZ" sz="2800" dirty="0" smtClean="0"/>
              <a:t> – </a:t>
            </a:r>
          </a:p>
          <a:p>
            <a:pPr marL="582930" indent="-514350">
              <a:buNone/>
            </a:pPr>
            <a:r>
              <a:rPr lang="cs-CZ" sz="2800" dirty="0" smtClean="0"/>
              <a:t>	tato nemocná, 4 </a:t>
            </a:r>
            <a:r>
              <a:rPr lang="cs-CZ" sz="2800" dirty="0" err="1" smtClean="0"/>
              <a:t>Tote</a:t>
            </a:r>
            <a:r>
              <a:rPr lang="cs-CZ" sz="2800" dirty="0" smtClean="0"/>
              <a:t> – 4 mrtví, </a:t>
            </a:r>
            <a:r>
              <a:rPr lang="cs-CZ" sz="2800" dirty="0" err="1" smtClean="0"/>
              <a:t>ihr</a:t>
            </a:r>
            <a:r>
              <a:rPr lang="cs-CZ" sz="2800" dirty="0" smtClean="0"/>
              <a:t> </a:t>
            </a:r>
            <a:r>
              <a:rPr lang="cs-CZ" sz="2800" dirty="0" err="1" smtClean="0"/>
              <a:t>Verlobter</a:t>
            </a:r>
            <a:r>
              <a:rPr lang="cs-CZ" sz="2800" dirty="0" smtClean="0"/>
              <a:t> – </a:t>
            </a:r>
          </a:p>
          <a:p>
            <a:pPr marL="582930" indent="-514350">
              <a:buNone/>
            </a:pPr>
            <a:r>
              <a:rPr lang="cs-CZ" sz="2800" dirty="0" smtClean="0"/>
              <a:t>	její snoubenec, </a:t>
            </a:r>
            <a:r>
              <a:rPr lang="cs-CZ" sz="2800" dirty="0" err="1" smtClean="0"/>
              <a:t>einige</a:t>
            </a:r>
            <a:r>
              <a:rPr lang="cs-CZ" sz="2800" dirty="0" smtClean="0"/>
              <a:t> </a:t>
            </a:r>
            <a:r>
              <a:rPr lang="cs-CZ" sz="2800" dirty="0" err="1" smtClean="0"/>
              <a:t>Angestellte</a:t>
            </a:r>
            <a:r>
              <a:rPr lang="cs-CZ" sz="2800" dirty="0" smtClean="0"/>
              <a:t> – někteří </a:t>
            </a:r>
          </a:p>
          <a:p>
            <a:pPr marL="582930" indent="-514350">
              <a:buNone/>
            </a:pPr>
            <a:r>
              <a:rPr lang="cs-CZ" sz="2800" dirty="0" smtClean="0"/>
              <a:t>	zaměstnanci, </a:t>
            </a:r>
            <a:r>
              <a:rPr lang="cs-CZ" sz="2800" dirty="0" err="1" smtClean="0"/>
              <a:t>beide</a:t>
            </a:r>
            <a:r>
              <a:rPr lang="cs-CZ" sz="2800" dirty="0" smtClean="0"/>
              <a:t> </a:t>
            </a:r>
            <a:r>
              <a:rPr lang="cs-CZ" sz="2800" dirty="0" err="1" smtClean="0"/>
              <a:t>Weißen</a:t>
            </a:r>
            <a:r>
              <a:rPr lang="cs-CZ" sz="2800" dirty="0" smtClean="0"/>
              <a:t> – oba běloši, </a:t>
            </a:r>
          </a:p>
          <a:p>
            <a:pPr marL="582930" indent="-514350">
              <a:buNone/>
            </a:pPr>
            <a:r>
              <a:rPr lang="cs-CZ" sz="2800" dirty="0" smtClean="0"/>
              <a:t>	</a:t>
            </a:r>
            <a:r>
              <a:rPr lang="cs-CZ" sz="2800" dirty="0" err="1" smtClean="0"/>
              <a:t>Verletzte</a:t>
            </a:r>
            <a:r>
              <a:rPr lang="cs-CZ" sz="2800" dirty="0" smtClean="0"/>
              <a:t> – zranění, </a:t>
            </a:r>
            <a:r>
              <a:rPr lang="cs-CZ" sz="2800" dirty="0" err="1" smtClean="0"/>
              <a:t>alle</a:t>
            </a:r>
            <a:r>
              <a:rPr lang="cs-CZ" sz="2800" dirty="0" smtClean="0"/>
              <a:t> </a:t>
            </a:r>
            <a:r>
              <a:rPr lang="cs-CZ" sz="2800" dirty="0" err="1" smtClean="0"/>
              <a:t>Fremden</a:t>
            </a:r>
            <a:r>
              <a:rPr lang="cs-CZ" sz="2800" dirty="0" smtClean="0"/>
              <a:t> – všichni </a:t>
            </a:r>
          </a:p>
          <a:p>
            <a:pPr marL="582930" indent="-514350">
              <a:buNone/>
            </a:pPr>
            <a:r>
              <a:rPr lang="cs-CZ" sz="2800" dirty="0" smtClean="0"/>
              <a:t>	cizinci, </a:t>
            </a:r>
            <a:r>
              <a:rPr lang="cs-CZ" sz="2800" dirty="0" err="1" smtClean="0"/>
              <a:t>kein</a:t>
            </a:r>
            <a:r>
              <a:rPr lang="cs-CZ" sz="2800" dirty="0" smtClean="0"/>
              <a:t> </a:t>
            </a:r>
            <a:r>
              <a:rPr lang="cs-CZ" sz="2800" dirty="0" err="1" smtClean="0"/>
              <a:t>Deutscher</a:t>
            </a:r>
            <a:r>
              <a:rPr lang="cs-CZ" sz="2800" dirty="0" smtClean="0"/>
              <a:t> – žádný Němec, </a:t>
            </a:r>
            <a:r>
              <a:rPr lang="cs-CZ" sz="2800" dirty="0" err="1" smtClean="0"/>
              <a:t>unsere</a:t>
            </a:r>
            <a:r>
              <a:rPr lang="cs-CZ" sz="2800" dirty="0" smtClean="0"/>
              <a:t> </a:t>
            </a:r>
            <a:br>
              <a:rPr lang="cs-CZ" sz="2800" dirty="0" smtClean="0"/>
            </a:br>
            <a:r>
              <a:rPr lang="cs-CZ" sz="2800" dirty="0" err="1" smtClean="0"/>
              <a:t>Bekannten</a:t>
            </a:r>
            <a:r>
              <a:rPr lang="cs-CZ" sz="2800" dirty="0" smtClean="0"/>
              <a:t> </a:t>
            </a:r>
            <a:r>
              <a:rPr lang="cs-CZ" sz="2800" dirty="0" err="1" smtClean="0"/>
              <a:t>und</a:t>
            </a:r>
            <a:r>
              <a:rPr lang="cs-CZ" sz="2800" dirty="0" smtClean="0"/>
              <a:t> </a:t>
            </a:r>
            <a:r>
              <a:rPr lang="cs-CZ" sz="2800" dirty="0" err="1" smtClean="0"/>
              <a:t>Verwandten</a:t>
            </a:r>
            <a:r>
              <a:rPr lang="cs-CZ" sz="2800" dirty="0" smtClean="0"/>
              <a:t> – naši známí a příbuzní, </a:t>
            </a:r>
            <a:r>
              <a:rPr lang="cs-CZ" sz="2800" dirty="0" err="1" smtClean="0"/>
              <a:t>die</a:t>
            </a:r>
            <a:r>
              <a:rPr lang="cs-CZ" sz="2800" dirty="0" smtClean="0"/>
              <a:t> </a:t>
            </a:r>
            <a:r>
              <a:rPr lang="cs-CZ" sz="2800" dirty="0" err="1" smtClean="0"/>
              <a:t>Abwesenden</a:t>
            </a:r>
            <a:r>
              <a:rPr lang="cs-CZ" sz="2800" dirty="0" smtClean="0"/>
              <a:t> – ti nepřítomni, </a:t>
            </a:r>
          </a:p>
          <a:p>
            <a:pPr marL="582930" indent="-514350">
              <a:buNone/>
            </a:pPr>
            <a:r>
              <a:rPr lang="cs-CZ" sz="2800" dirty="0" smtClean="0"/>
              <a:t>	</a:t>
            </a:r>
            <a:r>
              <a:rPr lang="cs-CZ" sz="2800" dirty="0" err="1" smtClean="0"/>
              <a:t>eine</a:t>
            </a:r>
            <a:r>
              <a:rPr lang="cs-CZ" sz="2800" dirty="0" smtClean="0"/>
              <a:t> </a:t>
            </a:r>
            <a:r>
              <a:rPr lang="cs-CZ" sz="2800" dirty="0" err="1" smtClean="0"/>
              <a:t>Arbeitslose</a:t>
            </a:r>
            <a:r>
              <a:rPr lang="cs-CZ" sz="2800" dirty="0" smtClean="0"/>
              <a:t> – nějaká nezaměstnaná</a:t>
            </a:r>
            <a:endParaRPr lang="cs-CZ" sz="28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571480"/>
            <a:ext cx="7943880" cy="578408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2800" dirty="0" smtClean="0"/>
              <a:t>2. </a:t>
            </a:r>
            <a:r>
              <a:rPr lang="cs-CZ" sz="2800" dirty="0" err="1" smtClean="0"/>
              <a:t>ein</a:t>
            </a:r>
            <a:r>
              <a:rPr lang="cs-CZ" sz="2800" dirty="0" smtClean="0"/>
              <a:t> </a:t>
            </a:r>
            <a:r>
              <a:rPr lang="cs-CZ" sz="2800" dirty="0" err="1" smtClean="0"/>
              <a:t>Deutscher</a:t>
            </a:r>
            <a:r>
              <a:rPr lang="cs-CZ" sz="2800" dirty="0" smtClean="0"/>
              <a:t> </a:t>
            </a:r>
            <a:r>
              <a:rPr lang="cs-CZ" sz="2800" dirty="0" err="1" smtClean="0"/>
              <a:t>und</a:t>
            </a:r>
            <a:r>
              <a:rPr lang="cs-CZ" sz="2800" dirty="0" smtClean="0"/>
              <a:t> 2 </a:t>
            </a:r>
            <a:r>
              <a:rPr lang="cs-CZ" sz="2800" dirty="0" err="1" smtClean="0"/>
              <a:t>Fremde</a:t>
            </a: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	</a:t>
            </a:r>
            <a:r>
              <a:rPr lang="cs-CZ" sz="2800" dirty="0" err="1" smtClean="0"/>
              <a:t>mein</a:t>
            </a:r>
            <a:r>
              <a:rPr lang="cs-CZ" sz="2800" dirty="0" smtClean="0"/>
              <a:t> </a:t>
            </a:r>
            <a:r>
              <a:rPr lang="cs-CZ" sz="2800" dirty="0" err="1" smtClean="0"/>
              <a:t>Verwandter</a:t>
            </a:r>
            <a:r>
              <a:rPr lang="cs-CZ" sz="2800" dirty="0" smtClean="0"/>
              <a:t> </a:t>
            </a:r>
            <a:r>
              <a:rPr lang="cs-CZ" sz="2800" dirty="0" err="1" smtClean="0"/>
              <a:t>und</a:t>
            </a:r>
            <a:r>
              <a:rPr lang="cs-CZ" sz="2800" dirty="0" smtClean="0"/>
              <a:t> </a:t>
            </a:r>
            <a:r>
              <a:rPr lang="cs-CZ" sz="2800" dirty="0" err="1" smtClean="0"/>
              <a:t>dein</a:t>
            </a:r>
            <a:r>
              <a:rPr lang="cs-CZ" sz="2800" dirty="0" smtClean="0"/>
              <a:t> </a:t>
            </a:r>
            <a:r>
              <a:rPr lang="cs-CZ" sz="2800" dirty="0" err="1" smtClean="0"/>
              <a:t>Bekannter</a:t>
            </a: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	</a:t>
            </a:r>
            <a:r>
              <a:rPr lang="cs-CZ" sz="2800" dirty="0" err="1" smtClean="0"/>
              <a:t>unsere</a:t>
            </a:r>
            <a:r>
              <a:rPr lang="cs-CZ" sz="2800" dirty="0" smtClean="0"/>
              <a:t> </a:t>
            </a:r>
            <a:r>
              <a:rPr lang="cs-CZ" sz="2800" dirty="0" err="1" smtClean="0"/>
              <a:t>Bekannten</a:t>
            </a:r>
            <a:r>
              <a:rPr lang="cs-CZ" sz="2800" dirty="0" smtClean="0"/>
              <a:t> </a:t>
            </a:r>
            <a:r>
              <a:rPr lang="cs-CZ" sz="2800" dirty="0" err="1" smtClean="0"/>
              <a:t>und</a:t>
            </a:r>
            <a:r>
              <a:rPr lang="cs-CZ" sz="2800" dirty="0" smtClean="0"/>
              <a:t> </a:t>
            </a:r>
            <a:r>
              <a:rPr lang="cs-CZ" sz="2800" dirty="0" err="1" smtClean="0"/>
              <a:t>ihre</a:t>
            </a:r>
            <a:r>
              <a:rPr lang="cs-CZ" sz="2800" dirty="0" smtClean="0"/>
              <a:t> </a:t>
            </a:r>
            <a:r>
              <a:rPr lang="cs-CZ" sz="2800" dirty="0" err="1" smtClean="0"/>
              <a:t>Verwandten</a:t>
            </a: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	</a:t>
            </a:r>
            <a:r>
              <a:rPr lang="cs-CZ" sz="2800" dirty="0" err="1" smtClean="0"/>
              <a:t>ein</a:t>
            </a:r>
            <a:r>
              <a:rPr lang="cs-CZ" sz="2800" dirty="0" smtClean="0"/>
              <a:t> </a:t>
            </a:r>
            <a:r>
              <a:rPr lang="cs-CZ" sz="2800" dirty="0" err="1" smtClean="0"/>
              <a:t>Toter</a:t>
            </a:r>
            <a:r>
              <a:rPr lang="cs-CZ" sz="2800" dirty="0" smtClean="0"/>
              <a:t> </a:t>
            </a:r>
            <a:r>
              <a:rPr lang="cs-CZ" sz="2800" dirty="0" err="1" smtClean="0"/>
              <a:t>und</a:t>
            </a:r>
            <a:r>
              <a:rPr lang="cs-CZ" sz="2800" dirty="0" smtClean="0"/>
              <a:t> 3 </a:t>
            </a:r>
            <a:r>
              <a:rPr lang="cs-CZ" sz="2800" dirty="0" err="1" smtClean="0"/>
              <a:t>Verletzte</a:t>
            </a: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3. </a:t>
            </a:r>
            <a:r>
              <a:rPr lang="cs-CZ" sz="2800" dirty="0" err="1" smtClean="0"/>
              <a:t>viel</a:t>
            </a:r>
            <a:r>
              <a:rPr lang="cs-CZ" sz="2800" dirty="0" smtClean="0"/>
              <a:t> </a:t>
            </a:r>
            <a:r>
              <a:rPr lang="cs-CZ" sz="2800" dirty="0" err="1" smtClean="0"/>
              <a:t>Positives</a:t>
            </a:r>
            <a:r>
              <a:rPr lang="cs-CZ" sz="2800" dirty="0" smtClean="0"/>
              <a:t>, </a:t>
            </a:r>
            <a:r>
              <a:rPr lang="cs-CZ" sz="2800" dirty="0" err="1" smtClean="0"/>
              <a:t>etwas</a:t>
            </a:r>
            <a:r>
              <a:rPr lang="cs-CZ" sz="2800" dirty="0" smtClean="0"/>
              <a:t> </a:t>
            </a:r>
            <a:r>
              <a:rPr lang="cs-CZ" sz="2800" dirty="0" err="1" smtClean="0"/>
              <a:t>Warmes</a:t>
            </a:r>
            <a:r>
              <a:rPr lang="cs-CZ" sz="2800" dirty="0" smtClean="0"/>
              <a:t>, </a:t>
            </a:r>
            <a:r>
              <a:rPr lang="cs-CZ" sz="2800" dirty="0" err="1" smtClean="0"/>
              <a:t>nichts</a:t>
            </a:r>
            <a:r>
              <a:rPr lang="cs-CZ" sz="2800" dirty="0" smtClean="0"/>
              <a:t> </a:t>
            </a:r>
            <a:r>
              <a:rPr lang="cs-CZ" sz="2800" dirty="0" err="1" smtClean="0"/>
              <a:t>Neues</a:t>
            </a:r>
            <a:r>
              <a:rPr lang="cs-CZ" sz="2800" dirty="0" smtClean="0"/>
              <a:t>, </a:t>
            </a:r>
            <a:r>
              <a:rPr lang="cs-CZ" sz="2800" dirty="0" err="1" smtClean="0"/>
              <a:t>alles</a:t>
            </a: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	</a:t>
            </a:r>
            <a:r>
              <a:rPr lang="cs-CZ" sz="2800" dirty="0" err="1" smtClean="0"/>
              <a:t>Wichtige</a:t>
            </a:r>
            <a:r>
              <a:rPr lang="cs-CZ" sz="2800" dirty="0" smtClean="0"/>
              <a:t>, </a:t>
            </a:r>
            <a:r>
              <a:rPr lang="cs-CZ" sz="2800" dirty="0" err="1" smtClean="0"/>
              <a:t>wenig</a:t>
            </a:r>
            <a:r>
              <a:rPr lang="cs-CZ" sz="2800" dirty="0" smtClean="0"/>
              <a:t> </a:t>
            </a:r>
            <a:r>
              <a:rPr lang="cs-CZ" sz="2800" dirty="0" err="1" smtClean="0"/>
              <a:t>Interessantes</a:t>
            </a:r>
            <a:r>
              <a:rPr lang="cs-CZ" sz="2800" dirty="0" smtClean="0"/>
              <a:t>, </a:t>
            </a:r>
            <a:r>
              <a:rPr lang="cs-CZ" sz="2800" dirty="0" err="1" smtClean="0"/>
              <a:t>nichts</a:t>
            </a:r>
            <a:r>
              <a:rPr lang="cs-CZ" sz="2800" dirty="0" smtClean="0"/>
              <a:t> </a:t>
            </a:r>
            <a:r>
              <a:rPr lang="cs-CZ" sz="2800" dirty="0" err="1" smtClean="0"/>
              <a:t>Besseres</a:t>
            </a:r>
            <a:r>
              <a:rPr lang="cs-CZ" sz="2800" dirty="0" smtClean="0"/>
              <a:t>, </a:t>
            </a:r>
          </a:p>
          <a:p>
            <a:pPr>
              <a:buNone/>
            </a:pPr>
            <a:r>
              <a:rPr lang="cs-CZ" sz="2800" dirty="0" smtClean="0"/>
              <a:t>	</a:t>
            </a:r>
            <a:r>
              <a:rPr lang="cs-CZ" sz="2800" dirty="0" err="1" smtClean="0"/>
              <a:t>etwas</a:t>
            </a:r>
            <a:r>
              <a:rPr lang="cs-CZ" sz="2800" dirty="0" smtClean="0"/>
              <a:t> </a:t>
            </a:r>
            <a:r>
              <a:rPr lang="cs-CZ" sz="2800" dirty="0" err="1" smtClean="0"/>
              <a:t>Billiges</a:t>
            </a:r>
            <a:r>
              <a:rPr lang="cs-CZ" sz="2800" dirty="0" smtClean="0"/>
              <a:t>, </a:t>
            </a:r>
            <a:r>
              <a:rPr lang="cs-CZ" sz="2800" dirty="0" err="1" smtClean="0"/>
              <a:t>alles</a:t>
            </a:r>
            <a:r>
              <a:rPr lang="cs-CZ" sz="2800" dirty="0" smtClean="0"/>
              <a:t> Alte</a:t>
            </a:r>
          </a:p>
          <a:p>
            <a:pPr>
              <a:buNone/>
            </a:pPr>
            <a:r>
              <a:rPr lang="cs-CZ" sz="2800" dirty="0" smtClean="0"/>
              <a:t>4. </a:t>
            </a:r>
            <a:r>
              <a:rPr lang="cs-CZ" sz="2800" dirty="0" err="1" smtClean="0"/>
              <a:t>Kennst</a:t>
            </a:r>
            <a:r>
              <a:rPr lang="cs-CZ" sz="2800" dirty="0" smtClean="0"/>
              <a:t> </a:t>
            </a:r>
            <a:r>
              <a:rPr lang="cs-CZ" sz="2800" dirty="0" err="1" smtClean="0"/>
              <a:t>du</a:t>
            </a:r>
            <a:r>
              <a:rPr lang="cs-CZ" sz="2800" dirty="0" smtClean="0"/>
              <a:t> </a:t>
            </a:r>
            <a:r>
              <a:rPr lang="cs-CZ" sz="2800" dirty="0" err="1" smtClean="0"/>
              <a:t>diesen</a:t>
            </a:r>
            <a:r>
              <a:rPr lang="cs-CZ" sz="2800" dirty="0" smtClean="0"/>
              <a:t> </a:t>
            </a:r>
            <a:r>
              <a:rPr lang="cs-CZ" sz="2800" dirty="0" err="1" smtClean="0"/>
              <a:t>Deutschen</a:t>
            </a:r>
            <a:r>
              <a:rPr lang="cs-CZ" sz="2800" dirty="0" smtClean="0"/>
              <a:t>? </a:t>
            </a:r>
          </a:p>
          <a:p>
            <a:pPr>
              <a:buNone/>
            </a:pPr>
            <a:r>
              <a:rPr lang="cs-CZ" sz="2800" dirty="0" smtClean="0"/>
              <a:t>	</a:t>
            </a:r>
            <a:r>
              <a:rPr lang="cs-CZ" sz="2800" dirty="0" err="1" smtClean="0"/>
              <a:t>Sie</a:t>
            </a:r>
            <a:r>
              <a:rPr lang="cs-CZ" sz="2800" dirty="0" smtClean="0"/>
              <a:t> </a:t>
            </a:r>
            <a:r>
              <a:rPr lang="cs-CZ" sz="2800" dirty="0" err="1" smtClean="0"/>
              <a:t>hat</a:t>
            </a:r>
            <a:r>
              <a:rPr lang="cs-CZ" sz="2800" dirty="0" smtClean="0"/>
              <a:t> </a:t>
            </a:r>
            <a:r>
              <a:rPr lang="cs-CZ" sz="2800" dirty="0" err="1" smtClean="0"/>
              <a:t>zur</a:t>
            </a:r>
            <a:r>
              <a:rPr lang="cs-CZ" sz="2800" dirty="0" smtClean="0"/>
              <a:t> Party </a:t>
            </a:r>
            <a:r>
              <a:rPr lang="cs-CZ" sz="2800" dirty="0" err="1" smtClean="0"/>
              <a:t>ihre</a:t>
            </a:r>
            <a:r>
              <a:rPr lang="cs-CZ" sz="2800" dirty="0" smtClean="0"/>
              <a:t> </a:t>
            </a:r>
            <a:r>
              <a:rPr lang="cs-CZ" sz="2800" dirty="0" err="1" smtClean="0"/>
              <a:t>Bekannten</a:t>
            </a:r>
            <a:r>
              <a:rPr lang="cs-CZ" sz="2800" dirty="0" smtClean="0"/>
              <a:t> </a:t>
            </a:r>
            <a:r>
              <a:rPr lang="cs-CZ" sz="2800" dirty="0" err="1" smtClean="0"/>
              <a:t>und</a:t>
            </a:r>
            <a:r>
              <a:rPr lang="cs-CZ" sz="2800" dirty="0" smtClean="0"/>
              <a:t> </a:t>
            </a:r>
            <a:r>
              <a:rPr lang="cs-CZ" sz="2800" dirty="0" err="1" smtClean="0"/>
              <a:t>Verwandten</a:t>
            </a: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	</a:t>
            </a:r>
            <a:r>
              <a:rPr lang="cs-CZ" sz="2800" dirty="0" err="1" smtClean="0"/>
              <a:t>eingeladen</a:t>
            </a:r>
            <a:r>
              <a:rPr lang="cs-CZ" sz="2800" dirty="0" smtClean="0"/>
              <a:t>.</a:t>
            </a:r>
          </a:p>
          <a:p>
            <a:pPr>
              <a:buNone/>
            </a:pPr>
            <a:r>
              <a:rPr lang="cs-CZ" sz="2800" dirty="0" smtClean="0"/>
              <a:t>	</a:t>
            </a:r>
            <a:r>
              <a:rPr lang="cs-CZ" sz="2800" dirty="0" err="1" smtClean="0"/>
              <a:t>Von</a:t>
            </a:r>
            <a:r>
              <a:rPr lang="cs-CZ" sz="2800" dirty="0" smtClean="0"/>
              <a:t> </a:t>
            </a:r>
            <a:r>
              <a:rPr lang="cs-CZ" sz="2800" dirty="0" err="1" smtClean="0"/>
              <a:t>meinen</a:t>
            </a:r>
            <a:r>
              <a:rPr lang="cs-CZ" sz="2800" dirty="0" smtClean="0"/>
              <a:t> </a:t>
            </a:r>
            <a:r>
              <a:rPr lang="cs-CZ" sz="2800" dirty="0" err="1" smtClean="0"/>
              <a:t>Verwandten</a:t>
            </a:r>
            <a:r>
              <a:rPr lang="cs-CZ" sz="2800" dirty="0" smtClean="0"/>
              <a:t> </a:t>
            </a:r>
            <a:r>
              <a:rPr lang="cs-CZ" sz="2800" dirty="0" err="1" smtClean="0"/>
              <a:t>habe</a:t>
            </a:r>
            <a:r>
              <a:rPr lang="cs-CZ" sz="2800" dirty="0" smtClean="0"/>
              <a:t> </a:t>
            </a:r>
            <a:r>
              <a:rPr lang="cs-CZ" sz="2800" dirty="0" err="1" smtClean="0"/>
              <a:t>ich</a:t>
            </a:r>
            <a:r>
              <a:rPr lang="cs-CZ" sz="2800" dirty="0" smtClean="0"/>
              <a:t> </a:t>
            </a:r>
            <a:r>
              <a:rPr lang="cs-CZ" sz="2800" dirty="0" err="1" smtClean="0"/>
              <a:t>mmeinen</a:t>
            </a:r>
            <a:r>
              <a:rPr lang="cs-CZ" sz="2800" dirty="0" smtClean="0"/>
              <a:t> </a:t>
            </a:r>
            <a:r>
              <a:rPr lang="cs-CZ" sz="2800" dirty="0" err="1" smtClean="0"/>
              <a:t>Onkel</a:t>
            </a: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	</a:t>
            </a:r>
            <a:r>
              <a:rPr lang="cs-CZ" sz="2800" dirty="0" err="1" smtClean="0"/>
              <a:t>am</a:t>
            </a:r>
            <a:r>
              <a:rPr lang="cs-CZ" sz="2800" dirty="0" smtClean="0"/>
              <a:t> </a:t>
            </a:r>
            <a:r>
              <a:rPr lang="cs-CZ" sz="2800" dirty="0" err="1" smtClean="0"/>
              <a:t>liebsten</a:t>
            </a:r>
            <a:r>
              <a:rPr lang="cs-CZ" sz="2800" dirty="0" smtClean="0"/>
              <a:t>.</a:t>
            </a:r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	</a:t>
            </a:r>
          </a:p>
          <a:p>
            <a:pPr>
              <a:buNone/>
            </a:pPr>
            <a:r>
              <a:rPr lang="cs-CZ" sz="2800" dirty="0" smtClean="0"/>
              <a:t>	 </a:t>
            </a:r>
          </a:p>
          <a:p>
            <a:pPr>
              <a:buNone/>
            </a:pPr>
            <a:r>
              <a:rPr lang="cs-CZ" sz="2800" dirty="0" smtClean="0"/>
              <a:t>	</a:t>
            </a:r>
            <a:endParaRPr lang="cs-CZ" sz="28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642918"/>
            <a:ext cx="7772400" cy="571264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/>
              <a:t>	</a:t>
            </a:r>
            <a:r>
              <a:rPr lang="cs-CZ" sz="2800" dirty="0" err="1" smtClean="0"/>
              <a:t>Ich</a:t>
            </a:r>
            <a:r>
              <a:rPr lang="cs-CZ" sz="2800" dirty="0" smtClean="0"/>
              <a:t> </a:t>
            </a:r>
            <a:r>
              <a:rPr lang="cs-CZ" sz="2800" dirty="0" err="1" smtClean="0"/>
              <a:t>würde</a:t>
            </a:r>
            <a:r>
              <a:rPr lang="cs-CZ" sz="2800" dirty="0" smtClean="0"/>
              <a:t> </a:t>
            </a:r>
            <a:r>
              <a:rPr lang="cs-CZ" sz="2800" dirty="0" err="1" smtClean="0"/>
              <a:t>etwas</a:t>
            </a:r>
            <a:r>
              <a:rPr lang="cs-CZ" sz="2800" dirty="0" smtClean="0"/>
              <a:t> </a:t>
            </a:r>
            <a:r>
              <a:rPr lang="cs-CZ" sz="2800" dirty="0" err="1" smtClean="0"/>
              <a:t>Süßes</a:t>
            </a:r>
            <a:r>
              <a:rPr lang="cs-CZ" sz="2800" dirty="0" smtClean="0"/>
              <a:t> </a:t>
            </a:r>
            <a:r>
              <a:rPr lang="cs-CZ" sz="2800" dirty="0" err="1" smtClean="0"/>
              <a:t>geben</a:t>
            </a:r>
            <a:r>
              <a:rPr lang="cs-CZ" sz="2800" dirty="0" smtClean="0"/>
              <a:t>.</a:t>
            </a:r>
          </a:p>
          <a:p>
            <a:pPr>
              <a:buNone/>
            </a:pPr>
            <a:r>
              <a:rPr lang="cs-CZ" sz="2800" dirty="0" smtClean="0"/>
              <a:t>	</a:t>
            </a:r>
            <a:r>
              <a:rPr lang="cs-CZ" sz="2800" dirty="0" err="1" smtClean="0"/>
              <a:t>Geht</a:t>
            </a:r>
            <a:r>
              <a:rPr lang="cs-CZ" sz="2800" dirty="0" smtClean="0"/>
              <a:t> es der </a:t>
            </a:r>
            <a:r>
              <a:rPr lang="cs-CZ" sz="2800" dirty="0" err="1" smtClean="0"/>
              <a:t>Kranken</a:t>
            </a:r>
            <a:r>
              <a:rPr lang="cs-CZ" sz="2800" dirty="0" smtClean="0"/>
              <a:t> </a:t>
            </a:r>
            <a:r>
              <a:rPr lang="cs-CZ" sz="2800" dirty="0" err="1" smtClean="0"/>
              <a:t>schon</a:t>
            </a:r>
            <a:r>
              <a:rPr lang="cs-CZ" sz="2800" dirty="0" smtClean="0"/>
              <a:t> </a:t>
            </a:r>
            <a:r>
              <a:rPr lang="cs-CZ" sz="2800" dirty="0" err="1" smtClean="0"/>
              <a:t>besser</a:t>
            </a:r>
            <a:r>
              <a:rPr lang="cs-CZ" sz="2800" dirty="0" smtClean="0"/>
              <a:t>?</a:t>
            </a:r>
          </a:p>
          <a:p>
            <a:pPr>
              <a:buNone/>
            </a:pPr>
            <a:r>
              <a:rPr lang="cs-CZ" sz="2800" dirty="0" smtClean="0"/>
              <a:t>	Karl </a:t>
            </a:r>
            <a:r>
              <a:rPr lang="cs-CZ" sz="2800" dirty="0" err="1" smtClean="0"/>
              <a:t>ist</a:t>
            </a:r>
            <a:r>
              <a:rPr lang="cs-CZ" sz="2800" dirty="0" smtClean="0"/>
              <a:t> </a:t>
            </a:r>
            <a:r>
              <a:rPr lang="cs-CZ" sz="2800" dirty="0" err="1" smtClean="0"/>
              <a:t>kein</a:t>
            </a:r>
            <a:r>
              <a:rPr lang="cs-CZ" sz="2800" dirty="0" smtClean="0"/>
              <a:t> </a:t>
            </a:r>
            <a:r>
              <a:rPr lang="cs-CZ" sz="2800" dirty="0" err="1" smtClean="0"/>
              <a:t>Fremder</a:t>
            </a:r>
            <a:r>
              <a:rPr lang="cs-CZ" sz="2800" smtClean="0"/>
              <a:t>.</a:t>
            </a: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	</a:t>
            </a:r>
          </a:p>
          <a:p>
            <a:pPr>
              <a:buNone/>
            </a:pPr>
            <a:r>
              <a:rPr lang="cs-CZ" sz="2800" dirty="0" smtClean="0"/>
              <a:t>	</a:t>
            </a:r>
            <a:endParaRPr lang="cs-CZ" sz="28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507</TotalTime>
  <Words>387</Words>
  <Application>Microsoft Office PowerPoint</Application>
  <PresentationFormat>Předvádění na obrazovce (4:3)</PresentationFormat>
  <Paragraphs>155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Metro</vt:lpstr>
      <vt:lpstr>Snímek 1</vt:lpstr>
      <vt:lpstr>Snímek 2</vt:lpstr>
      <vt:lpstr>Zpodstatnělá přídavná jména</vt:lpstr>
      <vt:lpstr>Pravidla</vt:lpstr>
      <vt:lpstr>Snímek 5</vt:lpstr>
      <vt:lpstr>Názvy osob - příklady</vt:lpstr>
      <vt:lpstr>Snímek 7</vt:lpstr>
      <vt:lpstr>Abstrakta, barvy ve spojeních</vt:lpstr>
      <vt:lpstr>  Rozlišuj</vt:lpstr>
      <vt:lpstr>Cvičení</vt:lpstr>
      <vt:lpstr>Snímek 11</vt:lpstr>
      <vt:lpstr>Řešení</vt:lpstr>
      <vt:lpstr>Snímek 13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Zpodstatnělá přídavná jména</dc:title>
  <dc:creator>HP</dc:creator>
  <cp:lastModifiedBy>Hlistova</cp:lastModifiedBy>
  <cp:revision>53</cp:revision>
  <dcterms:created xsi:type="dcterms:W3CDTF">2013-11-25T15:01:14Z</dcterms:created>
  <dcterms:modified xsi:type="dcterms:W3CDTF">2014-01-08T09:25:10Z</dcterms:modified>
</cp:coreProperties>
</file>