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69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0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1F875D9-F263-48CC-91E8-909BA2772A80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3ADAC471-E937-4E49-AB0F-32C2B5C751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500166" y="1557338"/>
          <a:ext cx="7215238" cy="4114800"/>
        </p:xfrm>
        <a:graphic>
          <a:graphicData uri="http://schemas.openxmlformats.org/drawingml/2006/table">
            <a:tbl>
              <a:tblPr/>
              <a:tblGrid>
                <a:gridCol w="1767475"/>
                <a:gridCol w="5447763"/>
              </a:tblGrid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VY_32_INOVACE_176_PODMIŇOVACÍ ZPŮSOB PŘÍTOMNÝ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4.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7. 12. 20123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10. 12. 2013 – německý jazyk  4.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4" y="260350"/>
            <a:ext cx="7239029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22413" y="1652588"/>
          <a:ext cx="6100762" cy="4632960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přináší  přehled užití podmiňovacího způsobu  s příklady, dále dva způsoby tvorby podmiňovacího způsobu přítomného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podle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druhu slovesa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 časování konjunktivu préterita.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 pracovní části žáci procvičují vyjádření zdvořilé prosby, doporučení k zdravému životnímu stylu, formulují přání, či co by kdo dělal raději.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se slovem učitele, žáci mají více prostoru  na procvičení. 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Podmiňovací způsob přítomný, konjunktiv préterita, kondicionál přítomný.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1154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práci v hodině i k samostudiu a procvičení doma. Některá cvičení nebo jejich části je dobré použít jako domácí úkol. Dle úrovně skupiny mohou žáci pracovat v plénu, ve dvojicích nebo nejprve v plénu a pro upevnění znovu ve dvojicích, trénovat ústní i písemný projev, přičemž v hodině by měl dominovat projev ústní.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Možno využit i pro opakování nebo výklad na VOŠ.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3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Podmiňovací způsob přítomný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Prezentace, cvičení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Užití </a:t>
            </a:r>
            <a:r>
              <a:rPr lang="cs-CZ" sz="3200" dirty="0" err="1" smtClean="0"/>
              <a:t>podm</a:t>
            </a:r>
            <a:r>
              <a:rPr lang="cs-CZ" sz="3200" dirty="0" smtClean="0"/>
              <a:t>. způsobu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00174"/>
            <a:ext cx="7772400" cy="48553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C000"/>
                </a:solidFill>
              </a:rPr>
              <a:t>Zdvořilá prosba </a:t>
            </a:r>
            <a:r>
              <a:rPr lang="cs-CZ" sz="2800" dirty="0" smtClean="0">
                <a:latin typeface="Calibri"/>
              </a:rPr>
              <a:t>→</a:t>
            </a:r>
            <a:r>
              <a:rPr lang="cs-CZ" sz="2800" dirty="0" smtClean="0"/>
              <a:t> </a:t>
            </a:r>
            <a:r>
              <a:rPr lang="cs-CZ" sz="2800" dirty="0" err="1" smtClean="0"/>
              <a:t>Könnten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bitte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Fenster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err="1" smtClean="0"/>
              <a:t>zumachen</a:t>
            </a:r>
            <a:r>
              <a:rPr lang="cs-CZ" sz="2800" dirty="0" smtClean="0"/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C000"/>
                </a:solidFill>
              </a:rPr>
              <a:t>Přání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/>
              <a:t>Jetzt</a:t>
            </a:r>
            <a:r>
              <a:rPr lang="cs-CZ" sz="2800" dirty="0" smtClean="0"/>
              <a:t> </a:t>
            </a:r>
            <a:r>
              <a:rPr lang="cs-CZ" sz="2800" dirty="0" err="1" smtClean="0"/>
              <a:t>hätte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gern</a:t>
            </a:r>
            <a:r>
              <a:rPr lang="cs-CZ" sz="2800" dirty="0" smtClean="0"/>
              <a:t> </a:t>
            </a:r>
            <a:r>
              <a:rPr lang="cs-CZ" sz="2800" dirty="0" err="1" smtClean="0"/>
              <a:t>mein</a:t>
            </a:r>
            <a:r>
              <a:rPr lang="cs-CZ" sz="2800" dirty="0" smtClean="0"/>
              <a:t> </a:t>
            </a:r>
            <a:r>
              <a:rPr lang="cs-CZ" sz="2800" dirty="0" err="1" smtClean="0"/>
              <a:t>Handy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>	          </a:t>
            </a:r>
            <a:r>
              <a:rPr lang="cs-CZ" sz="2800" dirty="0" err="1" smtClean="0"/>
              <a:t>Wenn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mehr</a:t>
            </a:r>
            <a:r>
              <a:rPr lang="cs-CZ" sz="2800" dirty="0" smtClean="0"/>
              <a:t> </a:t>
            </a:r>
            <a:r>
              <a:rPr lang="cs-CZ" sz="2800" dirty="0" err="1" smtClean="0"/>
              <a:t>Zeit</a:t>
            </a:r>
            <a:r>
              <a:rPr lang="cs-CZ" sz="2800" dirty="0" smtClean="0"/>
              <a:t> </a:t>
            </a:r>
            <a:r>
              <a:rPr lang="cs-CZ" sz="2800" dirty="0" err="1" smtClean="0"/>
              <a:t>hätte</a:t>
            </a:r>
            <a:r>
              <a:rPr lang="cs-CZ" sz="2800" dirty="0" smtClean="0"/>
              <a:t>. (Kéž bych …)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C000"/>
                </a:solidFill>
              </a:rPr>
              <a:t>Rada, doporučení </a:t>
            </a:r>
            <a:r>
              <a:rPr lang="cs-CZ" sz="2800" dirty="0" smtClean="0">
                <a:latin typeface="Calibri"/>
              </a:rPr>
              <a:t>→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solltest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gesunder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err="1" smtClean="0"/>
              <a:t>ernähren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C000"/>
                </a:solidFill>
              </a:rPr>
              <a:t>Návrh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/>
              <a:t>Morgen</a:t>
            </a:r>
            <a:r>
              <a:rPr lang="cs-CZ" sz="2800" dirty="0" smtClean="0"/>
              <a:t> </a:t>
            </a:r>
            <a:r>
              <a:rPr lang="cs-CZ" sz="2800" dirty="0" err="1" smtClean="0"/>
              <a:t>könnten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tanzen</a:t>
            </a:r>
            <a:r>
              <a:rPr lang="cs-CZ" sz="2800" dirty="0" smtClean="0"/>
              <a:t> </a:t>
            </a:r>
            <a:r>
              <a:rPr lang="cs-CZ" sz="2800" dirty="0" err="1" smtClean="0"/>
              <a:t>gehen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C000"/>
                </a:solidFill>
              </a:rPr>
              <a:t>Možnost</a:t>
            </a:r>
            <a:r>
              <a:rPr lang="cs-CZ" sz="2800" dirty="0" smtClean="0"/>
              <a:t> 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würden</a:t>
            </a:r>
            <a:r>
              <a:rPr lang="cs-CZ" sz="2800" dirty="0" smtClean="0"/>
              <a:t> </a:t>
            </a:r>
            <a:r>
              <a:rPr lang="cs-CZ" sz="2800" dirty="0" err="1" smtClean="0"/>
              <a:t>lieber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Zug</a:t>
            </a:r>
            <a:r>
              <a:rPr lang="cs-CZ" sz="2800" dirty="0" smtClean="0"/>
              <a:t> </a:t>
            </a:r>
            <a:r>
              <a:rPr lang="cs-CZ" sz="2800" dirty="0" err="1" smtClean="0"/>
              <a:t>fahren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512064"/>
            <a:ext cx="8462174" cy="914400"/>
          </a:xfrm>
        </p:spPr>
        <p:txBody>
          <a:bodyPr/>
          <a:lstStyle/>
          <a:p>
            <a:r>
              <a:rPr lang="cs-CZ" sz="3200" dirty="0" smtClean="0"/>
              <a:t>Překlad </a:t>
            </a:r>
            <a:r>
              <a:rPr lang="cs-CZ" sz="3200" dirty="0" err="1" smtClean="0"/>
              <a:t>podm</a:t>
            </a:r>
            <a:r>
              <a:rPr lang="cs-CZ" sz="3200" dirty="0" smtClean="0"/>
              <a:t>. způsobu přítomného do NEJ </a:t>
            </a:r>
            <a:endParaRPr lang="cs-CZ" sz="3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4040188" cy="964728"/>
          </a:xfrm>
        </p:spPr>
        <p:txBody>
          <a:bodyPr/>
          <a:lstStyle/>
          <a:p>
            <a:r>
              <a:rPr lang="cs-CZ" sz="2800" dirty="0" smtClean="0">
                <a:solidFill>
                  <a:srgbClr val="FFFF00"/>
                </a:solidFill>
              </a:rPr>
              <a:t>Konjunktiv préterita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1556792"/>
            <a:ext cx="4041775" cy="89272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Kondicionál přítomný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(= </a:t>
            </a:r>
            <a:r>
              <a:rPr lang="cs-CZ" sz="2800" dirty="0" err="1" smtClean="0">
                <a:solidFill>
                  <a:srgbClr val="FFFF00"/>
                </a:solidFill>
              </a:rPr>
              <a:t>würde</a:t>
            </a:r>
            <a:r>
              <a:rPr lang="cs-CZ" sz="2800" dirty="0" smtClean="0">
                <a:solidFill>
                  <a:srgbClr val="FFFF00"/>
                </a:solidFill>
              </a:rPr>
              <a:t> + infinitiv)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643181"/>
            <a:ext cx="4040188" cy="37752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Slovesa pomocná: </a:t>
            </a:r>
            <a:r>
              <a:rPr lang="cs-CZ" dirty="0" err="1" smtClean="0"/>
              <a:t>haben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werden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Slovesa způsobová: </a:t>
            </a:r>
            <a:r>
              <a:rPr lang="cs-CZ" dirty="0" err="1" smtClean="0"/>
              <a:t>dürfen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können</a:t>
            </a:r>
            <a:r>
              <a:rPr lang="cs-CZ" dirty="0" smtClean="0"/>
              <a:t>, </a:t>
            </a:r>
            <a:r>
              <a:rPr lang="cs-CZ" dirty="0" err="1" smtClean="0"/>
              <a:t>mögen</a:t>
            </a:r>
            <a:r>
              <a:rPr lang="cs-CZ" dirty="0" smtClean="0"/>
              <a:t>, </a:t>
            </a:r>
            <a:r>
              <a:rPr lang="cs-CZ" dirty="0" err="1" smtClean="0"/>
              <a:t>müssen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sollen</a:t>
            </a:r>
            <a:r>
              <a:rPr lang="cs-CZ" dirty="0" smtClean="0"/>
              <a:t>, </a:t>
            </a:r>
            <a:r>
              <a:rPr lang="cs-CZ" dirty="0" err="1" smtClean="0"/>
              <a:t>wollen</a:t>
            </a:r>
            <a:r>
              <a:rPr lang="cs-CZ" dirty="0" smtClean="0"/>
              <a:t>, </a:t>
            </a:r>
            <a:r>
              <a:rPr lang="cs-CZ" dirty="0" err="1" smtClean="0"/>
              <a:t>wissen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Některá slovesa silná: </a:t>
            </a:r>
            <a:r>
              <a:rPr lang="cs-CZ" dirty="0" err="1" smtClean="0"/>
              <a:t>gehen</a:t>
            </a:r>
            <a:r>
              <a:rPr lang="cs-CZ" dirty="0" smtClean="0"/>
              <a:t>, </a:t>
            </a:r>
            <a:r>
              <a:rPr lang="cs-CZ" dirty="0" err="1" smtClean="0"/>
              <a:t>kommen</a:t>
            </a:r>
            <a:r>
              <a:rPr lang="cs-CZ" dirty="0" smtClean="0"/>
              <a:t>, </a:t>
            </a:r>
            <a:r>
              <a:rPr lang="cs-CZ" dirty="0" err="1" smtClean="0"/>
              <a:t>bleiben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lassen</a:t>
            </a:r>
            <a:r>
              <a:rPr lang="cs-CZ" dirty="0" smtClean="0"/>
              <a:t>, ….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643183"/>
            <a:ext cx="4247455" cy="377520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Ostatní slovesa</a:t>
            </a:r>
            <a:br>
              <a:rPr lang="cs-CZ" dirty="0" smtClean="0"/>
            </a:br>
            <a:r>
              <a:rPr lang="cs-CZ" dirty="0" smtClean="0"/>
              <a:t>- slabá = pravidelná</a:t>
            </a:r>
            <a:br>
              <a:rPr lang="cs-CZ" dirty="0" smtClean="0"/>
            </a:br>
            <a:r>
              <a:rPr lang="cs-CZ" dirty="0" smtClean="0"/>
              <a:t>- většina silných = </a:t>
            </a:r>
            <a:r>
              <a:rPr lang="cs-CZ" dirty="0" err="1" smtClean="0"/>
              <a:t>nepravid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Tvoření a časování konjunktivu préterita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sein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war</a:t>
            </a:r>
            <a:endParaRPr lang="cs-CZ" sz="2800" dirty="0" smtClean="0">
              <a:latin typeface="Calibri"/>
            </a:endParaRP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wär</a:t>
            </a:r>
            <a:r>
              <a:rPr lang="cs-CZ" sz="2800" dirty="0" smtClean="0">
                <a:latin typeface="Calibri"/>
              </a:rPr>
              <a:t> – </a:t>
            </a:r>
            <a:r>
              <a:rPr lang="cs-CZ" sz="2800" dirty="0" smtClean="0">
                <a:solidFill>
                  <a:srgbClr val="FFC000"/>
                </a:solidFill>
                <a:latin typeface="Calibri"/>
              </a:rPr>
              <a:t>e</a:t>
            </a:r>
            <a:r>
              <a:rPr lang="cs-CZ" sz="2800" dirty="0" smtClean="0">
                <a:latin typeface="Calibri"/>
              </a:rPr>
              <a:t>		</a:t>
            </a:r>
            <a:r>
              <a:rPr lang="cs-CZ" sz="2800" dirty="0" err="1" smtClean="0">
                <a:latin typeface="Calibri"/>
              </a:rPr>
              <a:t>wir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wär</a:t>
            </a:r>
            <a:r>
              <a:rPr lang="cs-CZ" sz="2800" dirty="0" smtClean="0">
                <a:latin typeface="Calibri"/>
              </a:rPr>
              <a:t> - </a:t>
            </a:r>
            <a:r>
              <a:rPr lang="cs-CZ" sz="2800" dirty="0" err="1" smtClean="0">
                <a:solidFill>
                  <a:srgbClr val="FFC000"/>
                </a:solidFill>
                <a:latin typeface="Calibri"/>
              </a:rPr>
              <a:t>en</a:t>
            </a:r>
            <a:endParaRPr lang="cs-CZ" sz="2800" dirty="0" smtClean="0">
              <a:solidFill>
                <a:srgbClr val="FFC000"/>
              </a:solidFill>
              <a:latin typeface="Calibri"/>
            </a:endParaRP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du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wär</a:t>
            </a:r>
            <a:r>
              <a:rPr lang="cs-CZ" sz="2800" dirty="0" smtClean="0">
                <a:latin typeface="Calibri"/>
              </a:rPr>
              <a:t> – </a:t>
            </a:r>
            <a:r>
              <a:rPr lang="cs-CZ" sz="2800" dirty="0" err="1" smtClean="0">
                <a:solidFill>
                  <a:srgbClr val="FFC000"/>
                </a:solidFill>
                <a:latin typeface="Calibri"/>
              </a:rPr>
              <a:t>est</a:t>
            </a:r>
            <a:r>
              <a:rPr lang="cs-CZ" sz="2800" dirty="0" smtClean="0">
                <a:latin typeface="Calibri"/>
              </a:rPr>
              <a:t>	</a:t>
            </a:r>
            <a:r>
              <a:rPr lang="cs-CZ" sz="2800" dirty="0" err="1" smtClean="0">
                <a:latin typeface="Calibri"/>
              </a:rPr>
              <a:t>ihr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wär</a:t>
            </a:r>
            <a:r>
              <a:rPr lang="cs-CZ" sz="2800" dirty="0" smtClean="0">
                <a:latin typeface="Calibri"/>
              </a:rPr>
              <a:t> - </a:t>
            </a:r>
            <a:r>
              <a:rPr lang="cs-CZ" sz="2800" dirty="0" err="1" smtClean="0">
                <a:solidFill>
                  <a:srgbClr val="FFC000"/>
                </a:solidFill>
                <a:latin typeface="Calibri"/>
              </a:rPr>
              <a:t>et</a:t>
            </a:r>
            <a:endParaRPr lang="cs-CZ" sz="2800" dirty="0" smtClean="0">
              <a:solidFill>
                <a:srgbClr val="FFC000"/>
              </a:solidFill>
              <a:latin typeface="Calibri"/>
            </a:endParaRP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er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wär</a:t>
            </a:r>
            <a:r>
              <a:rPr lang="cs-CZ" sz="2800" dirty="0" smtClean="0">
                <a:latin typeface="Calibri"/>
              </a:rPr>
              <a:t> – </a:t>
            </a:r>
            <a:r>
              <a:rPr lang="cs-CZ" sz="2800" dirty="0" smtClean="0">
                <a:solidFill>
                  <a:srgbClr val="FFC000"/>
                </a:solidFill>
                <a:latin typeface="Calibri"/>
              </a:rPr>
              <a:t>e</a:t>
            </a:r>
            <a:r>
              <a:rPr lang="cs-CZ" sz="2800" dirty="0" smtClean="0">
                <a:latin typeface="Calibri"/>
              </a:rPr>
              <a:t>		</a:t>
            </a:r>
            <a:r>
              <a:rPr lang="cs-CZ" sz="2800" dirty="0" err="1" smtClean="0">
                <a:latin typeface="Calibri"/>
              </a:rPr>
              <a:t>sie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wär</a:t>
            </a:r>
            <a:r>
              <a:rPr lang="cs-CZ" sz="2800" dirty="0" smtClean="0">
                <a:latin typeface="Calibri"/>
              </a:rPr>
              <a:t> – </a:t>
            </a:r>
            <a:r>
              <a:rPr lang="cs-CZ" sz="2800" dirty="0" err="1" smtClean="0">
                <a:solidFill>
                  <a:srgbClr val="FFC000"/>
                </a:solidFill>
                <a:latin typeface="Calibri"/>
              </a:rPr>
              <a:t>en</a:t>
            </a:r>
            <a:endParaRPr lang="cs-CZ" sz="2800" dirty="0" smtClean="0">
              <a:solidFill>
                <a:srgbClr val="FFC000"/>
              </a:solidFill>
              <a:latin typeface="Calibri"/>
            </a:endParaRPr>
          </a:p>
          <a:p>
            <a:pPr>
              <a:buNone/>
            </a:pPr>
            <a:endParaRPr lang="cs-CZ" sz="2800" dirty="0" smtClean="0">
              <a:solidFill>
                <a:srgbClr val="FFC000"/>
              </a:solidFill>
              <a:latin typeface="Calibri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→ </a:t>
            </a:r>
            <a:r>
              <a:rPr lang="cs-CZ" sz="2800" dirty="0" err="1" smtClean="0">
                <a:solidFill>
                  <a:srgbClr val="FFFF00"/>
                </a:solidFill>
                <a:latin typeface="Calibri"/>
              </a:rPr>
              <a:t>Préteritní</a:t>
            </a: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 kmen + koncovky konjunktivu: -e, -</a:t>
            </a:r>
            <a:r>
              <a:rPr lang="cs-CZ" sz="2800" dirty="0" err="1" smtClean="0">
                <a:solidFill>
                  <a:srgbClr val="FFFF00"/>
                </a:solidFill>
                <a:latin typeface="Calibri"/>
              </a:rPr>
              <a:t>est</a:t>
            </a: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, </a:t>
            </a:r>
            <a:br>
              <a:rPr lang="cs-CZ" sz="2800" dirty="0" smtClean="0">
                <a:solidFill>
                  <a:srgbClr val="FFFF00"/>
                </a:solidFill>
                <a:latin typeface="Calibri"/>
              </a:rPr>
            </a:b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-e, -</a:t>
            </a:r>
            <a:r>
              <a:rPr lang="cs-CZ" sz="2800" dirty="0" err="1" smtClean="0">
                <a:solidFill>
                  <a:srgbClr val="FFFF00"/>
                </a:solidFill>
                <a:latin typeface="Calibri"/>
              </a:rPr>
              <a:t>en</a:t>
            </a: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, -</a:t>
            </a:r>
            <a:r>
              <a:rPr lang="cs-CZ" sz="2800" dirty="0" err="1" smtClean="0">
                <a:solidFill>
                  <a:srgbClr val="FFFF00"/>
                </a:solidFill>
                <a:latin typeface="Calibri"/>
              </a:rPr>
              <a:t>et</a:t>
            </a: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, -</a:t>
            </a:r>
            <a:r>
              <a:rPr lang="cs-CZ" sz="2800" dirty="0" err="1" smtClean="0">
                <a:solidFill>
                  <a:srgbClr val="FFFF00"/>
                </a:solidFill>
                <a:latin typeface="Calibri"/>
              </a:rPr>
              <a:t>en</a:t>
            </a:r>
            <a:endParaRPr lang="cs-CZ" sz="2800" dirty="0" smtClean="0">
              <a:solidFill>
                <a:srgbClr val="FFFF00"/>
              </a:solidFill>
              <a:latin typeface="Calibri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→ Samohlásky schopné přehlásky (a, o, u) ve všech</a:t>
            </a:r>
            <a:br>
              <a:rPr lang="cs-CZ" sz="2800" dirty="0" smtClean="0">
                <a:solidFill>
                  <a:srgbClr val="FFFF00"/>
                </a:solidFill>
                <a:latin typeface="Calibri"/>
              </a:rPr>
            </a:b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osobách přehlasují</a:t>
            </a:r>
          </a:p>
          <a:p>
            <a:pPr>
              <a:buNone/>
            </a:pPr>
            <a:endParaRPr lang="cs-CZ" sz="2800" dirty="0" smtClean="0">
              <a:solidFill>
                <a:srgbClr val="FFC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Konjunktiv préterita dalších sloves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40768"/>
            <a:ext cx="7772400" cy="5014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hätte</a:t>
            </a:r>
            <a:r>
              <a:rPr lang="cs-CZ" sz="2800" dirty="0" smtClean="0">
                <a:latin typeface="Calibri"/>
              </a:rPr>
              <a:t> = měl 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werden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würde</a:t>
            </a:r>
            <a:r>
              <a:rPr lang="cs-CZ" sz="2800" dirty="0" smtClean="0">
                <a:latin typeface="Calibri"/>
              </a:rPr>
              <a:t> = stal bych se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dürfen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dürfte</a:t>
            </a:r>
            <a:r>
              <a:rPr lang="cs-CZ" sz="2800" dirty="0" smtClean="0">
                <a:latin typeface="Calibri"/>
              </a:rPr>
              <a:t> = směl 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können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könnte</a:t>
            </a:r>
            <a:r>
              <a:rPr lang="cs-CZ" sz="2800" dirty="0" smtClean="0">
                <a:latin typeface="Calibri"/>
              </a:rPr>
              <a:t> = mohl bych, uměl 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mögen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mö</a:t>
            </a:r>
            <a:r>
              <a:rPr lang="cs-CZ" sz="2800" dirty="0" err="1" smtClean="0">
                <a:solidFill>
                  <a:srgbClr val="FFC000"/>
                </a:solidFill>
                <a:latin typeface="Calibri"/>
              </a:rPr>
              <a:t>ch</a:t>
            </a:r>
            <a:r>
              <a:rPr lang="cs-CZ" sz="2800" dirty="0" err="1" smtClean="0">
                <a:latin typeface="Calibri"/>
              </a:rPr>
              <a:t>te</a:t>
            </a:r>
            <a:r>
              <a:rPr lang="cs-CZ" sz="2800" dirty="0" smtClean="0">
                <a:latin typeface="Calibri"/>
              </a:rPr>
              <a:t>! = rád bych, chtěl 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müssen</a:t>
            </a:r>
            <a:r>
              <a:rPr lang="cs-CZ" sz="2800" dirty="0" smtClean="0">
                <a:latin typeface="Calibri"/>
              </a:rPr>
              <a:t> →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müsste</a:t>
            </a:r>
            <a:r>
              <a:rPr lang="cs-CZ" sz="2800" dirty="0" smtClean="0">
                <a:latin typeface="Calibri"/>
              </a:rPr>
              <a:t> = musel 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sollen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</a:t>
            </a:r>
            <a:r>
              <a:rPr lang="cs-CZ" sz="2800" dirty="0" err="1" smtClean="0">
                <a:solidFill>
                  <a:srgbClr val="FFC000"/>
                </a:solidFill>
                <a:latin typeface="Calibri"/>
              </a:rPr>
              <a:t>o</a:t>
            </a:r>
            <a:r>
              <a:rPr lang="cs-CZ" sz="2800" dirty="0" err="1" smtClean="0">
                <a:latin typeface="Calibri"/>
              </a:rPr>
              <a:t>llte</a:t>
            </a:r>
            <a:r>
              <a:rPr lang="cs-CZ" sz="2800" dirty="0" smtClean="0">
                <a:latin typeface="Calibri"/>
              </a:rPr>
              <a:t>! = měl bych (něco udělat)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wollen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</a:t>
            </a:r>
            <a:r>
              <a:rPr lang="cs-CZ" sz="2800" dirty="0" err="1" smtClean="0">
                <a:solidFill>
                  <a:srgbClr val="FFC000"/>
                </a:solidFill>
                <a:latin typeface="Calibri"/>
              </a:rPr>
              <a:t>o</a:t>
            </a:r>
            <a:r>
              <a:rPr lang="cs-CZ" sz="2800" dirty="0" err="1" smtClean="0">
                <a:latin typeface="Calibri"/>
              </a:rPr>
              <a:t>llte</a:t>
            </a:r>
            <a:r>
              <a:rPr lang="cs-CZ" sz="2800" dirty="0" smtClean="0">
                <a:latin typeface="Calibri"/>
              </a:rPr>
              <a:t>! = chtěl 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wissen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</a:t>
            </a:r>
            <a:r>
              <a:rPr lang="cs-CZ" sz="2800" dirty="0" err="1" smtClean="0">
                <a:solidFill>
                  <a:srgbClr val="FFC000"/>
                </a:solidFill>
                <a:latin typeface="Calibri"/>
              </a:rPr>
              <a:t>ü</a:t>
            </a:r>
            <a:r>
              <a:rPr lang="cs-CZ" sz="2800" dirty="0" err="1" smtClean="0">
                <a:latin typeface="Calibri"/>
              </a:rPr>
              <a:t>sste</a:t>
            </a:r>
            <a:r>
              <a:rPr lang="cs-CZ" sz="2800" dirty="0" smtClean="0">
                <a:latin typeface="Calibri"/>
              </a:rPr>
              <a:t>! = věděl bych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692696"/>
            <a:ext cx="7772400" cy="56628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>
                <a:latin typeface="Calibri"/>
              </a:rPr>
              <a:t>gehen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ginge</a:t>
            </a:r>
            <a:r>
              <a:rPr lang="cs-CZ" sz="2800" dirty="0" smtClean="0">
                <a:latin typeface="Calibri"/>
              </a:rPr>
              <a:t> = šel bych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kommen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käme</a:t>
            </a:r>
            <a:r>
              <a:rPr lang="cs-CZ" sz="2800" dirty="0" smtClean="0">
                <a:latin typeface="Calibri"/>
              </a:rPr>
              <a:t> = přišel/přijel 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bleiben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bliebe</a:t>
            </a:r>
            <a:r>
              <a:rPr lang="cs-CZ" sz="2800" dirty="0" smtClean="0">
                <a:latin typeface="Calibri"/>
              </a:rPr>
              <a:t> = zůstal 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lassen</a:t>
            </a:r>
            <a:r>
              <a:rPr lang="cs-CZ" sz="2800" dirty="0" smtClean="0">
                <a:latin typeface="Calibri"/>
              </a:rPr>
              <a:t> 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ließe</a:t>
            </a:r>
            <a:r>
              <a:rPr lang="cs-CZ" sz="2800" dirty="0" smtClean="0">
                <a:latin typeface="Calibri"/>
              </a:rPr>
              <a:t> = nechal bych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Opisná forma = </a:t>
            </a:r>
            <a:r>
              <a:rPr lang="cs-CZ" sz="3200" dirty="0" err="1" smtClean="0"/>
              <a:t>würde</a:t>
            </a:r>
            <a:r>
              <a:rPr lang="cs-CZ" sz="3200" dirty="0" smtClean="0"/>
              <a:t> + infinitiv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1785926"/>
            <a:ext cx="797808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Např. sloveso </a:t>
            </a:r>
            <a:r>
              <a:rPr lang="cs-CZ" sz="2800" dirty="0" err="1" smtClean="0"/>
              <a:t>kaufen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würde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kaufen</a:t>
            </a:r>
            <a:r>
              <a:rPr lang="cs-CZ" sz="2800" dirty="0" smtClean="0">
                <a:latin typeface="Calibri"/>
              </a:rPr>
              <a:t> = koupil 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					bych</a:t>
            </a: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würde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kaufen</a:t>
            </a:r>
            <a:r>
              <a:rPr lang="cs-CZ" sz="2800" dirty="0" smtClean="0">
                <a:latin typeface="Calibri"/>
              </a:rPr>
              <a:t>		</a:t>
            </a:r>
            <a:r>
              <a:rPr lang="cs-CZ" sz="2800" dirty="0" err="1" smtClean="0">
                <a:latin typeface="Calibri"/>
              </a:rPr>
              <a:t>wir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würden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kaufen</a:t>
            </a:r>
            <a:endParaRPr lang="cs-CZ" sz="2800" dirty="0" smtClean="0">
              <a:latin typeface="Calibri"/>
            </a:endParaRP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du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würdest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kaufen</a:t>
            </a:r>
            <a:r>
              <a:rPr lang="cs-CZ" sz="2800" dirty="0" smtClean="0">
                <a:latin typeface="Calibri"/>
              </a:rPr>
              <a:t>	</a:t>
            </a:r>
            <a:r>
              <a:rPr lang="cs-CZ" sz="2800" dirty="0" err="1" smtClean="0">
                <a:latin typeface="Calibri"/>
              </a:rPr>
              <a:t>ihr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würdet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kaufen</a:t>
            </a:r>
            <a:endParaRPr lang="cs-CZ" sz="2800" dirty="0" smtClean="0">
              <a:latin typeface="Calibri"/>
            </a:endParaRPr>
          </a:p>
          <a:p>
            <a:pPr>
              <a:buNone/>
            </a:pPr>
            <a:r>
              <a:rPr lang="cs-CZ" sz="2800" dirty="0" err="1" smtClean="0">
                <a:latin typeface="Calibri"/>
              </a:rPr>
              <a:t>er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würde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kaufen</a:t>
            </a:r>
            <a:r>
              <a:rPr lang="cs-CZ" sz="2800" dirty="0" smtClean="0">
                <a:latin typeface="Calibri"/>
              </a:rPr>
              <a:t>		</a:t>
            </a:r>
            <a:r>
              <a:rPr lang="cs-CZ" sz="2800" dirty="0" err="1" smtClean="0">
                <a:latin typeface="Calibri"/>
              </a:rPr>
              <a:t>sie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würden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kaufen</a:t>
            </a:r>
            <a:endParaRPr lang="cs-CZ" sz="2800" dirty="0" smtClean="0">
              <a:latin typeface="Calibri"/>
            </a:endParaRPr>
          </a:p>
          <a:p>
            <a:pPr>
              <a:buNone/>
            </a:pPr>
            <a:endParaRPr lang="cs-CZ" sz="2800" dirty="0" smtClean="0">
              <a:latin typeface="Calibri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→ Konjunktiv préterita od </a:t>
            </a:r>
            <a:r>
              <a:rPr lang="cs-CZ" sz="2800" dirty="0" err="1" smtClean="0">
                <a:solidFill>
                  <a:srgbClr val="FFFF00"/>
                </a:solidFill>
                <a:latin typeface="Calibri"/>
              </a:rPr>
              <a:t>werden</a:t>
            </a: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  </a:t>
            </a:r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(</a:t>
            </a:r>
            <a:r>
              <a:rPr lang="cs-CZ" sz="2800" dirty="0" err="1" smtClean="0">
                <a:solidFill>
                  <a:srgbClr val="FFFF00"/>
                </a:solidFill>
                <a:latin typeface="Calibri"/>
              </a:rPr>
              <a:t>ich</a:t>
            </a: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 </a:t>
            </a:r>
            <a:r>
              <a:rPr lang="cs-CZ" sz="2800" dirty="0" err="1" smtClean="0">
                <a:solidFill>
                  <a:srgbClr val="FFFF00"/>
                </a:solidFill>
                <a:latin typeface="Calibri"/>
              </a:rPr>
              <a:t>würde</a:t>
            </a:r>
            <a:r>
              <a:rPr lang="cs-CZ" sz="2800" dirty="0" smtClean="0">
                <a:solidFill>
                  <a:srgbClr val="FFFF00"/>
                </a:solidFill>
                <a:latin typeface="Calibri"/>
              </a:rPr>
              <a:t>) + infinitiv význam. slovesa na konci věty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Cvičení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14422"/>
            <a:ext cx="7772400" cy="5357850"/>
          </a:xfrm>
        </p:spPr>
        <p:txBody>
          <a:bodyPr>
            <a:normAutofit lnSpcReduction="10000"/>
          </a:bodyPr>
          <a:lstStyle/>
          <a:p>
            <a:pPr marL="640080" indent="-571500">
              <a:buAutoNum type="romanUcPeriod"/>
            </a:pPr>
            <a:r>
              <a:rPr lang="cs-CZ" sz="2800" dirty="0" smtClean="0"/>
              <a:t>Požádej/popros zdvořileji.</a:t>
            </a:r>
          </a:p>
          <a:p>
            <a:pPr marL="640080" indent="-571500">
              <a:buNone/>
            </a:pPr>
            <a:r>
              <a:rPr lang="cs-CZ" sz="2800" dirty="0" smtClean="0"/>
              <a:t>	1. </a:t>
            </a:r>
            <a:r>
              <a:rPr lang="cs-CZ" sz="2800" dirty="0" err="1" smtClean="0"/>
              <a:t>Kannst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mir</a:t>
            </a:r>
            <a:r>
              <a:rPr lang="cs-CZ" sz="2800" dirty="0" smtClean="0"/>
              <a:t> </a:t>
            </a:r>
            <a:r>
              <a:rPr lang="cs-CZ" sz="2800" dirty="0" err="1" smtClean="0"/>
              <a:t>helfen</a:t>
            </a:r>
            <a:r>
              <a:rPr lang="cs-CZ" sz="2800" dirty="0" smtClean="0"/>
              <a:t>?</a:t>
            </a:r>
          </a:p>
          <a:p>
            <a:pPr marL="640080" indent="-571500">
              <a:buNone/>
            </a:pPr>
            <a:r>
              <a:rPr lang="cs-CZ" sz="2800" dirty="0" smtClean="0"/>
              <a:t>	2. </a:t>
            </a:r>
            <a:r>
              <a:rPr lang="cs-CZ" sz="2800" dirty="0" err="1" smtClean="0"/>
              <a:t>Darf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um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Antwort</a:t>
            </a:r>
            <a:r>
              <a:rPr lang="cs-CZ" sz="2800" dirty="0" smtClean="0"/>
              <a:t> </a:t>
            </a:r>
            <a:r>
              <a:rPr lang="cs-CZ" sz="2800" dirty="0" err="1" smtClean="0"/>
              <a:t>bitten</a:t>
            </a:r>
            <a:r>
              <a:rPr lang="cs-CZ" sz="2800" dirty="0" smtClean="0"/>
              <a:t>?</a:t>
            </a:r>
          </a:p>
          <a:p>
            <a:pPr marL="640080" indent="-571500">
              <a:buNone/>
            </a:pPr>
            <a:r>
              <a:rPr lang="cs-CZ" sz="2800" dirty="0" smtClean="0"/>
              <a:t>	3. </a:t>
            </a:r>
            <a:r>
              <a:rPr lang="cs-CZ" sz="2800" dirty="0" err="1" smtClean="0"/>
              <a:t>Kommen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lieber</a:t>
            </a:r>
            <a:r>
              <a:rPr lang="cs-CZ" sz="2800" dirty="0" smtClean="0"/>
              <a:t> </a:t>
            </a:r>
            <a:r>
              <a:rPr lang="cs-CZ" sz="2800" dirty="0" err="1" smtClean="0"/>
              <a:t>morgen</a:t>
            </a:r>
            <a:r>
              <a:rPr lang="cs-CZ" sz="2800" dirty="0" smtClean="0"/>
              <a:t>?</a:t>
            </a:r>
          </a:p>
          <a:p>
            <a:pPr marL="640080" indent="-571500">
              <a:buNone/>
            </a:pPr>
            <a:r>
              <a:rPr lang="cs-CZ" sz="2800" dirty="0" smtClean="0"/>
              <a:t>	4. </a:t>
            </a:r>
            <a:r>
              <a:rPr lang="cs-CZ" sz="2800" dirty="0" err="1" smtClean="0"/>
              <a:t>Geht</a:t>
            </a:r>
            <a:r>
              <a:rPr lang="cs-CZ" sz="2800" dirty="0" smtClean="0"/>
              <a:t> es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Mittwoch</a:t>
            </a:r>
            <a:r>
              <a:rPr lang="cs-CZ" sz="2800" dirty="0" smtClean="0"/>
              <a:t> um 9 </a:t>
            </a:r>
            <a:r>
              <a:rPr lang="cs-CZ" sz="2800" dirty="0" err="1" smtClean="0"/>
              <a:t>Uhr</a:t>
            </a:r>
            <a:r>
              <a:rPr lang="cs-CZ" sz="2800" dirty="0" smtClean="0"/>
              <a:t>?</a:t>
            </a:r>
          </a:p>
          <a:p>
            <a:pPr marL="640080" indent="-571500">
              <a:buNone/>
            </a:pPr>
            <a:r>
              <a:rPr lang="cs-CZ" sz="2800" dirty="0" smtClean="0"/>
              <a:t>	5. </a:t>
            </a:r>
            <a:r>
              <a:rPr lang="cs-CZ" sz="2800" dirty="0" err="1" smtClean="0"/>
              <a:t>Können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 </a:t>
            </a:r>
            <a:r>
              <a:rPr lang="cs-CZ" sz="2800" dirty="0" err="1" smtClean="0"/>
              <a:t>besuchen</a:t>
            </a:r>
            <a:r>
              <a:rPr lang="cs-CZ" sz="2800" dirty="0" smtClean="0"/>
              <a:t>?</a:t>
            </a:r>
          </a:p>
          <a:p>
            <a:pPr marL="640080" indent="-571500">
              <a:buNone/>
            </a:pPr>
            <a:r>
              <a:rPr lang="cs-CZ" sz="2800" dirty="0" smtClean="0"/>
              <a:t>	6. </a:t>
            </a:r>
            <a:r>
              <a:rPr lang="cs-CZ" sz="2800" dirty="0" err="1" smtClean="0"/>
              <a:t>Sprichst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bitte</a:t>
            </a:r>
            <a:r>
              <a:rPr lang="cs-CZ" sz="2800" dirty="0" smtClean="0"/>
              <a:t> </a:t>
            </a:r>
            <a:r>
              <a:rPr lang="cs-CZ" sz="2800" dirty="0" err="1" smtClean="0"/>
              <a:t>langsam</a:t>
            </a:r>
            <a:r>
              <a:rPr lang="cs-CZ" sz="2800" dirty="0" smtClean="0"/>
              <a:t>?</a:t>
            </a:r>
          </a:p>
          <a:p>
            <a:pPr marL="640080" indent="-571500">
              <a:buNone/>
            </a:pPr>
            <a:r>
              <a:rPr lang="cs-CZ" sz="2800" dirty="0" smtClean="0"/>
              <a:t>	7. </a:t>
            </a: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heute</a:t>
            </a:r>
            <a:r>
              <a:rPr lang="cs-CZ" sz="2800" dirty="0" smtClean="0"/>
              <a:t> </a:t>
            </a:r>
            <a:r>
              <a:rPr lang="cs-CZ" sz="2800" dirty="0" err="1" smtClean="0"/>
              <a:t>Zeit</a:t>
            </a:r>
            <a:r>
              <a:rPr lang="cs-CZ" sz="2800" dirty="0" smtClean="0"/>
              <a:t>?</a:t>
            </a:r>
          </a:p>
          <a:p>
            <a:pPr marL="640080" indent="-571500">
              <a:buNone/>
            </a:pPr>
            <a:r>
              <a:rPr lang="cs-CZ" sz="2800" dirty="0" smtClean="0"/>
              <a:t>	8.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braucht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? </a:t>
            </a:r>
          </a:p>
          <a:p>
            <a:pPr marL="640080" indent="-571500">
              <a:buNone/>
            </a:pPr>
            <a:r>
              <a:rPr lang="cs-CZ" sz="2800" dirty="0" smtClean="0"/>
              <a:t>	9. </a:t>
            </a:r>
            <a:r>
              <a:rPr lang="cs-CZ" sz="2800" dirty="0" err="1" smtClean="0"/>
              <a:t>Können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etwas</a:t>
            </a:r>
            <a:r>
              <a:rPr lang="cs-CZ" sz="2800" dirty="0" smtClean="0"/>
              <a:t> </a:t>
            </a:r>
            <a:r>
              <a:rPr lang="cs-CZ" sz="2800" dirty="0" err="1" smtClean="0"/>
              <a:t>fragen</a:t>
            </a:r>
            <a:r>
              <a:rPr lang="cs-CZ" sz="2800" dirty="0" smtClean="0"/>
              <a:t>?      +</a:t>
            </a:r>
          </a:p>
          <a:p>
            <a:pPr marL="640080" indent="-571500">
              <a:buNone/>
            </a:pPr>
            <a:r>
              <a:rPr lang="cs-CZ" sz="2800" dirty="0" smtClean="0"/>
              <a:t>	</a:t>
            </a:r>
            <a:r>
              <a:rPr lang="cs-CZ" sz="2800" dirty="0" err="1" smtClean="0"/>
              <a:t>Schritte</a:t>
            </a:r>
            <a:r>
              <a:rPr lang="cs-CZ" sz="2800" dirty="0" smtClean="0"/>
              <a:t> </a:t>
            </a:r>
            <a:r>
              <a:rPr lang="cs-CZ" sz="2800" dirty="0" err="1" smtClean="0"/>
              <a:t>international</a:t>
            </a:r>
            <a:r>
              <a:rPr lang="cs-CZ" sz="2800" dirty="0" smtClean="0"/>
              <a:t> 2, str. 128 </a:t>
            </a:r>
            <a:r>
              <a:rPr lang="cs-CZ" sz="2800" dirty="0" err="1" smtClean="0"/>
              <a:t>cv</a:t>
            </a:r>
            <a:r>
              <a:rPr lang="cs-CZ" sz="2800" dirty="0" smtClean="0"/>
              <a:t>. 17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642918"/>
            <a:ext cx="7772400" cy="5712642"/>
          </a:xfrm>
        </p:spPr>
        <p:txBody>
          <a:bodyPr>
            <a:normAutofit/>
          </a:bodyPr>
          <a:lstStyle/>
          <a:p>
            <a:pPr marL="640080" indent="-571500">
              <a:buAutoNum type="romanUcPeriod" startAt="2"/>
            </a:pPr>
            <a:r>
              <a:rPr lang="cs-CZ" sz="2800" dirty="0" smtClean="0"/>
              <a:t>Přelož</a:t>
            </a:r>
          </a:p>
          <a:p>
            <a:pPr marL="640080" indent="-571500">
              <a:buNone/>
            </a:pPr>
            <a:r>
              <a:rPr lang="cs-CZ" sz="2800" dirty="0" smtClean="0"/>
              <a:t>	1. Mohla byste zaplatit ten účet?</a:t>
            </a:r>
          </a:p>
          <a:p>
            <a:pPr marL="640080" indent="-571500">
              <a:buNone/>
            </a:pPr>
            <a:r>
              <a:rPr lang="cs-CZ" sz="2800" dirty="0" smtClean="0"/>
              <a:t>	2. Mohla byste napsat ten e-mail ještě dnes?</a:t>
            </a:r>
          </a:p>
          <a:p>
            <a:pPr marL="640080" indent="-571500">
              <a:buNone/>
            </a:pPr>
            <a:r>
              <a:rPr lang="cs-CZ" sz="2800" dirty="0" smtClean="0"/>
              <a:t>	3. Koupila byste známky a papír?</a:t>
            </a:r>
          </a:p>
          <a:p>
            <a:pPr marL="640080" indent="-571500">
              <a:buNone/>
            </a:pPr>
            <a:r>
              <a:rPr lang="cs-CZ" sz="2800" dirty="0" smtClean="0"/>
              <a:t>	4. Uvařila byste kávu?</a:t>
            </a:r>
          </a:p>
          <a:p>
            <a:pPr marL="640080" indent="-571500">
              <a:buNone/>
            </a:pPr>
            <a:r>
              <a:rPr lang="cs-CZ" sz="2800" dirty="0" smtClean="0"/>
              <a:t>	5.Zavřel byste to okno?</a:t>
            </a:r>
          </a:p>
          <a:p>
            <a:pPr marL="640080" indent="-571500">
              <a:buNone/>
            </a:pPr>
            <a:r>
              <a:rPr lang="cs-CZ" sz="2800" dirty="0" smtClean="0"/>
              <a:t>	6. Mohl bys to rádio vypnout?</a:t>
            </a:r>
          </a:p>
          <a:p>
            <a:pPr marL="640080" indent="-571500">
              <a:buNone/>
            </a:pPr>
            <a:r>
              <a:rPr lang="cs-CZ" sz="2800" dirty="0" smtClean="0"/>
              <a:t>	7. Otevřel bys ty dveře?</a:t>
            </a:r>
          </a:p>
          <a:p>
            <a:pPr marL="640080" indent="-571500">
              <a:buNone/>
            </a:pPr>
            <a:r>
              <a:rPr lang="cs-CZ" sz="2800" dirty="0" smtClean="0"/>
              <a:t>	8. Mohl bys zapnout počítač?</a:t>
            </a:r>
          </a:p>
          <a:p>
            <a:pPr marL="640080" indent="-571500">
              <a:buNone/>
            </a:pPr>
            <a:r>
              <a:rPr lang="cs-CZ" sz="2800" dirty="0" smtClean="0"/>
              <a:t>	9. Rozsvítila bys?</a:t>
            </a:r>
          </a:p>
          <a:p>
            <a:pPr marL="640080" indent="-571500">
              <a:buNone/>
            </a:pPr>
            <a:r>
              <a:rPr lang="cs-CZ" sz="2800" dirty="0" smtClean="0"/>
              <a:t>	10. Mohl byste mi vysvětlit tu cestu?</a:t>
            </a: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57166"/>
            <a:ext cx="7772400" cy="1069298"/>
          </a:xfrm>
        </p:spPr>
        <p:txBody>
          <a:bodyPr/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142984"/>
            <a:ext cx="7772400" cy="5212576"/>
          </a:xfrm>
        </p:spPr>
        <p:txBody>
          <a:bodyPr>
            <a:noAutofit/>
          </a:bodyPr>
          <a:lstStyle/>
          <a:p>
            <a:pPr marL="582930" indent="-514350">
              <a:buAutoNum type="arabicPeriod"/>
            </a:pPr>
            <a:r>
              <a:rPr lang="cs-CZ" sz="2800" dirty="0" err="1" smtClean="0"/>
              <a:t>Könnten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Rechnung</a:t>
            </a:r>
            <a:r>
              <a:rPr lang="cs-CZ" sz="2800" dirty="0" smtClean="0"/>
              <a:t> </a:t>
            </a:r>
            <a:r>
              <a:rPr lang="cs-CZ" sz="2800" dirty="0" err="1" smtClean="0"/>
              <a:t>bezahlen</a:t>
            </a:r>
            <a:r>
              <a:rPr lang="cs-CZ" sz="2800" dirty="0" smtClean="0"/>
              <a:t>? 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Könnten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E-Mail </a:t>
            </a:r>
            <a:r>
              <a:rPr lang="cs-CZ" sz="2800" dirty="0" err="1" smtClean="0"/>
              <a:t>noch</a:t>
            </a:r>
            <a:r>
              <a:rPr lang="cs-CZ" sz="2800" dirty="0" smtClean="0"/>
              <a:t> </a:t>
            </a:r>
            <a:r>
              <a:rPr lang="cs-CZ" sz="2800" dirty="0" err="1" smtClean="0"/>
              <a:t>heute</a:t>
            </a:r>
            <a:r>
              <a:rPr lang="cs-CZ" sz="2800" dirty="0" smtClean="0"/>
              <a:t> </a:t>
            </a:r>
            <a:r>
              <a:rPr lang="cs-CZ" sz="2800" dirty="0" err="1" smtClean="0"/>
              <a:t>schreiben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Würden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Briefmarken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Papier</a:t>
            </a:r>
            <a:r>
              <a:rPr lang="cs-CZ" sz="2800" dirty="0" smtClean="0"/>
              <a:t> </a:t>
            </a:r>
            <a:r>
              <a:rPr lang="cs-CZ" sz="2800" dirty="0" err="1" smtClean="0"/>
              <a:t>kaufen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Würden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Kaffee</a:t>
            </a:r>
            <a:r>
              <a:rPr lang="cs-CZ" sz="2800" dirty="0" smtClean="0"/>
              <a:t> </a:t>
            </a:r>
            <a:r>
              <a:rPr lang="cs-CZ" sz="2800" dirty="0" err="1" smtClean="0"/>
              <a:t>kochen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Würden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Fenster</a:t>
            </a:r>
            <a:r>
              <a:rPr lang="cs-CZ" sz="2800" dirty="0" smtClean="0"/>
              <a:t> </a:t>
            </a:r>
            <a:r>
              <a:rPr lang="cs-CZ" sz="2800" dirty="0" err="1" smtClean="0"/>
              <a:t>zumachen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Könntest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Radio</a:t>
            </a:r>
            <a:r>
              <a:rPr lang="cs-CZ" sz="2800" dirty="0" smtClean="0"/>
              <a:t> </a:t>
            </a:r>
            <a:r>
              <a:rPr lang="cs-CZ" sz="2800" dirty="0" err="1" smtClean="0"/>
              <a:t>ausmachen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Würdest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Tür</a:t>
            </a:r>
            <a:r>
              <a:rPr lang="cs-CZ" sz="2800" dirty="0" smtClean="0"/>
              <a:t> </a:t>
            </a:r>
            <a:r>
              <a:rPr lang="cs-CZ" sz="2800" dirty="0" err="1" smtClean="0"/>
              <a:t>aufmachen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Könntest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den </a:t>
            </a:r>
            <a:r>
              <a:rPr lang="cs-CZ" sz="2800" dirty="0" err="1" smtClean="0"/>
              <a:t>Computer</a:t>
            </a:r>
            <a:r>
              <a:rPr lang="cs-CZ" sz="2800" dirty="0" smtClean="0"/>
              <a:t> </a:t>
            </a:r>
            <a:r>
              <a:rPr lang="cs-CZ" sz="2800" dirty="0" err="1" smtClean="0"/>
              <a:t>anmachen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Würdest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Licht</a:t>
            </a:r>
            <a:r>
              <a:rPr lang="cs-CZ" sz="2800" dirty="0" smtClean="0"/>
              <a:t> </a:t>
            </a:r>
            <a:r>
              <a:rPr lang="cs-CZ" sz="2800" dirty="0" err="1" smtClean="0"/>
              <a:t>anmachen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Könnten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mir</a:t>
            </a:r>
            <a:r>
              <a:rPr lang="cs-CZ" sz="2800" dirty="0" smtClean="0"/>
              <a:t> den </a:t>
            </a:r>
            <a:r>
              <a:rPr lang="cs-CZ" sz="2800" dirty="0" err="1" smtClean="0"/>
              <a:t>Weg</a:t>
            </a:r>
            <a:r>
              <a:rPr lang="cs-CZ" sz="2800" dirty="0" smtClean="0"/>
              <a:t> </a:t>
            </a:r>
            <a:r>
              <a:rPr lang="cs-CZ" sz="2800" dirty="0" err="1" smtClean="0"/>
              <a:t>erklären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endParaRPr lang="cs-CZ" sz="2800" dirty="0" smtClean="0"/>
          </a:p>
          <a:p>
            <a:pPr marL="582930" indent="-514350">
              <a:buAutoNum type="arabicPeriod"/>
            </a:pPr>
            <a:endParaRPr lang="cs-CZ" sz="2800" dirty="0" smtClean="0"/>
          </a:p>
          <a:p>
            <a:pPr marL="582930" indent="-514350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14356"/>
            <a:ext cx="7772400" cy="56412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III. Dej rady/doporučení příteli k zdravému způsobu </a:t>
            </a:r>
            <a:br>
              <a:rPr lang="cs-CZ" sz="2800" dirty="0" smtClean="0"/>
            </a:br>
            <a:r>
              <a:rPr lang="cs-CZ" sz="2800" dirty="0" smtClean="0"/>
              <a:t> života.</a:t>
            </a:r>
          </a:p>
          <a:p>
            <a:pPr>
              <a:buNone/>
            </a:pPr>
            <a:r>
              <a:rPr lang="cs-CZ" sz="2800" dirty="0" smtClean="0"/>
              <a:t>IV. Přání</a:t>
            </a:r>
          </a:p>
          <a:p>
            <a:pPr>
              <a:buNone/>
            </a:pPr>
            <a:r>
              <a:rPr lang="cs-CZ" sz="2800" dirty="0" smtClean="0"/>
              <a:t>	1. Kéž by všechny děti byly šťastné .</a:t>
            </a:r>
          </a:p>
          <a:p>
            <a:pPr>
              <a:buNone/>
            </a:pPr>
            <a:r>
              <a:rPr lang="cs-CZ" sz="2800" dirty="0" smtClean="0"/>
              <a:t>	2. Kéž by měly všechny děti domov.</a:t>
            </a:r>
          </a:p>
          <a:p>
            <a:pPr>
              <a:buNone/>
            </a:pPr>
            <a:r>
              <a:rPr lang="cs-CZ" sz="2800" dirty="0" smtClean="0"/>
              <a:t>	3. Kéž by byl Petr zdravý.</a:t>
            </a:r>
          </a:p>
          <a:p>
            <a:pPr>
              <a:buNone/>
            </a:pPr>
            <a:r>
              <a:rPr lang="cs-CZ" sz="2800" dirty="0" smtClean="0"/>
              <a:t>	4. Kéž bychom měli zítra volno.</a:t>
            </a:r>
          </a:p>
          <a:p>
            <a:pPr>
              <a:buNone/>
            </a:pPr>
            <a:r>
              <a:rPr lang="cs-CZ" sz="2800" dirty="0" smtClean="0"/>
              <a:t>	5. Kdyby bylo pěkné počasí, ……</a:t>
            </a:r>
          </a:p>
          <a:p>
            <a:pPr>
              <a:buNone/>
            </a:pPr>
            <a:r>
              <a:rPr lang="cs-CZ" sz="2800" dirty="0" smtClean="0"/>
              <a:t>	6. Kdybych měl více času, ……</a:t>
            </a:r>
            <a:endParaRPr lang="cs-CZ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Řešení - přání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1285860"/>
            <a:ext cx="7772400" cy="5072066"/>
          </a:xfrm>
        </p:spPr>
        <p:txBody>
          <a:bodyPr>
            <a:normAutofit/>
          </a:bodyPr>
          <a:lstStyle/>
          <a:p>
            <a:pPr marL="582930" indent="-514350">
              <a:buAutoNum type="arabicPeriod"/>
            </a:pPr>
            <a:r>
              <a:rPr lang="cs-CZ" sz="2800" dirty="0" err="1" smtClean="0"/>
              <a:t>Wenn</a:t>
            </a:r>
            <a:r>
              <a:rPr lang="cs-CZ" sz="2800" dirty="0" smtClean="0"/>
              <a:t> </a:t>
            </a:r>
            <a:r>
              <a:rPr lang="cs-CZ" sz="2800" dirty="0" err="1" smtClean="0"/>
              <a:t>alle</a:t>
            </a:r>
            <a:r>
              <a:rPr lang="cs-CZ" sz="2800" dirty="0" smtClean="0"/>
              <a:t>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</a:t>
            </a:r>
            <a:r>
              <a:rPr lang="cs-CZ" sz="2800" dirty="0" err="1" smtClean="0"/>
              <a:t>glücklich</a:t>
            </a:r>
            <a:r>
              <a:rPr lang="cs-CZ" sz="2800" dirty="0" smtClean="0"/>
              <a:t> </a:t>
            </a:r>
            <a:r>
              <a:rPr lang="cs-CZ" sz="2800" dirty="0" err="1" smtClean="0"/>
              <a:t>wären</a:t>
            </a:r>
            <a:r>
              <a:rPr lang="cs-CZ" sz="2800" dirty="0" smtClean="0"/>
              <a:t>. </a:t>
            </a:r>
            <a:r>
              <a:rPr lang="cs-CZ" sz="2800" dirty="0" err="1" smtClean="0"/>
              <a:t>Wären</a:t>
            </a:r>
            <a:r>
              <a:rPr lang="cs-CZ" sz="2800" dirty="0" smtClean="0"/>
              <a:t> </a:t>
            </a:r>
            <a:r>
              <a:rPr lang="cs-CZ" sz="2800" dirty="0" err="1" smtClean="0"/>
              <a:t>alle</a:t>
            </a:r>
            <a:r>
              <a:rPr lang="cs-CZ" sz="2800" dirty="0" smtClean="0"/>
              <a:t>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</a:t>
            </a:r>
            <a:r>
              <a:rPr lang="cs-CZ" sz="2800" dirty="0" err="1" smtClean="0"/>
              <a:t>glücklich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 </a:t>
            </a:r>
            <a:r>
              <a:rPr lang="cs-CZ" sz="2800" dirty="0" err="1" smtClean="0"/>
              <a:t>Hätten</a:t>
            </a:r>
            <a:r>
              <a:rPr lang="cs-CZ" sz="2800" dirty="0" smtClean="0"/>
              <a:t> </a:t>
            </a:r>
            <a:r>
              <a:rPr lang="cs-CZ" sz="2800" dirty="0" err="1" smtClean="0"/>
              <a:t>alle</a:t>
            </a:r>
            <a:r>
              <a:rPr lang="cs-CZ" sz="2800" dirty="0" smtClean="0"/>
              <a:t> </a:t>
            </a:r>
            <a:r>
              <a:rPr lang="cs-CZ" sz="2800" dirty="0" err="1" smtClean="0"/>
              <a:t>Kinder</a:t>
            </a:r>
            <a:r>
              <a:rPr lang="cs-CZ" sz="2800" dirty="0" smtClean="0"/>
              <a:t> </a:t>
            </a:r>
            <a:r>
              <a:rPr lang="cs-CZ" sz="2800" dirty="0" err="1" smtClean="0"/>
              <a:t>zuhause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Wäre</a:t>
            </a:r>
            <a:r>
              <a:rPr lang="cs-CZ" sz="2800" dirty="0" smtClean="0"/>
              <a:t> Peter </a:t>
            </a:r>
            <a:r>
              <a:rPr lang="cs-CZ" sz="2800" dirty="0" err="1" smtClean="0"/>
              <a:t>gesund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Hätten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morgen</a:t>
            </a:r>
            <a:r>
              <a:rPr lang="cs-CZ" sz="2800" dirty="0" smtClean="0"/>
              <a:t> </a:t>
            </a:r>
            <a:r>
              <a:rPr lang="cs-CZ" sz="2800" dirty="0" err="1" smtClean="0"/>
              <a:t>frei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Wäre</a:t>
            </a:r>
            <a:r>
              <a:rPr lang="cs-CZ" sz="2800" dirty="0" smtClean="0"/>
              <a:t> </a:t>
            </a:r>
            <a:r>
              <a:rPr lang="cs-CZ" sz="2800" dirty="0" err="1" smtClean="0"/>
              <a:t>schönes</a:t>
            </a:r>
            <a:r>
              <a:rPr lang="cs-CZ" sz="2800" dirty="0" smtClean="0"/>
              <a:t> </a:t>
            </a:r>
            <a:r>
              <a:rPr lang="cs-CZ" sz="2800" dirty="0" err="1" smtClean="0"/>
              <a:t>Wetter</a:t>
            </a:r>
            <a:r>
              <a:rPr lang="cs-CZ" sz="2800" dirty="0" smtClean="0"/>
              <a:t>, …….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Hätte</a:t>
            </a: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mehr</a:t>
            </a:r>
            <a:r>
              <a:rPr lang="cs-CZ" sz="2800" dirty="0" smtClean="0"/>
              <a:t> </a:t>
            </a:r>
            <a:r>
              <a:rPr lang="cs-CZ" sz="2800" dirty="0" err="1" smtClean="0"/>
              <a:t>Zeit</a:t>
            </a:r>
            <a:r>
              <a:rPr lang="cs-CZ" sz="2800" dirty="0" smtClean="0"/>
              <a:t>, ……</a:t>
            </a:r>
          </a:p>
          <a:p>
            <a:pPr marL="582930" indent="-514350">
              <a:buAutoNum type="arabicPeriod"/>
            </a:pPr>
            <a:endParaRPr lang="cs-CZ" sz="2800" dirty="0" smtClean="0"/>
          </a:p>
          <a:p>
            <a:pPr marL="582930" indent="-514350">
              <a:buAutoNum type="arabicPeriod"/>
            </a:pPr>
            <a:endParaRPr lang="cs-CZ" sz="2800" dirty="0" smtClean="0"/>
          </a:p>
          <a:p>
            <a:pPr marL="582930" indent="-514350">
              <a:buAutoNum type="arabicPeriod"/>
            </a:pP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85794"/>
            <a:ext cx="7772400" cy="55697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V. Co by kdo dělal (raději)</a:t>
            </a:r>
          </a:p>
          <a:p>
            <a:pPr>
              <a:buNone/>
            </a:pPr>
            <a:r>
              <a:rPr lang="cs-CZ" sz="2800" dirty="0" smtClean="0"/>
              <a:t>	1. Paul – </a:t>
            </a:r>
            <a:r>
              <a:rPr lang="cs-CZ" sz="2800" dirty="0" err="1" smtClean="0"/>
              <a:t>spielen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2.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Schwester</a:t>
            </a:r>
            <a:r>
              <a:rPr lang="cs-CZ" sz="2800" dirty="0" smtClean="0"/>
              <a:t> – </a:t>
            </a:r>
            <a:r>
              <a:rPr lang="cs-CZ" sz="2800" dirty="0" err="1" smtClean="0"/>
              <a:t>schlafen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3. </a:t>
            </a:r>
            <a:r>
              <a:rPr lang="cs-CZ" sz="2800" dirty="0" err="1" smtClean="0"/>
              <a:t>Wir</a:t>
            </a:r>
            <a:r>
              <a:rPr lang="cs-CZ" sz="2800" dirty="0" smtClean="0"/>
              <a:t> – </a:t>
            </a:r>
            <a:r>
              <a:rPr lang="cs-CZ" sz="2800" dirty="0" err="1" smtClean="0"/>
              <a:t>ausgehen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4. </a:t>
            </a:r>
            <a:r>
              <a:rPr lang="cs-CZ" sz="2800" dirty="0" err="1" smtClean="0"/>
              <a:t>Ich</a:t>
            </a:r>
            <a:r>
              <a:rPr lang="cs-CZ" sz="2800" dirty="0" smtClean="0"/>
              <a:t> –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 </a:t>
            </a:r>
            <a:r>
              <a:rPr lang="cs-CZ" sz="2800" dirty="0" err="1" smtClean="0"/>
              <a:t>lernen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5. </a:t>
            </a:r>
            <a:r>
              <a:rPr lang="cs-CZ" sz="2800" dirty="0" err="1" smtClean="0"/>
              <a:t>Du</a:t>
            </a:r>
            <a:r>
              <a:rPr lang="cs-CZ" sz="2800" dirty="0" smtClean="0"/>
              <a:t> – Musik </a:t>
            </a:r>
            <a:r>
              <a:rPr lang="cs-CZ" sz="2800" dirty="0" err="1" smtClean="0"/>
              <a:t>hören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6. </a:t>
            </a:r>
            <a:r>
              <a:rPr lang="cs-CZ" sz="2800" dirty="0" err="1" smtClean="0"/>
              <a:t>Ihr</a:t>
            </a:r>
            <a:r>
              <a:rPr lang="cs-CZ" sz="2800" dirty="0" smtClean="0"/>
              <a:t> – </a:t>
            </a:r>
            <a:r>
              <a:rPr lang="cs-CZ" sz="2800" dirty="0" err="1" smtClean="0"/>
              <a:t>ins</a:t>
            </a:r>
            <a:r>
              <a:rPr lang="cs-CZ" sz="2800" dirty="0" smtClean="0"/>
              <a:t> Kino </a:t>
            </a:r>
            <a:r>
              <a:rPr lang="cs-CZ" sz="2800" dirty="0" err="1" smtClean="0"/>
              <a:t>gehen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7. </a:t>
            </a:r>
            <a:r>
              <a:rPr lang="cs-CZ" sz="2800" dirty="0" err="1" smtClean="0"/>
              <a:t>Seine</a:t>
            </a:r>
            <a:r>
              <a:rPr lang="cs-CZ" sz="2800" dirty="0" smtClean="0"/>
              <a:t> </a:t>
            </a:r>
            <a:r>
              <a:rPr lang="cs-CZ" sz="2800" dirty="0" err="1" smtClean="0"/>
              <a:t>Freunde</a:t>
            </a:r>
            <a:r>
              <a:rPr lang="cs-CZ" sz="2800" dirty="0" smtClean="0"/>
              <a:t> – </a:t>
            </a:r>
            <a:r>
              <a:rPr lang="cs-CZ" sz="2800" dirty="0" err="1" smtClean="0"/>
              <a:t>Fußball</a:t>
            </a:r>
            <a:r>
              <a:rPr lang="cs-CZ" sz="2800" dirty="0" smtClean="0"/>
              <a:t> </a:t>
            </a:r>
            <a:r>
              <a:rPr lang="cs-CZ" sz="2800" dirty="0" err="1" smtClean="0"/>
              <a:t>spielen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288</TotalTime>
  <Words>469</Words>
  <Application>Microsoft Office PowerPoint</Application>
  <PresentationFormat>Předvádění na obrazovce (4:3)</PresentationFormat>
  <Paragraphs>143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Metro</vt:lpstr>
      <vt:lpstr>Snímek 1</vt:lpstr>
      <vt:lpstr>Snímek 2</vt:lpstr>
      <vt:lpstr>Podmiňovací způsob přítomný</vt:lpstr>
      <vt:lpstr>Užití podm. způsobu</vt:lpstr>
      <vt:lpstr>Překlad podm. způsobu přítomného do NEJ </vt:lpstr>
      <vt:lpstr>Tvoření a časování konjunktivu préterita</vt:lpstr>
      <vt:lpstr>Konjunktiv préterita dalších sloves</vt:lpstr>
      <vt:lpstr>Snímek 8</vt:lpstr>
      <vt:lpstr>Opisná forma = würde + infinitiv</vt:lpstr>
      <vt:lpstr>Cvičení</vt:lpstr>
      <vt:lpstr>Snímek 11</vt:lpstr>
      <vt:lpstr>Řešení</vt:lpstr>
      <vt:lpstr>Snímek 13</vt:lpstr>
      <vt:lpstr>Řešení - přání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Podmiňovací způsob přítomný</dc:title>
  <dc:creator>Hlistova</dc:creator>
  <cp:lastModifiedBy>Hlistova</cp:lastModifiedBy>
  <cp:revision>38</cp:revision>
  <dcterms:created xsi:type="dcterms:W3CDTF">2013-12-09T09:04:38Z</dcterms:created>
  <dcterms:modified xsi:type="dcterms:W3CDTF">2014-01-08T09:28:03Z</dcterms:modified>
</cp:coreProperties>
</file>