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56" r:id="rId4"/>
    <p:sldId id="257" r:id="rId5"/>
    <p:sldId id="261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D78C1F7-6098-44E9-B186-B0B47B53665B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26C06DE-242C-4BDD-84C1-D8B080DC6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357290" y="1285861"/>
          <a:ext cx="6315076" cy="4667290"/>
        </p:xfrm>
        <a:graphic>
          <a:graphicData uri="http://schemas.openxmlformats.org/drawingml/2006/table">
            <a:tbl>
              <a:tblPr/>
              <a:tblGrid>
                <a:gridCol w="1802665"/>
                <a:gridCol w="4512411"/>
              </a:tblGrid>
              <a:tr h="3148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VY_32_INOVACE_178_PRÉTERITUM ZPŮSOBOVÝCH SLOVES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8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8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8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8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15.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12. 20123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17. 12. 2013 – německý jazyk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6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14290"/>
            <a:ext cx="6310335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484632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zdůrazňuje užití préterita způsobových sloves při běžné komunikaci , uvádí přehled  jejich významu a toho, co jednotlivá slovesa vyjadřují i s typickými příklady, dále přináší výklad  tvoření préterita modálních sloves.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procvičují slovesa v hovoru o snech a profesní dráze osob, k tomu jsou  využita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3.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Ta jsou doplněna cvičeními na sestavování vět a překlady.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 žáci mají více prostoru na procvičení dle své úrovně.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Význam modálních sloves,  užití a tvoření préterita způsobových sloves.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 a práci doma. Po přehledném výkladu je prostor na ústní procvičování v hodině – v plénu, ve dvojicích, nejaktivnější jsou žáci u cvičení 9 z učebnice  na str. 136. Pracují ve 2, zadávají partnerovi otázky, dělají si poznámky a prezentují zjištěné před plénem. Překladová cvičení jsou doporučena za písemný domácí úkol.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 využit i pro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PrétEritum</a:t>
            </a:r>
            <a:r>
              <a:rPr lang="cs-CZ" dirty="0" smtClean="0"/>
              <a:t> způsobových sloves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Tvoření, procvičení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Užití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Préteritum</a:t>
            </a:r>
            <a:r>
              <a:rPr lang="cs-CZ" dirty="0" smtClean="0"/>
              <a:t> pomocných a </a:t>
            </a:r>
            <a:r>
              <a:rPr lang="cs-CZ" b="1" dirty="0" smtClean="0">
                <a:solidFill>
                  <a:srgbClr val="FFFF00"/>
                </a:solidFill>
              </a:rPr>
              <a:t>způsobových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sloves  se užívá při běžné komunikaci</a:t>
            </a:r>
          </a:p>
          <a:p>
            <a:pPr>
              <a:buNone/>
            </a:pPr>
            <a:r>
              <a:rPr lang="cs-CZ" dirty="0" smtClean="0"/>
              <a:t>vedle perfekta sloves ostatních (pravidelných,</a:t>
            </a:r>
          </a:p>
          <a:p>
            <a:pPr>
              <a:buNone/>
            </a:pPr>
            <a:r>
              <a:rPr lang="cs-CZ" dirty="0" smtClean="0"/>
              <a:t>nepravidelných, smíšených)</a:t>
            </a:r>
          </a:p>
          <a:p>
            <a:pPr>
              <a:buNone/>
            </a:pPr>
            <a:r>
              <a:rPr lang="cs-CZ" sz="2400" i="1" dirty="0" err="1" smtClean="0"/>
              <a:t>Im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Juli</a:t>
            </a:r>
            <a:r>
              <a:rPr lang="cs-CZ" sz="2400" i="1" dirty="0" smtClean="0"/>
              <a:t>  </a:t>
            </a:r>
            <a:r>
              <a:rPr lang="cs-CZ" sz="2400" i="1" dirty="0" err="1" smtClean="0"/>
              <a:t>hatten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wir</a:t>
            </a:r>
            <a:r>
              <a:rPr lang="cs-CZ" sz="2400" i="1" dirty="0" smtClean="0"/>
              <a:t> 10 </a:t>
            </a:r>
            <a:r>
              <a:rPr lang="cs-CZ" sz="2400" i="1" dirty="0" err="1" smtClean="0"/>
              <a:t>Tage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Urlaub</a:t>
            </a:r>
            <a:r>
              <a:rPr lang="cs-CZ" sz="2400" i="1" dirty="0" smtClean="0"/>
              <a:t>. </a:t>
            </a:r>
            <a:r>
              <a:rPr lang="cs-CZ" sz="2400" i="1" dirty="0" err="1" smtClean="0"/>
              <a:t>Wir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sind</a:t>
            </a:r>
            <a:r>
              <a:rPr lang="cs-CZ" sz="2400" i="1" dirty="0" smtClean="0"/>
              <a:t> nach </a:t>
            </a:r>
            <a:r>
              <a:rPr lang="cs-CZ" sz="2400" i="1" dirty="0" err="1" smtClean="0"/>
              <a:t>Spanien</a:t>
            </a:r>
            <a:endParaRPr lang="cs-CZ" sz="2400" i="1" dirty="0" smtClean="0"/>
          </a:p>
          <a:p>
            <a:pPr>
              <a:buNone/>
            </a:pPr>
            <a:r>
              <a:rPr lang="cs-CZ" sz="2400" i="1" dirty="0" err="1" smtClean="0"/>
              <a:t>gereist</a:t>
            </a:r>
            <a:r>
              <a:rPr lang="cs-CZ" sz="2400" i="1" dirty="0" smtClean="0"/>
              <a:t>. </a:t>
            </a:r>
            <a:r>
              <a:rPr lang="cs-CZ" sz="2400" i="1" dirty="0" err="1" smtClean="0"/>
              <a:t>Das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Wetter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war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schön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wir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haben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gebadet</a:t>
            </a:r>
            <a:r>
              <a:rPr lang="cs-CZ" sz="2400" i="1" dirty="0" smtClean="0"/>
              <a:t>, in der</a:t>
            </a:r>
          </a:p>
          <a:p>
            <a:pPr>
              <a:buNone/>
            </a:pPr>
            <a:r>
              <a:rPr lang="cs-CZ" sz="2400" i="1" dirty="0" err="1" smtClean="0"/>
              <a:t>Sonne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gelegt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Ballspiele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gespielt</a:t>
            </a:r>
            <a:r>
              <a:rPr lang="cs-CZ" sz="2400" i="1" dirty="0" smtClean="0"/>
              <a:t>. </a:t>
            </a:r>
            <a:r>
              <a:rPr lang="cs-CZ" sz="2400" i="1" dirty="0" err="1" smtClean="0"/>
              <a:t>Von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hier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konnten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wir</a:t>
            </a:r>
            <a:r>
              <a:rPr lang="cs-CZ" sz="2400" i="1" dirty="0" smtClean="0"/>
              <a:t> </a:t>
            </a:r>
          </a:p>
          <a:p>
            <a:pPr>
              <a:buNone/>
            </a:pPr>
            <a:r>
              <a:rPr lang="cs-CZ" sz="2400" i="1" dirty="0" err="1" smtClean="0"/>
              <a:t>auch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Ausflüge</a:t>
            </a:r>
            <a:r>
              <a:rPr lang="cs-CZ" sz="2400" i="1" dirty="0" smtClean="0"/>
              <a:t> machen. Der </a:t>
            </a:r>
            <a:r>
              <a:rPr lang="cs-CZ" sz="2400" i="1" dirty="0" err="1" smtClean="0"/>
              <a:t>Urlaub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hat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sehr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gefallen</a:t>
            </a:r>
            <a:r>
              <a:rPr lang="cs-CZ" sz="2400" i="1" dirty="0" smtClean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Význam modálních sloves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29600" cy="5214974"/>
          </a:xfrm>
        </p:spPr>
        <p:txBody>
          <a:bodyPr>
            <a:no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dürfen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dovolení/zákaz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i="1" dirty="0" err="1" smtClean="0">
                <a:latin typeface="Calibri" pitchFamily="34" charset="0"/>
              </a:rPr>
              <a:t>Darf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ich</a:t>
            </a:r>
            <a:r>
              <a:rPr lang="cs-CZ" sz="2400" i="1" dirty="0" smtClean="0">
                <a:latin typeface="Calibri" pitchFamily="34" charset="0"/>
              </a:rPr>
              <a:t> nach </a:t>
            </a:r>
            <a:r>
              <a:rPr lang="cs-CZ" sz="2400" i="1" dirty="0" err="1" smtClean="0">
                <a:latin typeface="Calibri" pitchFamily="34" charset="0"/>
              </a:rPr>
              <a:t>etwas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fragen</a:t>
            </a:r>
            <a:r>
              <a:rPr lang="cs-CZ" sz="2400" i="1" dirty="0" smtClean="0">
                <a:latin typeface="Calibri" pitchFamily="34" charset="0"/>
              </a:rPr>
              <a:t>?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smět</a:t>
            </a:r>
            <a:r>
              <a:rPr lang="cs-CZ" sz="2400" dirty="0" smtClean="0">
                <a:latin typeface="Calibri" pitchFamily="34" charset="0"/>
              </a:rPr>
              <a:t>				</a:t>
            </a:r>
            <a:r>
              <a:rPr lang="cs-CZ" sz="2400" i="1" dirty="0" err="1" smtClean="0">
                <a:latin typeface="Calibri" pitchFamily="34" charset="0"/>
              </a:rPr>
              <a:t>Da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darf</a:t>
            </a:r>
            <a:r>
              <a:rPr lang="cs-CZ" sz="2400" i="1" dirty="0" smtClean="0">
                <a:latin typeface="Calibri" pitchFamily="34" charset="0"/>
              </a:rPr>
              <a:t> man </a:t>
            </a:r>
            <a:r>
              <a:rPr lang="cs-CZ" sz="2400" i="1" dirty="0" err="1" smtClean="0">
                <a:latin typeface="Calibri" pitchFamily="34" charset="0"/>
              </a:rPr>
              <a:t>nicht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rauchen</a:t>
            </a:r>
            <a:r>
              <a:rPr lang="cs-CZ" sz="2400" dirty="0" smtClean="0">
                <a:latin typeface="Calibri" pitchFamily="34" charset="0"/>
              </a:rPr>
              <a:t>.</a:t>
            </a:r>
          </a:p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können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dovednost 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i="1" dirty="0" err="1" smtClean="0">
                <a:latin typeface="Calibri" pitchFamily="34" charset="0"/>
              </a:rPr>
              <a:t>Ich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kann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nicht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tanzen</a:t>
            </a:r>
            <a:r>
              <a:rPr lang="cs-CZ" sz="2400" i="1" dirty="0" smtClean="0">
                <a:latin typeface="Calibri" pitchFamily="34" charset="0"/>
              </a:rPr>
              <a:t>.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umět, </a:t>
            </a:r>
            <a:r>
              <a:rPr lang="cs-CZ" sz="2400" smtClean="0">
                <a:solidFill>
                  <a:srgbClr val="FFC000"/>
                </a:solidFill>
                <a:latin typeface="Calibri" pitchFamily="34" charset="0"/>
              </a:rPr>
              <a:t>moci      možnost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i="1" dirty="0" err="1" smtClean="0">
                <a:latin typeface="Calibri" pitchFamily="34" charset="0"/>
              </a:rPr>
              <a:t>Kannst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du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kommen</a:t>
            </a:r>
            <a:r>
              <a:rPr lang="cs-CZ" sz="2400" i="1" dirty="0" smtClean="0">
                <a:latin typeface="Calibri" pitchFamily="34" charset="0"/>
              </a:rPr>
              <a:t>?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mögen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vztah k čemu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i="1" dirty="0" err="1" smtClean="0">
                <a:latin typeface="Calibri" pitchFamily="34" charset="0"/>
              </a:rPr>
              <a:t>Ich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mag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mit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ihm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zusammen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mít rád</a:t>
            </a:r>
            <a:r>
              <a:rPr lang="cs-CZ" sz="2400" dirty="0" smtClean="0">
                <a:latin typeface="Calibri" pitchFamily="34" charset="0"/>
              </a:rPr>
              <a:t>				</a:t>
            </a:r>
            <a:r>
              <a:rPr lang="cs-CZ" sz="2400" i="1" dirty="0" err="1" smtClean="0">
                <a:latin typeface="Calibri" pitchFamily="34" charset="0"/>
              </a:rPr>
              <a:t>arbeiten</a:t>
            </a:r>
            <a:r>
              <a:rPr lang="cs-CZ" sz="2400" dirty="0" smtClean="0">
                <a:latin typeface="Calibri" pitchFamily="34" charset="0"/>
              </a:rPr>
              <a:t>.</a:t>
            </a:r>
          </a:p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müssen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povinnost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i="1" dirty="0" smtClean="0">
                <a:latin typeface="Calibri" pitchFamily="34" charset="0"/>
              </a:rPr>
              <a:t>Der </a:t>
            </a:r>
            <a:r>
              <a:rPr lang="cs-CZ" sz="2400" i="1" dirty="0" err="1" smtClean="0">
                <a:latin typeface="Calibri" pitchFamily="34" charset="0"/>
              </a:rPr>
              <a:t>Bäcker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muss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früh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muset	      nutnost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i="1" dirty="0" err="1" smtClean="0">
                <a:latin typeface="Calibri" pitchFamily="34" charset="0"/>
              </a:rPr>
              <a:t>aufstehen</a:t>
            </a:r>
            <a:r>
              <a:rPr lang="cs-CZ" sz="2400" i="1" dirty="0" smtClean="0">
                <a:latin typeface="Calibri" pitchFamily="34" charset="0"/>
              </a:rPr>
              <a:t>.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sollen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návrh, pokyn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i="1" dirty="0" err="1" smtClean="0">
                <a:latin typeface="Calibri" pitchFamily="34" charset="0"/>
              </a:rPr>
              <a:t>Du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sollst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sofort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dein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Büro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mít povinnost  doporučení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i="1" dirty="0" err="1" smtClean="0">
                <a:latin typeface="Calibri" pitchFamily="34" charset="0"/>
              </a:rPr>
              <a:t>anrufen</a:t>
            </a:r>
            <a:r>
              <a:rPr lang="cs-CZ" sz="2400" i="1" dirty="0" smtClean="0">
                <a:latin typeface="Calibri" pitchFamily="34" charset="0"/>
              </a:rPr>
              <a:t>.</a:t>
            </a:r>
          </a:p>
          <a:p>
            <a:r>
              <a:rPr lang="cs-CZ" sz="2400" b="1" dirty="0" err="1" smtClean="0">
                <a:solidFill>
                  <a:srgbClr val="FFC000"/>
                </a:solidFill>
                <a:latin typeface="Calibri" pitchFamily="34" charset="0"/>
              </a:rPr>
              <a:t>wollen</a:t>
            </a: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	      silné přání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i="1" dirty="0" smtClean="0">
                <a:latin typeface="Calibri" pitchFamily="34" charset="0"/>
              </a:rPr>
              <a:t>Erik </a:t>
            </a:r>
            <a:r>
              <a:rPr lang="cs-CZ" sz="2400" i="1" dirty="0" err="1" smtClean="0">
                <a:latin typeface="Calibri" pitchFamily="34" charset="0"/>
              </a:rPr>
              <a:t>will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seine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err="1" smtClean="0">
                <a:latin typeface="Calibri" pitchFamily="34" charset="0"/>
              </a:rPr>
              <a:t>Freundin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chtít	      záměr, úmysl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i="1" dirty="0" err="1" smtClean="0">
                <a:latin typeface="Calibri" pitchFamily="34" charset="0"/>
              </a:rPr>
              <a:t>heiraten</a:t>
            </a:r>
            <a:r>
              <a:rPr lang="cs-CZ" sz="2400" i="1" dirty="0" smtClean="0">
                <a:latin typeface="Calibri" pitchFamily="34" charset="0"/>
              </a:rPr>
              <a:t>.</a:t>
            </a:r>
            <a:r>
              <a:rPr lang="cs-CZ" sz="2400" dirty="0">
                <a:latin typeface="Calibri" pitchFamily="34" charset="0"/>
              </a:rPr>
              <a:t/>
            </a:r>
            <a:br>
              <a:rPr lang="cs-CZ" sz="2400" dirty="0">
                <a:latin typeface="Calibri" pitchFamily="34" charset="0"/>
              </a:rPr>
            </a:b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Tvoření préterita modálních sloves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49565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err="1"/>
              <a:t>i</a:t>
            </a:r>
            <a:r>
              <a:rPr lang="cs-CZ" sz="4000" dirty="0" err="1" smtClean="0"/>
              <a:t>ch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err="1" smtClean="0">
                <a:solidFill>
                  <a:srgbClr val="FFFF00"/>
                </a:solidFill>
              </a:rPr>
              <a:t>te</a:t>
            </a:r>
            <a:r>
              <a:rPr lang="cs-CZ" sz="4000" dirty="0" smtClean="0"/>
              <a:t>	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smtClean="0">
                <a:solidFill>
                  <a:srgbClr val="FFFF00"/>
                </a:solidFill>
              </a:rPr>
              <a:t>ten</a:t>
            </a:r>
          </a:p>
          <a:p>
            <a:pPr>
              <a:buNone/>
            </a:pP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smtClean="0">
                <a:solidFill>
                  <a:srgbClr val="FFFF00"/>
                </a:solidFill>
              </a:rPr>
              <a:t>test</a:t>
            </a: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smtClean="0">
                <a:solidFill>
                  <a:srgbClr val="FFFF00"/>
                </a:solidFill>
              </a:rPr>
              <a:t>tet</a:t>
            </a:r>
          </a:p>
          <a:p>
            <a:pPr>
              <a:buNone/>
            </a:pPr>
            <a:r>
              <a:rPr lang="cs-CZ" sz="4000" dirty="0" err="1"/>
              <a:t>e</a:t>
            </a:r>
            <a:r>
              <a:rPr lang="cs-CZ" sz="4000" dirty="0" err="1" smtClean="0"/>
              <a:t>r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err="1" smtClean="0">
                <a:solidFill>
                  <a:srgbClr val="FFFF00"/>
                </a:solidFill>
              </a:rPr>
              <a:t>te</a:t>
            </a:r>
            <a:r>
              <a:rPr lang="cs-CZ" sz="4000" dirty="0" smtClean="0"/>
              <a:t> 	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</a:t>
            </a:r>
            <a:r>
              <a:rPr lang="cs-CZ" sz="4000" dirty="0" smtClean="0"/>
              <a:t>-</a:t>
            </a:r>
            <a:r>
              <a:rPr lang="cs-CZ" sz="4000" dirty="0" smtClean="0">
                <a:solidFill>
                  <a:srgbClr val="FFFF00"/>
                </a:solidFill>
              </a:rPr>
              <a:t>ten</a:t>
            </a:r>
          </a:p>
          <a:p>
            <a:pPr>
              <a:buNone/>
            </a:pPr>
            <a:endParaRPr lang="cs-CZ" sz="4000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FF00"/>
                </a:solidFill>
              </a:rPr>
              <a:t>→ </a:t>
            </a:r>
            <a:r>
              <a:rPr lang="cs-CZ" sz="3200" b="1" dirty="0" smtClean="0">
                <a:solidFill>
                  <a:srgbClr val="FFFF00"/>
                </a:solidFill>
              </a:rPr>
              <a:t>Kořen slovesa bez přehlásky +  </a:t>
            </a:r>
            <a:br>
              <a:rPr lang="cs-CZ" sz="3200" b="1" dirty="0" smtClean="0">
                <a:solidFill>
                  <a:srgbClr val="FFFF00"/>
                </a:solidFill>
              </a:rPr>
            </a:br>
            <a:r>
              <a:rPr lang="cs-CZ" sz="3200" b="1" dirty="0" smtClean="0">
                <a:solidFill>
                  <a:srgbClr val="FFFF00"/>
                </a:solidFill>
              </a:rPr>
              <a:t>  koncovky: -</a:t>
            </a:r>
            <a:r>
              <a:rPr lang="cs-CZ" sz="3200" b="1" dirty="0" err="1" smtClean="0">
                <a:solidFill>
                  <a:srgbClr val="FFFF00"/>
                </a:solidFill>
              </a:rPr>
              <a:t>te</a:t>
            </a:r>
            <a:r>
              <a:rPr lang="cs-CZ" sz="3200" b="1" dirty="0" smtClean="0">
                <a:solidFill>
                  <a:srgbClr val="FFFF00"/>
                </a:solidFill>
              </a:rPr>
              <a:t>,-test, -</a:t>
            </a:r>
            <a:r>
              <a:rPr lang="cs-CZ" sz="3200" b="1" dirty="0" err="1" smtClean="0">
                <a:solidFill>
                  <a:srgbClr val="FFFF00"/>
                </a:solidFill>
              </a:rPr>
              <a:t>te</a:t>
            </a:r>
            <a:r>
              <a:rPr lang="cs-CZ" sz="3200" b="1" dirty="0" smtClean="0">
                <a:solidFill>
                  <a:srgbClr val="FFFF00"/>
                </a:solidFill>
              </a:rPr>
              <a:t>, -ten, -tet, -ten</a:t>
            </a:r>
          </a:p>
          <a:p>
            <a:pPr>
              <a:buNone/>
            </a:pPr>
            <a:r>
              <a:rPr lang="cs-CZ" sz="3200" dirty="0" smtClean="0">
                <a:solidFill>
                  <a:srgbClr val="FFFF00"/>
                </a:solidFill>
              </a:rPr>
              <a:t>→ 1. a 3. osoba se shodují</a:t>
            </a:r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401080" cy="53614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err="1"/>
              <a:t>d</a:t>
            </a:r>
            <a:r>
              <a:rPr lang="cs-CZ" sz="4000" dirty="0" err="1" smtClean="0"/>
              <a:t>ürfen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d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rfte</a:t>
            </a:r>
            <a:r>
              <a:rPr lang="cs-CZ" sz="4000" dirty="0" smtClean="0"/>
              <a:t>	směl </a:t>
            </a:r>
            <a:endParaRPr lang="cs-CZ" sz="4000" dirty="0"/>
          </a:p>
          <a:p>
            <a:pPr>
              <a:buNone/>
            </a:pPr>
            <a:r>
              <a:rPr lang="cs-CZ" sz="4000" dirty="0" err="1"/>
              <a:t>k</a:t>
            </a:r>
            <a:r>
              <a:rPr lang="cs-CZ" sz="4000" dirty="0" err="1" smtClean="0"/>
              <a:t>önnen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k</a:t>
            </a:r>
            <a:r>
              <a:rPr lang="cs-CZ" sz="4000" dirty="0" err="1" smtClean="0">
                <a:solidFill>
                  <a:srgbClr val="FFFF00"/>
                </a:solidFill>
              </a:rPr>
              <a:t>o</a:t>
            </a:r>
            <a:r>
              <a:rPr lang="cs-CZ" sz="4000" dirty="0" err="1" smtClean="0"/>
              <a:t>nnte</a:t>
            </a:r>
            <a:r>
              <a:rPr lang="cs-CZ" sz="4000" dirty="0" smtClean="0"/>
              <a:t>	mohl/uměl </a:t>
            </a:r>
          </a:p>
          <a:p>
            <a:pPr>
              <a:buNone/>
            </a:pPr>
            <a:r>
              <a:rPr lang="cs-CZ" sz="4000" dirty="0" err="1"/>
              <a:t>m</a:t>
            </a:r>
            <a:r>
              <a:rPr lang="cs-CZ" sz="4000" dirty="0" err="1" smtClean="0"/>
              <a:t>ögen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och</a:t>
            </a:r>
            <a:r>
              <a:rPr lang="cs-CZ" sz="4000" dirty="0" err="1" smtClean="0"/>
              <a:t>te</a:t>
            </a:r>
            <a:r>
              <a:rPr lang="cs-CZ" sz="4000" dirty="0" smtClean="0"/>
              <a:t>!	měl rád</a:t>
            </a:r>
          </a:p>
          <a:p>
            <a:pPr>
              <a:buNone/>
            </a:pPr>
            <a:r>
              <a:rPr lang="cs-CZ" sz="4000" dirty="0" err="1" smtClean="0"/>
              <a:t>müssen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sste</a:t>
            </a:r>
            <a:r>
              <a:rPr lang="cs-CZ" sz="4000" dirty="0" smtClean="0"/>
              <a:t>	musel</a:t>
            </a:r>
          </a:p>
          <a:p>
            <a:pPr>
              <a:buNone/>
            </a:pPr>
            <a:r>
              <a:rPr lang="cs-CZ" sz="4000" dirty="0" err="1"/>
              <a:t>s</a:t>
            </a:r>
            <a:r>
              <a:rPr lang="cs-CZ" sz="4000" dirty="0" err="1" smtClean="0"/>
              <a:t>ollen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sollte</a:t>
            </a:r>
            <a:r>
              <a:rPr lang="cs-CZ" sz="4000" dirty="0" smtClean="0"/>
              <a:t>		měl (udělat)</a:t>
            </a:r>
          </a:p>
          <a:p>
            <a:pPr>
              <a:buNone/>
            </a:pPr>
            <a:r>
              <a:rPr lang="cs-CZ" sz="4000" dirty="0" err="1"/>
              <a:t>w</a:t>
            </a:r>
            <a:r>
              <a:rPr lang="cs-CZ" sz="4000" dirty="0" err="1" smtClean="0"/>
              <a:t>ollen</a:t>
            </a:r>
            <a:r>
              <a:rPr lang="cs-CZ" sz="4000" dirty="0" smtClean="0"/>
              <a:t>	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wollte</a:t>
            </a:r>
            <a:r>
              <a:rPr lang="cs-CZ" sz="4000" dirty="0" smtClean="0"/>
              <a:t>	chtěl</a:t>
            </a:r>
          </a:p>
          <a:p>
            <a:pPr>
              <a:buNone/>
            </a:pPr>
            <a:r>
              <a:rPr lang="cs-CZ" sz="4000" dirty="0" smtClean="0"/>
              <a:t>+ </a:t>
            </a:r>
            <a:r>
              <a:rPr lang="cs-CZ" sz="4000" dirty="0" err="1" smtClean="0"/>
              <a:t>wissen</a:t>
            </a: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</a:t>
            </a:r>
            <a:r>
              <a:rPr lang="cs-CZ" sz="4000" dirty="0" err="1" smtClean="0">
                <a:solidFill>
                  <a:srgbClr val="FFFF00"/>
                </a:solidFill>
              </a:rPr>
              <a:t>u</a:t>
            </a:r>
            <a:r>
              <a:rPr lang="cs-CZ" sz="4000" dirty="0" err="1" smtClean="0"/>
              <a:t>sste</a:t>
            </a:r>
            <a:r>
              <a:rPr lang="cs-CZ" sz="4000" dirty="0" smtClean="0"/>
              <a:t>!	věděl</a:t>
            </a: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41763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401080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I. </a:t>
            </a: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3, str. 60 </a:t>
            </a:r>
            <a:r>
              <a:rPr lang="cs-CZ" sz="2400" dirty="0" err="1" smtClean="0"/>
              <a:t>cv</a:t>
            </a:r>
            <a:r>
              <a:rPr lang="cs-CZ" sz="2400" dirty="0" smtClean="0"/>
              <a:t>. A2, A3</a:t>
            </a:r>
          </a:p>
          <a:p>
            <a:pPr>
              <a:buNone/>
            </a:pPr>
            <a:r>
              <a:rPr lang="cs-CZ" sz="2400" dirty="0" smtClean="0"/>
              <a:t>II. Přelož</a:t>
            </a:r>
          </a:p>
          <a:p>
            <a:pPr>
              <a:buNone/>
            </a:pPr>
            <a:r>
              <a:rPr lang="cs-CZ" sz="2400" dirty="0" smtClean="0"/>
              <a:t>	1. Chtěl jsem jít do kina, ale nemohl jsem, musel jsem </a:t>
            </a:r>
            <a:br>
              <a:rPr lang="cs-CZ" sz="2400" dirty="0" smtClean="0"/>
            </a:br>
            <a:r>
              <a:rPr lang="cs-CZ" sz="2400" dirty="0" smtClean="0"/>
              <a:t>    psát úkoly.</a:t>
            </a:r>
          </a:p>
          <a:p>
            <a:pPr>
              <a:buNone/>
            </a:pPr>
            <a:r>
              <a:rPr lang="cs-CZ" sz="2400" dirty="0" smtClean="0"/>
              <a:t>	2. Anna chtěla studovat, ale nemohla, musela jít pracovat</a:t>
            </a:r>
          </a:p>
          <a:p>
            <a:pPr>
              <a:buNone/>
            </a:pPr>
            <a:r>
              <a:rPr lang="cs-CZ" sz="2400" dirty="0" smtClean="0"/>
              <a:t>	3. Paul chtěl hrát na PC, ale nesměl, musel pomáhat na </a:t>
            </a:r>
          </a:p>
          <a:p>
            <a:pPr>
              <a:buNone/>
            </a:pPr>
            <a:r>
              <a:rPr lang="cs-CZ" sz="2400" dirty="0" smtClean="0"/>
              <a:t>	    zahradě.</a:t>
            </a:r>
          </a:p>
          <a:p>
            <a:pPr>
              <a:buNone/>
            </a:pPr>
            <a:r>
              <a:rPr lang="cs-CZ" sz="2400" dirty="0" smtClean="0"/>
              <a:t>	4. Chtěl jsem jít ven, ale nesměl jsem, musel jsem se </a:t>
            </a:r>
          </a:p>
          <a:p>
            <a:pPr>
              <a:buNone/>
            </a:pPr>
            <a:r>
              <a:rPr lang="cs-CZ" sz="2400" dirty="0" smtClean="0"/>
              <a:t>	    starat o bratra.</a:t>
            </a:r>
          </a:p>
          <a:p>
            <a:pPr>
              <a:buNone/>
            </a:pPr>
            <a:r>
              <a:rPr lang="cs-CZ" sz="2400" dirty="0" smtClean="0"/>
              <a:t>	5. Maria se chtěla dívat na televizi, ale nesměla, musela </a:t>
            </a:r>
          </a:p>
          <a:p>
            <a:pPr>
              <a:buNone/>
            </a:pPr>
            <a:r>
              <a:rPr lang="cs-CZ" sz="2400" dirty="0" smtClean="0"/>
              <a:t>	    se učit.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76867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III. Vytvoř věty v préteritu</a:t>
            </a:r>
          </a:p>
          <a:p>
            <a:pPr>
              <a:buNone/>
            </a:pPr>
            <a:r>
              <a:rPr lang="cs-CZ" sz="2400" dirty="0" smtClean="0"/>
              <a:t>	1.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– </a:t>
            </a:r>
            <a:r>
              <a:rPr lang="cs-CZ" sz="2400" dirty="0" err="1" smtClean="0"/>
              <a:t>ich</a:t>
            </a:r>
            <a:r>
              <a:rPr lang="cs-CZ" sz="2400" dirty="0" smtClean="0"/>
              <a:t> - </a:t>
            </a:r>
            <a:r>
              <a:rPr lang="cs-CZ" sz="2400" dirty="0" err="1" smtClean="0"/>
              <a:t>Tierärztin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 – </a:t>
            </a:r>
            <a:r>
              <a:rPr lang="cs-CZ" sz="2400" dirty="0" err="1" smtClean="0"/>
              <a:t>wollen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2. </a:t>
            </a:r>
            <a:r>
              <a:rPr lang="cs-CZ" sz="2400" dirty="0" err="1" smtClean="0"/>
              <a:t>Mit</a:t>
            </a:r>
            <a:r>
              <a:rPr lang="cs-CZ" sz="2400" dirty="0" smtClean="0"/>
              <a:t> 17 </a:t>
            </a:r>
            <a:r>
              <a:rPr lang="cs-CZ" sz="2400" dirty="0" err="1" smtClean="0"/>
              <a:t>Jahren</a:t>
            </a:r>
            <a:r>
              <a:rPr lang="cs-CZ" sz="2400" dirty="0" smtClean="0"/>
              <a:t> – Petra – um 9 </a:t>
            </a:r>
            <a:r>
              <a:rPr lang="cs-CZ" sz="2400" dirty="0" err="1" smtClean="0"/>
              <a:t>Uhr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sein</a:t>
            </a:r>
            <a:r>
              <a:rPr lang="cs-CZ" sz="2400" dirty="0" smtClean="0"/>
              <a:t> - </a:t>
            </a:r>
          </a:p>
          <a:p>
            <a:pPr>
              <a:buNone/>
            </a:pPr>
            <a:r>
              <a:rPr lang="cs-CZ" sz="2400" dirty="0" smtClean="0"/>
              <a:t>	    </a:t>
            </a:r>
            <a:r>
              <a:rPr lang="cs-CZ" sz="2400" dirty="0" err="1" smtClean="0"/>
              <a:t>müssen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3. </a:t>
            </a:r>
            <a:r>
              <a:rPr lang="cs-CZ" sz="2400" dirty="0" err="1" smtClean="0"/>
              <a:t>Mit</a:t>
            </a:r>
            <a:r>
              <a:rPr lang="cs-CZ" sz="2400" dirty="0" smtClean="0"/>
              <a:t> 10 – </a:t>
            </a:r>
            <a:r>
              <a:rPr lang="cs-CZ" sz="2400" dirty="0" err="1" smtClean="0"/>
              <a:t>wir</a:t>
            </a:r>
            <a:r>
              <a:rPr lang="cs-CZ" sz="2400" dirty="0" smtClean="0"/>
              <a:t> – </a:t>
            </a:r>
            <a:r>
              <a:rPr lang="cs-CZ" sz="2400" dirty="0" err="1" smtClean="0"/>
              <a:t>nicht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Disko </a:t>
            </a:r>
            <a:r>
              <a:rPr lang="cs-CZ" sz="2400" dirty="0" err="1" smtClean="0"/>
              <a:t>gehen</a:t>
            </a:r>
            <a:r>
              <a:rPr lang="cs-CZ" sz="2400" dirty="0" smtClean="0"/>
              <a:t> – </a:t>
            </a:r>
            <a:r>
              <a:rPr lang="cs-CZ" sz="2400" dirty="0" err="1" smtClean="0"/>
              <a:t>dürfen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4. </a:t>
            </a:r>
            <a:r>
              <a:rPr lang="cs-CZ" sz="2400" dirty="0" err="1" smtClean="0"/>
              <a:t>Mit</a:t>
            </a:r>
            <a:r>
              <a:rPr lang="cs-CZ" sz="2400" dirty="0" smtClean="0"/>
              <a:t> 6 </a:t>
            </a:r>
            <a:r>
              <a:rPr lang="cs-CZ" sz="2400" dirty="0" err="1" smtClean="0"/>
              <a:t>Jahren</a:t>
            </a:r>
            <a:r>
              <a:rPr lang="cs-CZ" sz="2400" dirty="0" smtClean="0"/>
              <a:t> – </a:t>
            </a:r>
            <a:r>
              <a:rPr lang="cs-CZ" sz="2400" dirty="0" err="1" smtClean="0"/>
              <a:t>Jens</a:t>
            </a:r>
            <a:r>
              <a:rPr lang="cs-CZ" sz="2400" dirty="0" smtClean="0"/>
              <a:t> –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 – </a:t>
            </a:r>
            <a:r>
              <a:rPr lang="cs-CZ" sz="2400" dirty="0" err="1" smtClean="0"/>
              <a:t>können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5.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Jugendlicher</a:t>
            </a:r>
            <a:r>
              <a:rPr lang="cs-CZ" sz="2400" dirty="0" smtClean="0"/>
              <a:t> – Frank –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große</a:t>
            </a:r>
            <a:r>
              <a:rPr lang="cs-CZ" sz="2400" dirty="0" smtClean="0"/>
              <a:t> </a:t>
            </a:r>
            <a:r>
              <a:rPr lang="cs-CZ" sz="2400" dirty="0" err="1" smtClean="0"/>
              <a:t>Reise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    machen – </a:t>
            </a:r>
            <a:r>
              <a:rPr lang="cs-CZ" sz="2400" dirty="0" err="1" smtClean="0"/>
              <a:t>wollen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6. </a:t>
            </a:r>
            <a:r>
              <a:rPr lang="cs-CZ" sz="2400" dirty="0" err="1" smtClean="0"/>
              <a:t>Mit</a:t>
            </a:r>
            <a:r>
              <a:rPr lang="cs-CZ" sz="2400" dirty="0" smtClean="0"/>
              <a:t> 15 – Dagmar </a:t>
            </a:r>
            <a:r>
              <a:rPr lang="cs-CZ" sz="2400" dirty="0" err="1" smtClean="0"/>
              <a:t>und</a:t>
            </a:r>
            <a:r>
              <a:rPr lang="cs-CZ" sz="2400" dirty="0" smtClean="0"/>
              <a:t> Hans – </a:t>
            </a:r>
            <a:r>
              <a:rPr lang="cs-CZ" sz="2400" dirty="0" err="1" smtClean="0"/>
              <a:t>schon</a:t>
            </a:r>
            <a:r>
              <a:rPr lang="cs-CZ" sz="2400" dirty="0" smtClean="0"/>
              <a:t> 4 </a:t>
            </a:r>
            <a:r>
              <a:rPr lang="cs-CZ" sz="2400" dirty="0" err="1" smtClean="0"/>
              <a:t>Sprachen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– </a:t>
            </a:r>
            <a:r>
              <a:rPr lang="cs-CZ" sz="2400" dirty="0" err="1" smtClean="0"/>
              <a:t>können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7. ? </a:t>
            </a:r>
            <a:r>
              <a:rPr lang="cs-CZ" sz="2400" dirty="0" err="1" smtClean="0"/>
              <a:t>mit</a:t>
            </a:r>
            <a:r>
              <a:rPr lang="cs-CZ" sz="2400" dirty="0" smtClean="0"/>
              <a:t> 13 – </a:t>
            </a:r>
            <a:r>
              <a:rPr lang="cs-CZ" sz="2400" dirty="0" err="1" smtClean="0"/>
              <a:t>du</a:t>
            </a:r>
            <a:r>
              <a:rPr lang="cs-CZ" sz="2400" dirty="0" smtClean="0"/>
              <a:t> – </a:t>
            </a:r>
            <a:r>
              <a:rPr lang="cs-CZ" sz="2400" dirty="0" err="1" smtClean="0"/>
              <a:t>auf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Party </a:t>
            </a:r>
            <a:r>
              <a:rPr lang="cs-CZ" sz="2400" dirty="0" err="1" smtClean="0"/>
              <a:t>gehen</a:t>
            </a:r>
            <a:r>
              <a:rPr lang="cs-CZ" sz="2400" dirty="0" smtClean="0"/>
              <a:t> – </a:t>
            </a:r>
            <a:r>
              <a:rPr lang="cs-CZ" sz="2400" dirty="0" err="1" smtClean="0"/>
              <a:t>dürfen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8. </a:t>
            </a:r>
            <a:r>
              <a:rPr lang="cs-CZ" sz="2400" dirty="0" err="1" smtClean="0"/>
              <a:t>Mit</a:t>
            </a:r>
            <a:r>
              <a:rPr lang="cs-CZ" sz="2400" dirty="0" smtClean="0"/>
              <a:t> 20 - </a:t>
            </a:r>
            <a:r>
              <a:rPr lang="cs-CZ" sz="2400" dirty="0" err="1" smtClean="0"/>
              <a:t>Kerstin</a:t>
            </a:r>
            <a:r>
              <a:rPr lang="cs-CZ" sz="2400" dirty="0" smtClean="0"/>
              <a:t> –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neue</a:t>
            </a:r>
            <a:r>
              <a:rPr lang="cs-CZ" sz="2400" dirty="0" smtClean="0"/>
              <a:t> </a:t>
            </a:r>
            <a:r>
              <a:rPr lang="cs-CZ" sz="2400" dirty="0" err="1" smtClean="0"/>
              <a:t>Ausbildung</a:t>
            </a:r>
            <a:r>
              <a:rPr lang="cs-CZ" sz="2400" dirty="0" smtClean="0"/>
              <a:t> machen –</a:t>
            </a:r>
            <a:br>
              <a:rPr lang="cs-CZ" sz="2400" dirty="0" smtClean="0"/>
            </a:br>
            <a:r>
              <a:rPr lang="cs-CZ" sz="2400" dirty="0" smtClean="0"/>
              <a:t>    </a:t>
            </a:r>
            <a:r>
              <a:rPr lang="cs-CZ" sz="2400" dirty="0" err="1" smtClean="0"/>
              <a:t>wollen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7829576" cy="53403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IV. Přelož</a:t>
            </a:r>
          </a:p>
          <a:p>
            <a:pPr>
              <a:buNone/>
            </a:pPr>
            <a:r>
              <a:rPr lang="cs-CZ" sz="2400" dirty="0" smtClean="0"/>
              <a:t>	1. Děti si nesměly hrát venku.</a:t>
            </a:r>
          </a:p>
          <a:p>
            <a:pPr>
              <a:buNone/>
            </a:pPr>
            <a:r>
              <a:rPr lang="cs-CZ" sz="2400" dirty="0" smtClean="0"/>
              <a:t>	2. Kdy jsi musel vstávat?</a:t>
            </a:r>
          </a:p>
          <a:p>
            <a:pPr>
              <a:buNone/>
            </a:pPr>
            <a:r>
              <a:rPr lang="cs-CZ" sz="2400" dirty="0" smtClean="0"/>
              <a:t>	3. Petr chtěl být ve 12 programátorem.</a:t>
            </a:r>
          </a:p>
          <a:p>
            <a:pPr>
              <a:buNone/>
            </a:pPr>
            <a:r>
              <a:rPr lang="cs-CZ" sz="2400" dirty="0" smtClean="0"/>
              <a:t>	4. Měli jste nám zavolat.</a:t>
            </a:r>
          </a:p>
          <a:p>
            <a:pPr>
              <a:buNone/>
            </a:pPr>
            <a:r>
              <a:rPr lang="cs-CZ" sz="2400" dirty="0" smtClean="0"/>
              <a:t>	5. Už jako dítě jsem uměl hrát šachy.</a:t>
            </a:r>
          </a:p>
          <a:p>
            <a:pPr>
              <a:buNone/>
            </a:pPr>
            <a:r>
              <a:rPr lang="cs-CZ" sz="2400" dirty="0" smtClean="0"/>
              <a:t>	6. Klára nemohla dříve přijít, musela se starat o</a:t>
            </a:r>
            <a:br>
              <a:rPr lang="cs-CZ" sz="2400" dirty="0" smtClean="0"/>
            </a:br>
            <a:r>
              <a:rPr lang="cs-CZ" sz="2400" dirty="0" smtClean="0"/>
              <a:t>    sestru.</a:t>
            </a:r>
          </a:p>
          <a:p>
            <a:pPr>
              <a:buNone/>
            </a:pPr>
            <a:r>
              <a:rPr lang="cs-CZ" sz="2400" dirty="0" smtClean="0"/>
              <a:t>	7. V červnu jsme chtěli jet do Londýna.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V. </a:t>
            </a: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3, str.136 </a:t>
            </a:r>
            <a:r>
              <a:rPr lang="cs-CZ" sz="2400" dirty="0" err="1" smtClean="0"/>
              <a:t>cv</a:t>
            </a:r>
            <a:r>
              <a:rPr lang="cs-CZ" sz="2400" dirty="0" smtClean="0"/>
              <a:t>. 9</a:t>
            </a:r>
          </a:p>
          <a:p>
            <a:pPr>
              <a:buNone/>
            </a:pPr>
            <a:r>
              <a:rPr lang="cs-CZ" sz="2400" dirty="0" smtClean="0"/>
              <a:t>        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41763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615262" cy="491174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 II. 1.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ins</a:t>
            </a:r>
            <a:r>
              <a:rPr lang="cs-CZ" sz="2400" dirty="0" smtClean="0"/>
              <a:t> Kino </a:t>
            </a:r>
            <a:r>
              <a:rPr lang="cs-CZ" sz="2400" dirty="0" err="1" smtClean="0"/>
              <a:t>gehen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konnte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br>
              <a:rPr lang="cs-CZ" sz="2400" dirty="0" smtClean="0"/>
            </a:br>
            <a:r>
              <a:rPr lang="cs-CZ" sz="2400" dirty="0" smtClean="0"/>
              <a:t>    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Hausaufgaben</a:t>
            </a:r>
            <a:r>
              <a:rPr lang="cs-CZ" sz="2400" dirty="0" smtClean="0"/>
              <a:t> machen.</a:t>
            </a:r>
          </a:p>
          <a:p>
            <a:pPr>
              <a:buNone/>
            </a:pPr>
            <a:r>
              <a:rPr lang="cs-CZ" sz="2400" dirty="0" smtClean="0"/>
              <a:t>	 2. Anna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studieren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konnte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r>
              <a:rPr lang="cs-CZ" sz="2400" dirty="0" err="1" smtClean="0"/>
              <a:t>sie</a:t>
            </a: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 	    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arbeiten</a:t>
            </a:r>
            <a:r>
              <a:rPr lang="cs-CZ" sz="2400" dirty="0" smtClean="0"/>
              <a:t> </a:t>
            </a:r>
            <a:r>
              <a:rPr lang="cs-CZ" sz="2400" dirty="0" err="1" smtClean="0"/>
              <a:t>gehen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3. Paul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durfte</a:t>
            </a:r>
            <a:r>
              <a:rPr lang="cs-CZ" sz="2400" dirty="0" smtClean="0"/>
              <a:t> 	</a:t>
            </a:r>
          </a:p>
          <a:p>
            <a:pPr>
              <a:buNone/>
            </a:pPr>
            <a:r>
              <a:rPr lang="cs-CZ" sz="2400" dirty="0" smtClean="0"/>
              <a:t>	   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Garten</a:t>
            </a:r>
            <a:r>
              <a:rPr lang="cs-CZ" sz="2400" dirty="0" smtClean="0"/>
              <a:t> </a:t>
            </a:r>
            <a:r>
              <a:rPr lang="cs-CZ" sz="2400" dirty="0" err="1" smtClean="0"/>
              <a:t>helfen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4.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ausgehen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durfte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   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mich</a:t>
            </a:r>
            <a:r>
              <a:rPr lang="cs-CZ" sz="2400" dirty="0" smtClean="0"/>
              <a:t> um </a:t>
            </a:r>
            <a:r>
              <a:rPr lang="cs-CZ" sz="2400" dirty="0" err="1" smtClean="0"/>
              <a:t>meinen</a:t>
            </a:r>
            <a:r>
              <a:rPr lang="cs-CZ" sz="2400" dirty="0" smtClean="0"/>
              <a:t> </a:t>
            </a:r>
            <a:r>
              <a:rPr lang="cs-CZ" sz="2400" dirty="0" err="1" smtClean="0"/>
              <a:t>Bruder</a:t>
            </a:r>
            <a:r>
              <a:rPr lang="cs-CZ" sz="2400" dirty="0" smtClean="0"/>
              <a:t> </a:t>
            </a:r>
            <a:r>
              <a:rPr lang="cs-CZ" sz="2400" dirty="0" err="1" smtClean="0"/>
              <a:t>kümmern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5. Maria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fernsehen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durfte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   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lernen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III. 1.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Tierärztin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2. </a:t>
            </a:r>
            <a:r>
              <a:rPr lang="cs-CZ" sz="2400" dirty="0" err="1" smtClean="0"/>
              <a:t>Mit</a:t>
            </a:r>
            <a:r>
              <a:rPr lang="cs-CZ" sz="2400" dirty="0" smtClean="0"/>
              <a:t> 17 </a:t>
            </a:r>
            <a:r>
              <a:rPr lang="cs-CZ" sz="2400" dirty="0" err="1" smtClean="0"/>
              <a:t>Jahren</a:t>
            </a:r>
            <a:r>
              <a:rPr lang="cs-CZ" sz="2400" dirty="0" smtClean="0"/>
              <a:t>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Petra um 9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sein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186766" cy="592935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     3. </a:t>
            </a:r>
            <a:r>
              <a:rPr lang="cs-CZ" sz="2400" dirty="0" err="1" smtClean="0"/>
              <a:t>Mit</a:t>
            </a:r>
            <a:r>
              <a:rPr lang="cs-CZ" sz="2400" dirty="0" smtClean="0"/>
              <a:t> 10 </a:t>
            </a:r>
            <a:r>
              <a:rPr lang="cs-CZ" sz="2400" dirty="0" err="1" smtClean="0"/>
              <a:t>durften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Disko </a:t>
            </a:r>
            <a:r>
              <a:rPr lang="cs-CZ" sz="2400" dirty="0" err="1" smtClean="0"/>
              <a:t>gehen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4. </a:t>
            </a:r>
            <a:r>
              <a:rPr lang="cs-CZ" sz="2400" dirty="0" err="1" smtClean="0"/>
              <a:t>Mit</a:t>
            </a:r>
            <a:r>
              <a:rPr lang="cs-CZ" sz="2400" dirty="0" smtClean="0"/>
              <a:t> 6 </a:t>
            </a:r>
            <a:r>
              <a:rPr lang="cs-CZ" sz="2400" dirty="0" err="1" smtClean="0"/>
              <a:t>Jahren</a:t>
            </a:r>
            <a:r>
              <a:rPr lang="cs-CZ" sz="2400" dirty="0" smtClean="0"/>
              <a:t> </a:t>
            </a:r>
            <a:r>
              <a:rPr lang="cs-CZ" sz="2400" dirty="0" err="1" smtClean="0"/>
              <a:t>konnte</a:t>
            </a:r>
            <a:r>
              <a:rPr lang="cs-CZ" sz="2400" dirty="0" smtClean="0"/>
              <a:t> </a:t>
            </a:r>
            <a:r>
              <a:rPr lang="cs-CZ" sz="2400" dirty="0" err="1" smtClean="0"/>
              <a:t>Jens</a:t>
            </a:r>
            <a:r>
              <a:rPr lang="cs-CZ" sz="2400" dirty="0" smtClean="0"/>
              <a:t>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5.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Jugendlicher</a:t>
            </a:r>
            <a:r>
              <a:rPr lang="cs-CZ" sz="2400" dirty="0" smtClean="0"/>
              <a:t>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Frank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große</a:t>
            </a:r>
            <a:r>
              <a:rPr lang="cs-CZ" sz="2400" dirty="0" smtClean="0"/>
              <a:t> </a:t>
            </a:r>
            <a:r>
              <a:rPr lang="cs-CZ" sz="2400" dirty="0" err="1" smtClean="0"/>
              <a:t>Reise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    machen.</a:t>
            </a:r>
          </a:p>
          <a:p>
            <a:pPr>
              <a:buNone/>
            </a:pPr>
            <a:r>
              <a:rPr lang="cs-CZ" sz="2400" dirty="0" smtClean="0"/>
              <a:t>	6. </a:t>
            </a:r>
            <a:r>
              <a:rPr lang="cs-CZ" sz="2400" dirty="0" err="1" smtClean="0"/>
              <a:t>Mit</a:t>
            </a:r>
            <a:r>
              <a:rPr lang="cs-CZ" sz="2400" dirty="0" smtClean="0"/>
              <a:t> 15 </a:t>
            </a:r>
            <a:r>
              <a:rPr lang="cs-CZ" sz="2400" dirty="0" err="1" smtClean="0"/>
              <a:t>konnten</a:t>
            </a:r>
            <a:r>
              <a:rPr lang="cs-CZ" sz="2400" dirty="0" smtClean="0"/>
              <a:t> Dagmar </a:t>
            </a:r>
            <a:r>
              <a:rPr lang="cs-CZ" sz="2400" dirty="0" err="1" smtClean="0"/>
              <a:t>und</a:t>
            </a:r>
            <a:r>
              <a:rPr lang="cs-CZ" sz="2400" dirty="0" smtClean="0"/>
              <a:t> Hans </a:t>
            </a:r>
            <a:r>
              <a:rPr lang="cs-CZ" sz="2400" dirty="0" err="1" smtClean="0"/>
              <a:t>schon</a:t>
            </a:r>
            <a:r>
              <a:rPr lang="cs-CZ" sz="2400" dirty="0" smtClean="0"/>
              <a:t> 4 </a:t>
            </a:r>
            <a:r>
              <a:rPr lang="cs-CZ" sz="2400" dirty="0" err="1" smtClean="0"/>
              <a:t>Sprachen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7. </a:t>
            </a:r>
            <a:r>
              <a:rPr lang="cs-CZ" sz="2400" dirty="0" err="1" smtClean="0"/>
              <a:t>Durftest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13 </a:t>
            </a:r>
            <a:r>
              <a:rPr lang="cs-CZ" sz="2400" dirty="0" err="1" smtClean="0"/>
              <a:t>auf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Party </a:t>
            </a:r>
            <a:r>
              <a:rPr lang="cs-CZ" sz="2400" dirty="0" err="1" smtClean="0"/>
              <a:t>gehen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	8. </a:t>
            </a:r>
            <a:r>
              <a:rPr lang="cs-CZ" sz="2400" dirty="0" err="1" smtClean="0"/>
              <a:t>Mit</a:t>
            </a:r>
            <a:r>
              <a:rPr lang="cs-CZ" sz="2400" dirty="0" smtClean="0"/>
              <a:t> 20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Kerstin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neue</a:t>
            </a:r>
            <a:r>
              <a:rPr lang="cs-CZ" sz="2400" dirty="0" smtClean="0"/>
              <a:t> </a:t>
            </a:r>
            <a:r>
              <a:rPr lang="cs-CZ" sz="2400" dirty="0" err="1" smtClean="0"/>
              <a:t>Ausbildung</a:t>
            </a:r>
            <a:r>
              <a:rPr lang="cs-CZ" sz="2400" dirty="0" smtClean="0"/>
              <a:t> machen.</a:t>
            </a:r>
          </a:p>
          <a:p>
            <a:pPr>
              <a:buNone/>
            </a:pPr>
            <a:r>
              <a:rPr lang="cs-CZ" sz="2400" dirty="0" smtClean="0"/>
              <a:t>IV. 1. Die </a:t>
            </a:r>
            <a:r>
              <a:rPr lang="cs-CZ" sz="2400" dirty="0" err="1" smtClean="0"/>
              <a:t>Kinder</a:t>
            </a:r>
            <a:r>
              <a:rPr lang="cs-CZ" sz="2400" dirty="0" smtClean="0"/>
              <a:t> </a:t>
            </a:r>
            <a:r>
              <a:rPr lang="cs-CZ" sz="2400" dirty="0" err="1" smtClean="0"/>
              <a:t>durften</a:t>
            </a:r>
            <a:r>
              <a:rPr lang="cs-CZ" sz="2400" dirty="0" smtClean="0"/>
              <a:t> </a:t>
            </a:r>
            <a:r>
              <a:rPr lang="cs-CZ" sz="2400" dirty="0" err="1" smtClean="0"/>
              <a:t>draußen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2. </a:t>
            </a:r>
            <a:r>
              <a:rPr lang="cs-CZ" sz="2400" dirty="0" err="1" smtClean="0"/>
              <a:t>Wann</a:t>
            </a:r>
            <a:r>
              <a:rPr lang="cs-CZ" sz="2400" dirty="0" smtClean="0"/>
              <a:t> </a:t>
            </a:r>
            <a:r>
              <a:rPr lang="cs-CZ" sz="2400" dirty="0" err="1" smtClean="0"/>
              <a:t>musstest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aufstehen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	3. Petr </a:t>
            </a:r>
            <a:r>
              <a:rPr lang="cs-CZ" sz="2400" dirty="0" err="1" smtClean="0"/>
              <a:t>wollte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12 </a:t>
            </a:r>
            <a:r>
              <a:rPr lang="cs-CZ" sz="2400" dirty="0" err="1" smtClean="0"/>
              <a:t>Jahren</a:t>
            </a:r>
            <a:r>
              <a:rPr lang="cs-CZ" sz="2400" dirty="0" smtClean="0"/>
              <a:t> </a:t>
            </a:r>
            <a:r>
              <a:rPr lang="cs-CZ" sz="2400" dirty="0" err="1" smtClean="0"/>
              <a:t>Programmierer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4. </a:t>
            </a:r>
            <a:r>
              <a:rPr lang="cs-CZ" sz="2400" dirty="0" err="1" smtClean="0"/>
              <a:t>Ihr</a:t>
            </a:r>
            <a:r>
              <a:rPr lang="cs-CZ" sz="2400" dirty="0" smtClean="0"/>
              <a:t> </a:t>
            </a:r>
            <a:r>
              <a:rPr lang="cs-CZ" sz="2400" dirty="0" err="1" smtClean="0"/>
              <a:t>solltet</a:t>
            </a:r>
            <a:r>
              <a:rPr lang="cs-CZ" sz="2400" dirty="0" smtClean="0"/>
              <a:t>/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sollten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anrufen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5.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 err="1" smtClean="0"/>
              <a:t>konnte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Schach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6. </a:t>
            </a:r>
            <a:r>
              <a:rPr lang="cs-CZ" sz="2400" dirty="0" err="1" smtClean="0"/>
              <a:t>Klara</a:t>
            </a:r>
            <a:r>
              <a:rPr lang="cs-CZ" sz="2400" dirty="0" smtClean="0"/>
              <a:t> </a:t>
            </a:r>
            <a:r>
              <a:rPr lang="cs-CZ" sz="2400" dirty="0" err="1" smtClean="0"/>
              <a:t>konnte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früher</a:t>
            </a:r>
            <a:r>
              <a:rPr lang="cs-CZ" sz="2400" dirty="0" smtClean="0"/>
              <a:t> </a:t>
            </a:r>
            <a:r>
              <a:rPr lang="cs-CZ" sz="2400" dirty="0" err="1" smtClean="0"/>
              <a:t>kommen</a:t>
            </a:r>
            <a:r>
              <a:rPr lang="cs-CZ" sz="2400" dirty="0" smtClean="0"/>
              <a:t>,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um </a:t>
            </a:r>
            <a:r>
              <a:rPr lang="cs-CZ" sz="2400" dirty="0" err="1" smtClean="0"/>
              <a:t>ihre</a:t>
            </a:r>
            <a:r>
              <a:rPr lang="cs-CZ" sz="2400" dirty="0" smtClean="0"/>
              <a:t> </a:t>
            </a:r>
            <a:r>
              <a:rPr lang="cs-CZ" sz="2400" dirty="0" err="1" smtClean="0"/>
              <a:t>Schwester</a:t>
            </a:r>
            <a:r>
              <a:rPr lang="cs-CZ" sz="2400" dirty="0" smtClean="0"/>
              <a:t> </a:t>
            </a:r>
            <a:r>
              <a:rPr lang="cs-CZ" sz="2400" dirty="0" err="1" smtClean="0"/>
              <a:t>kümmern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err="1" smtClean="0"/>
              <a:t>Schritte</a:t>
            </a:r>
            <a:r>
              <a:rPr lang="cs-CZ" sz="2000" dirty="0" smtClean="0"/>
              <a:t> </a:t>
            </a:r>
            <a:r>
              <a:rPr lang="cs-CZ" sz="2000" dirty="0" err="1" smtClean="0"/>
              <a:t>international</a:t>
            </a:r>
            <a:r>
              <a:rPr lang="cs-CZ" sz="2000" dirty="0" smtClean="0"/>
              <a:t> 3. </a:t>
            </a:r>
            <a:r>
              <a:rPr lang="cs-CZ" sz="2000" dirty="0" err="1" smtClean="0"/>
              <a:t>Ismaning</a:t>
            </a:r>
            <a:r>
              <a:rPr lang="cs-CZ" sz="2000" dirty="0" smtClean="0"/>
              <a:t>: </a:t>
            </a:r>
            <a:r>
              <a:rPr lang="cs-CZ" sz="2000" dirty="0" err="1" smtClean="0"/>
              <a:t>Hueber</a:t>
            </a:r>
            <a:r>
              <a:rPr lang="cs-CZ" sz="2000" dirty="0" smtClean="0"/>
              <a:t> </a:t>
            </a:r>
            <a:r>
              <a:rPr lang="cs-CZ" sz="2000" dirty="0" err="1" smtClean="0"/>
              <a:t>Verlag</a:t>
            </a:r>
            <a:r>
              <a:rPr lang="cs-CZ" sz="2000" dirty="0" smtClean="0"/>
              <a:t>, 2006.</a:t>
            </a:r>
          </a:p>
          <a:p>
            <a:pPr>
              <a:buNone/>
            </a:pPr>
            <a:r>
              <a:rPr lang="cs-CZ" sz="2000" dirty="0" smtClean="0"/>
              <a:t>			            ISBN 978-3-19-001853-6.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372</TotalTime>
  <Words>344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Snímek 1</vt:lpstr>
      <vt:lpstr>Snímek 2</vt:lpstr>
      <vt:lpstr>PrétEritum způsobových sloves</vt:lpstr>
      <vt:lpstr>Užití</vt:lpstr>
      <vt:lpstr>Význam modálních sloves</vt:lpstr>
      <vt:lpstr>Tvoření préterita modálních sloves</vt:lpstr>
      <vt:lpstr>Snímek 7</vt:lpstr>
      <vt:lpstr>Cvičení</vt:lpstr>
      <vt:lpstr>Snímek 9</vt:lpstr>
      <vt:lpstr>Snímek 10</vt:lpstr>
      <vt:lpstr>Řešení</vt:lpstr>
      <vt:lpstr>Snímek 12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Pretéritum způsobových sloves</dc:title>
  <dc:creator>HP</dc:creator>
  <cp:lastModifiedBy>Hlistova</cp:lastModifiedBy>
  <cp:revision>48</cp:revision>
  <dcterms:created xsi:type="dcterms:W3CDTF">2013-12-16T13:40:51Z</dcterms:created>
  <dcterms:modified xsi:type="dcterms:W3CDTF">2014-01-08T09:29:45Z</dcterms:modified>
</cp:coreProperties>
</file>