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63" r:id="rId2"/>
    <p:sldId id="256" r:id="rId3"/>
    <p:sldId id="259" r:id="rId4"/>
    <p:sldId id="258" r:id="rId5"/>
    <p:sldId id="260" r:id="rId6"/>
    <p:sldId id="264" r:id="rId7"/>
    <p:sldId id="265" r:id="rId8"/>
    <p:sldId id="266" r:id="rId9"/>
    <p:sldId id="268" r:id="rId10"/>
    <p:sldId id="261" r:id="rId11"/>
    <p:sldId id="272" r:id="rId12"/>
    <p:sldId id="273" r:id="rId13"/>
    <p:sldId id="269" r:id="rId14"/>
    <p:sldId id="270" r:id="rId15"/>
    <p:sldId id="271" r:id="rId16"/>
    <p:sldId id="274" r:id="rId17"/>
    <p:sldId id="275" r:id="rId18"/>
    <p:sldId id="276" r:id="rId19"/>
    <p:sldId id="277" r:id="rId20"/>
    <p:sldId id="278" r:id="rId21"/>
    <p:sldId id="262" r:id="rId22"/>
    <p:sldId id="26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A4FA6C-7E24-42E0-A2A0-2B059FEF58A0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A7EF65-CC29-477E-968E-FD32C11715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A7EF65-CC29-477E-968E-FD32C1171591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07F-E803-4B8E-B1AD-C380AC5FABC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6F18-E19B-408D-8FAC-B734A78DFB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07F-E803-4B8E-B1AD-C380AC5FABC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6F18-E19B-408D-8FAC-B734A78DFB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07F-E803-4B8E-B1AD-C380AC5FABC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6F18-E19B-408D-8FAC-B734A78DFB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07F-E803-4B8E-B1AD-C380AC5FABC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6F18-E19B-408D-8FAC-B734A78DFB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07F-E803-4B8E-B1AD-C380AC5FABC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6F18-E19B-408D-8FAC-B734A78DFB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07F-E803-4B8E-B1AD-C380AC5FABC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6F18-E19B-408D-8FAC-B734A78DFB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07F-E803-4B8E-B1AD-C380AC5FABC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6F18-E19B-408D-8FAC-B734A78DFB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07F-E803-4B8E-B1AD-C380AC5FABC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6F18-E19B-408D-8FAC-B734A78DFB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07F-E803-4B8E-B1AD-C380AC5FABC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6F18-E19B-408D-8FAC-B734A78DFB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07F-E803-4B8E-B1AD-C380AC5FABC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6F18-E19B-408D-8FAC-B734A78DFB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A907F-E803-4B8E-B1AD-C380AC5FABC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6F18-E19B-408D-8FAC-B734A78DFB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DA907F-E803-4B8E-B1AD-C380AC5FABC6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106F18-E19B-408D-8FAC-B734A78DFB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Georges_Seurat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Paul_Signac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inyurl.com/q5f669p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ointilismus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ignac2.jpg" TargetMode="External"/><Relationship Id="rId2" Type="http://schemas.openxmlformats.org/officeDocument/2006/relationships/hyperlink" Target="http://commons.wikimedia.org/wiki/File:Paul_Signac_-_L'Hirondelle_Steamer_on_the_Sein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67544" y="2492896"/>
          <a:ext cx="8137525" cy="40324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60856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2000" dirty="0"/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Gymnázium</a:t>
                      </a:r>
                      <a:r>
                        <a:rPr lang="cs-CZ" sz="2000" baseline="0" dirty="0" smtClean="0"/>
                        <a:t> Lovosice</a:t>
                      </a:r>
                      <a:endParaRPr lang="cs-CZ" sz="2000" dirty="0"/>
                    </a:p>
                  </a:txBody>
                  <a:tcPr marL="91447" marR="91447" marT="45709" marB="45709" anchor="ctr"/>
                </a:tc>
              </a:tr>
              <a:tr h="4785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Radmila</a:t>
                      </a:r>
                      <a:r>
                        <a:rPr lang="cs-CZ" sz="20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Vorasická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7731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20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5C</a:t>
                      </a:r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_15_Pointilismus</a:t>
                      </a:r>
                      <a:endParaRPr lang="cs-CZ" sz="20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478590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TÉMA: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i="0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</a:t>
                      </a:r>
                      <a:r>
                        <a:rPr lang="cs-CZ" sz="2000" b="1" i="0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umění</a:t>
                      </a:r>
                      <a:endParaRPr lang="cs-CZ" sz="2000" b="1" i="0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846757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</a:t>
                      </a:r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/1.5.00/34.1073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  <a:tr h="846757"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  <a:tc>
                  <a:txBody>
                    <a:bodyPr/>
                    <a:lstStyle/>
                    <a:p>
                      <a:r>
                        <a:rPr lang="cs-CZ" sz="20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18.3.2014</a:t>
                      </a:r>
                      <a:endParaRPr lang="cs-CZ" sz="20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9" marB="45709" anchor="ctr"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90872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2232247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 Extra Bold" pitchFamily="34" charset="0"/>
              </a:rPr>
              <a:t>Pointilismus</a:t>
            </a:r>
            <a:endParaRPr lang="cs-CZ" dirty="0">
              <a:solidFill>
                <a:srgbClr val="002060"/>
              </a:solidFill>
              <a:latin typeface="Albertus Extra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Obrázek 3" descr="Paul_Signac_Palais_des_Papes_Avigno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2636912"/>
            <a:ext cx="4023360" cy="31455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Albertus Medium" pitchFamily="34" charset="0"/>
              </a:rPr>
              <a:t>Hlavním účelem materiálu je </a:t>
            </a:r>
            <a:r>
              <a:rPr lang="cs-CZ" b="1" dirty="0" smtClean="0">
                <a:latin typeface="Albertus Medium" pitchFamily="34" charset="0"/>
              </a:rPr>
              <a:t>motivace žáka k vlastní výtvarné činnosti na základě inspirace pointilismem.</a:t>
            </a:r>
          </a:p>
          <a:p>
            <a:r>
              <a:rPr lang="cs-CZ" b="1" dirty="0" smtClean="0">
                <a:latin typeface="Albertus Medium" pitchFamily="34" charset="0"/>
              </a:rPr>
              <a:t>Rozvíjí znalosti z dějin umění na základě prožitku a vlastní tvorby</a:t>
            </a:r>
            <a:r>
              <a:rPr lang="cs-CZ" dirty="0" smtClean="0">
                <a:latin typeface="Albertus Medium" pitchFamily="34" charset="0"/>
              </a:rPr>
              <a:t>.</a:t>
            </a:r>
          </a:p>
          <a:p>
            <a:r>
              <a:rPr lang="cs-CZ" dirty="0" smtClean="0">
                <a:latin typeface="Albertus Medium" pitchFamily="34" charset="0"/>
              </a:rPr>
              <a:t>Může sloužit také jako osnova výkladu učitele, případně podklad k tvorbě zápisků žáka.</a:t>
            </a:r>
          </a:p>
          <a:p>
            <a:r>
              <a:rPr lang="cs-CZ" dirty="0" smtClean="0">
                <a:latin typeface="Albertus Medium" pitchFamily="34" charset="0"/>
              </a:rPr>
              <a:t>Podporuje mezipředmětové vztahy (výtvarná výchova, český jazyk a literatura).</a:t>
            </a:r>
          </a:p>
          <a:p>
            <a:r>
              <a:rPr lang="cs-CZ" dirty="0" smtClean="0">
                <a:latin typeface="Albertus Medium" pitchFamily="34" charset="0"/>
              </a:rPr>
              <a:t>Je primárně určen pro předmět výtvarná výchova v druhém ročníku a sextě.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" pitchFamily="34" charset="0"/>
              </a:rPr>
              <a:t>Pointilismus</a:t>
            </a:r>
            <a:endParaRPr lang="cs-CZ" dirty="0">
              <a:solidFill>
                <a:srgbClr val="002060"/>
              </a:solidFill>
              <a:latin typeface="Albertus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Albertus" pitchFamily="34" charset="0"/>
              </a:rPr>
              <a:t>Styl</a:t>
            </a:r>
            <a:r>
              <a:rPr lang="cs-CZ" dirty="0">
                <a:latin typeface="Albertus" pitchFamily="34" charset="0"/>
              </a:rPr>
              <a:t> </a:t>
            </a:r>
            <a:r>
              <a:rPr lang="cs-CZ" dirty="0" smtClean="0">
                <a:latin typeface="Albertus" pitchFamily="34" charset="0"/>
              </a:rPr>
              <a:t>malby</a:t>
            </a:r>
            <a:r>
              <a:rPr lang="cs-CZ" dirty="0">
                <a:latin typeface="Albertus" pitchFamily="34" charset="0"/>
              </a:rPr>
              <a:t>, ve kterém malé vzdálené </a:t>
            </a:r>
            <a:r>
              <a:rPr lang="cs-CZ" dirty="0">
                <a:solidFill>
                  <a:srgbClr val="002060"/>
                </a:solidFill>
                <a:latin typeface="Albertus" pitchFamily="34" charset="0"/>
              </a:rPr>
              <a:t>body základních barev vytvářejí </a:t>
            </a:r>
            <a:r>
              <a:rPr lang="cs-CZ" dirty="0" smtClean="0">
                <a:solidFill>
                  <a:srgbClr val="002060"/>
                </a:solidFill>
                <a:latin typeface="Albertus" pitchFamily="34" charset="0"/>
              </a:rPr>
              <a:t>v oku diváka dojem </a:t>
            </a:r>
            <a:r>
              <a:rPr lang="cs-CZ" dirty="0">
                <a:solidFill>
                  <a:srgbClr val="002060"/>
                </a:solidFill>
                <a:latin typeface="Albertus" pitchFamily="34" charset="0"/>
              </a:rPr>
              <a:t>mnoha různých barev</a:t>
            </a:r>
            <a:r>
              <a:rPr lang="cs-CZ" dirty="0" smtClean="0">
                <a:solidFill>
                  <a:srgbClr val="002060"/>
                </a:solidFill>
                <a:latin typeface="Albertus" pitchFamily="34" charset="0"/>
              </a:rPr>
              <a:t>.</a:t>
            </a:r>
          </a:p>
          <a:p>
            <a:r>
              <a:rPr lang="cs-CZ" dirty="0" smtClean="0">
                <a:latin typeface="Albertus" pitchFamily="34" charset="0"/>
              </a:rPr>
              <a:t>Technika </a:t>
            </a:r>
            <a:r>
              <a:rPr lang="cs-CZ" dirty="0">
                <a:latin typeface="Albertus" pitchFamily="34" charset="0"/>
              </a:rPr>
              <a:t>je založena na schopnostech vnímání oka a </a:t>
            </a:r>
            <a:r>
              <a:rPr lang="cs-CZ" dirty="0" smtClean="0">
                <a:latin typeface="Albertus" pitchFamily="34" charset="0"/>
              </a:rPr>
              <a:t>mysli.</a:t>
            </a:r>
          </a:p>
          <a:p>
            <a:r>
              <a:rPr lang="cs-CZ" dirty="0" smtClean="0">
                <a:latin typeface="Albertus" pitchFamily="34" charset="0"/>
              </a:rPr>
              <a:t>Souvislost s objevy v optice</a:t>
            </a:r>
          </a:p>
          <a:p>
            <a:r>
              <a:rPr lang="cs-CZ" dirty="0">
                <a:latin typeface="Albertus" pitchFamily="34" charset="0"/>
              </a:rPr>
              <a:t>Termín byl poprvé použit uměleckými kritiky na konci 80. let 19. století jako posměšné označení děl těchto umělců, </a:t>
            </a:r>
            <a:r>
              <a:rPr lang="cs-CZ" dirty="0" smtClean="0">
                <a:latin typeface="Albertus" pitchFamily="34" charset="0"/>
              </a:rPr>
              <a:t>v </a:t>
            </a:r>
            <a:r>
              <a:rPr lang="cs-CZ" dirty="0">
                <a:latin typeface="Albertus" pitchFamily="34" charset="0"/>
              </a:rPr>
              <a:t>současnosti již ztratil svůj původně hanlivý význam. </a:t>
            </a:r>
            <a:endParaRPr lang="cs-CZ" dirty="0" smtClean="0">
              <a:latin typeface="Albertus" pitchFamily="34" charset="0"/>
            </a:endParaRPr>
          </a:p>
          <a:p>
            <a:r>
              <a:rPr lang="cs-CZ" dirty="0" smtClean="0">
                <a:latin typeface="Albertus" pitchFamily="34" charset="0"/>
              </a:rPr>
              <a:t>Jedna z </a:t>
            </a:r>
            <a:r>
              <a:rPr lang="cs-CZ" smtClean="0">
                <a:latin typeface="Albertus" pitchFamily="34" charset="0"/>
              </a:rPr>
              <a:t>postimpresionistických tendencí</a:t>
            </a:r>
            <a:endParaRPr lang="cs-CZ" dirty="0" smtClean="0">
              <a:latin typeface="Albertus" pitchFamily="34" charset="0"/>
            </a:endParaRPr>
          </a:p>
          <a:p>
            <a:endParaRPr lang="cs-CZ" dirty="0">
              <a:latin typeface="Albertu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" pitchFamily="34" charset="0"/>
              </a:rPr>
              <a:t>Představitelé</a:t>
            </a:r>
            <a:endParaRPr lang="cs-CZ" dirty="0">
              <a:solidFill>
                <a:srgbClr val="002060"/>
              </a:solidFill>
              <a:latin typeface="Albertus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85000" lnSpcReduction="10000"/>
          </a:bodyPr>
          <a:lstStyle/>
          <a:p>
            <a:r>
              <a:rPr lang="cs-CZ" sz="5200" b="1" dirty="0" err="1">
                <a:solidFill>
                  <a:srgbClr val="002060"/>
                </a:solidFill>
                <a:latin typeface="Albertus" pitchFamily="34" charset="0"/>
              </a:rPr>
              <a:t>Georges</a:t>
            </a:r>
            <a:r>
              <a:rPr lang="cs-CZ" sz="5200" b="1" dirty="0">
                <a:solidFill>
                  <a:srgbClr val="002060"/>
                </a:solidFill>
                <a:latin typeface="Albertus" pitchFamily="34" charset="0"/>
              </a:rPr>
              <a:t> </a:t>
            </a:r>
            <a:r>
              <a:rPr lang="cs-CZ" sz="5200" b="1" dirty="0" err="1" smtClean="0">
                <a:solidFill>
                  <a:srgbClr val="002060"/>
                </a:solidFill>
                <a:latin typeface="Albertus" pitchFamily="34" charset="0"/>
              </a:rPr>
              <a:t>Seurat</a:t>
            </a:r>
            <a:r>
              <a:rPr lang="cs-CZ" sz="5200" b="1" dirty="0" smtClean="0">
                <a:solidFill>
                  <a:srgbClr val="002060"/>
                </a:solidFill>
                <a:latin typeface="Albertus" pitchFamily="34" charset="0"/>
              </a:rPr>
              <a:t> - </a:t>
            </a:r>
            <a:r>
              <a:rPr lang="cs-CZ" b="1" dirty="0" smtClean="0">
                <a:solidFill>
                  <a:srgbClr val="002060"/>
                </a:solidFill>
                <a:latin typeface="Albertus" pitchFamily="34" charset="0"/>
                <a:hlinkClick r:id="rId2"/>
              </a:rPr>
              <a:t>http://</a:t>
            </a:r>
            <a:r>
              <a:rPr lang="cs-CZ" b="1" dirty="0" err="1" smtClean="0">
                <a:solidFill>
                  <a:srgbClr val="002060"/>
                </a:solidFill>
                <a:latin typeface="Albertus" pitchFamily="34" charset="0"/>
                <a:hlinkClick r:id="rId2"/>
              </a:rPr>
              <a:t>cs.wikipedia.org</a:t>
            </a:r>
            <a:r>
              <a:rPr lang="cs-CZ" b="1" dirty="0" smtClean="0">
                <a:solidFill>
                  <a:srgbClr val="002060"/>
                </a:solidFill>
                <a:latin typeface="Albertus" pitchFamily="34" charset="0"/>
                <a:hlinkClick r:id="rId2"/>
              </a:rPr>
              <a:t>/</a:t>
            </a:r>
            <a:r>
              <a:rPr lang="cs-CZ" b="1" dirty="0" err="1" smtClean="0">
                <a:solidFill>
                  <a:srgbClr val="002060"/>
                </a:solidFill>
                <a:latin typeface="Albertus" pitchFamily="34" charset="0"/>
                <a:hlinkClick r:id="rId2"/>
              </a:rPr>
              <a:t>wiki</a:t>
            </a:r>
            <a:r>
              <a:rPr lang="cs-CZ" b="1" dirty="0" smtClean="0">
                <a:solidFill>
                  <a:srgbClr val="002060"/>
                </a:solidFill>
                <a:latin typeface="Albertus" pitchFamily="34" charset="0"/>
                <a:hlinkClick r:id="rId2"/>
              </a:rPr>
              <a:t>/</a:t>
            </a:r>
            <a:r>
              <a:rPr lang="cs-CZ" b="1" dirty="0" err="1" smtClean="0">
                <a:solidFill>
                  <a:srgbClr val="002060"/>
                </a:solidFill>
                <a:latin typeface="Albertus" pitchFamily="34" charset="0"/>
                <a:hlinkClick r:id="rId2"/>
              </a:rPr>
              <a:t>Georges</a:t>
            </a:r>
            <a:r>
              <a:rPr lang="cs-CZ" b="1" dirty="0" smtClean="0">
                <a:solidFill>
                  <a:srgbClr val="002060"/>
                </a:solidFill>
                <a:latin typeface="Albertus" pitchFamily="34" charset="0"/>
                <a:hlinkClick r:id="rId2"/>
              </a:rPr>
              <a:t>_</a:t>
            </a:r>
            <a:r>
              <a:rPr lang="cs-CZ" b="1" dirty="0" err="1" smtClean="0">
                <a:solidFill>
                  <a:srgbClr val="002060"/>
                </a:solidFill>
                <a:latin typeface="Albertus" pitchFamily="34" charset="0"/>
                <a:hlinkClick r:id="rId2"/>
              </a:rPr>
              <a:t>Seurat</a:t>
            </a:r>
            <a:endParaRPr lang="cs-CZ" b="1" dirty="0" smtClean="0">
              <a:solidFill>
                <a:srgbClr val="002060"/>
              </a:solidFill>
              <a:latin typeface="Albertus" pitchFamily="34" charset="0"/>
            </a:endParaRPr>
          </a:p>
          <a:p>
            <a:r>
              <a:rPr lang="cs-CZ" dirty="0">
                <a:latin typeface="Albertus" pitchFamily="34" charset="0"/>
              </a:rPr>
              <a:t> (plným </a:t>
            </a:r>
            <a:r>
              <a:rPr lang="cs-CZ" dirty="0" smtClean="0">
                <a:latin typeface="Albertus" pitchFamily="34" charset="0"/>
              </a:rPr>
              <a:t>jménem </a:t>
            </a:r>
            <a:r>
              <a:rPr lang="cs-CZ" b="1" dirty="0" err="1" smtClean="0">
                <a:latin typeface="Albertus" pitchFamily="34" charset="0"/>
              </a:rPr>
              <a:t>Georges</a:t>
            </a:r>
            <a:r>
              <a:rPr lang="cs-CZ" b="1" dirty="0" smtClean="0">
                <a:latin typeface="Albertus" pitchFamily="34" charset="0"/>
              </a:rPr>
              <a:t>-</a:t>
            </a:r>
            <a:r>
              <a:rPr lang="cs-CZ" b="1" dirty="0" err="1" smtClean="0">
                <a:latin typeface="Albertus" pitchFamily="34" charset="0"/>
              </a:rPr>
              <a:t>Pierre</a:t>
            </a:r>
            <a:r>
              <a:rPr lang="cs-CZ" b="1" dirty="0" smtClean="0">
                <a:latin typeface="Albertus" pitchFamily="34" charset="0"/>
              </a:rPr>
              <a:t> </a:t>
            </a:r>
            <a:r>
              <a:rPr lang="cs-CZ" b="1" dirty="0" err="1">
                <a:latin typeface="Albertus" pitchFamily="34" charset="0"/>
              </a:rPr>
              <a:t>Seurat</a:t>
            </a:r>
            <a:r>
              <a:rPr lang="cs-CZ" dirty="0" smtClean="0">
                <a:latin typeface="Albertus" pitchFamily="34" charset="0"/>
              </a:rPr>
              <a:t>,</a:t>
            </a:r>
          </a:p>
          <a:p>
            <a:r>
              <a:rPr lang="cs-CZ" dirty="0" smtClean="0">
                <a:latin typeface="Albertus" pitchFamily="34" charset="0"/>
              </a:rPr>
              <a:t> </a:t>
            </a:r>
            <a:r>
              <a:rPr lang="cs-CZ" dirty="0">
                <a:latin typeface="Albertus" pitchFamily="34" charset="0"/>
              </a:rPr>
              <a:t>(2. prosince 1859 Paříž – 29. </a:t>
            </a:r>
            <a:r>
              <a:rPr lang="cs-CZ" dirty="0" err="1">
                <a:latin typeface="Albertus" pitchFamily="34" charset="0"/>
              </a:rPr>
              <a:t>března1891</a:t>
            </a:r>
            <a:r>
              <a:rPr lang="cs-CZ" dirty="0">
                <a:latin typeface="Albertus" pitchFamily="34" charset="0"/>
              </a:rPr>
              <a:t> </a:t>
            </a:r>
            <a:r>
              <a:rPr lang="cs-CZ" dirty="0" smtClean="0">
                <a:latin typeface="Albertus" pitchFamily="34" charset="0"/>
              </a:rPr>
              <a:t>Paříž)</a:t>
            </a:r>
          </a:p>
          <a:p>
            <a:r>
              <a:rPr lang="cs-CZ" dirty="0" smtClean="0">
                <a:latin typeface="Albertus" pitchFamily="34" charset="0"/>
              </a:rPr>
              <a:t>Francouzský</a:t>
            </a:r>
            <a:r>
              <a:rPr lang="cs-CZ" dirty="0">
                <a:latin typeface="Albertus" pitchFamily="34" charset="0"/>
              </a:rPr>
              <a:t> </a:t>
            </a:r>
            <a:r>
              <a:rPr lang="cs-CZ" dirty="0" smtClean="0">
                <a:latin typeface="Albertus" pitchFamily="34" charset="0"/>
              </a:rPr>
              <a:t>malíř,zakladatel</a:t>
            </a:r>
            <a:r>
              <a:rPr lang="cs-CZ" dirty="0">
                <a:latin typeface="Albertus" pitchFamily="34" charset="0"/>
              </a:rPr>
              <a:t> </a:t>
            </a:r>
            <a:r>
              <a:rPr lang="cs-CZ" dirty="0">
                <a:solidFill>
                  <a:srgbClr val="002060"/>
                </a:solidFill>
                <a:latin typeface="Albertus" pitchFamily="34" charset="0"/>
              </a:rPr>
              <a:t>neoimpresionismu</a:t>
            </a:r>
            <a:r>
              <a:rPr lang="cs-CZ" dirty="0" smtClean="0">
                <a:latin typeface="Albertus" pitchFamily="34" charset="0"/>
              </a:rPr>
              <a:t>.</a:t>
            </a:r>
          </a:p>
          <a:p>
            <a:r>
              <a:rPr lang="cs-CZ" dirty="0" smtClean="0">
                <a:latin typeface="Albertus" pitchFamily="34" charset="0"/>
              </a:rPr>
              <a:t>Vynalezl </a:t>
            </a:r>
            <a:r>
              <a:rPr lang="cs-CZ" dirty="0">
                <a:latin typeface="Albertus" pitchFamily="34" charset="0"/>
              </a:rPr>
              <a:t>a používal </a:t>
            </a:r>
            <a:r>
              <a:rPr lang="cs-CZ" dirty="0" smtClean="0">
                <a:latin typeface="Albertus" pitchFamily="34" charset="0"/>
              </a:rPr>
              <a:t>techniku </a:t>
            </a:r>
            <a:r>
              <a:rPr lang="cs-CZ" dirty="0" smtClean="0">
                <a:solidFill>
                  <a:srgbClr val="002060"/>
                </a:solidFill>
                <a:latin typeface="Albertus" pitchFamily="34" charset="0"/>
              </a:rPr>
              <a:t>pointilismu</a:t>
            </a:r>
            <a:r>
              <a:rPr lang="cs-CZ" dirty="0">
                <a:solidFill>
                  <a:srgbClr val="002060"/>
                </a:solidFill>
                <a:latin typeface="Albertus" pitchFamily="34" charset="0"/>
              </a:rPr>
              <a:t> či </a:t>
            </a:r>
            <a:r>
              <a:rPr lang="cs-CZ" dirty="0" err="1" smtClean="0">
                <a:solidFill>
                  <a:srgbClr val="002060"/>
                </a:solidFill>
                <a:latin typeface="Albertus" pitchFamily="34" charset="0"/>
              </a:rPr>
              <a:t>divisionismu</a:t>
            </a:r>
            <a:r>
              <a:rPr lang="cs-CZ" dirty="0" smtClean="0">
                <a:solidFill>
                  <a:srgbClr val="002060"/>
                </a:solidFill>
                <a:latin typeface="Albertus" pitchFamily="34" charset="0"/>
              </a:rPr>
              <a:t> - skládání </a:t>
            </a:r>
            <a:r>
              <a:rPr lang="cs-CZ" dirty="0">
                <a:solidFill>
                  <a:srgbClr val="002060"/>
                </a:solidFill>
                <a:latin typeface="Albertus" pitchFamily="34" charset="0"/>
              </a:rPr>
              <a:t>obrazu z malých barevných bodů</a:t>
            </a:r>
            <a:r>
              <a:rPr lang="cs-CZ" dirty="0" smtClean="0">
                <a:latin typeface="Albertus" pitchFamily="34" charset="0"/>
              </a:rPr>
              <a:t>.</a:t>
            </a:r>
          </a:p>
          <a:p>
            <a:r>
              <a:rPr lang="cs-CZ" dirty="0" smtClean="0">
                <a:latin typeface="Albertus" pitchFamily="34" charset="0"/>
              </a:rPr>
              <a:t>Pointilismus </a:t>
            </a:r>
            <a:r>
              <a:rPr lang="cs-CZ" dirty="0">
                <a:latin typeface="Albertus" pitchFamily="34" charset="0"/>
              </a:rPr>
              <a:t>hledal vnitřní zákonitost, která by určila umístění barev v obraze.</a:t>
            </a:r>
          </a:p>
        </p:txBody>
      </p:sp>
      <p:pic>
        <p:nvPicPr>
          <p:cNvPr id="4" name="Obrázek 3" descr="Georges_Seurat_188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308304" y="0"/>
            <a:ext cx="1584176" cy="22768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Koupání v </a:t>
            </a:r>
            <a:r>
              <a:rPr lang="cs-CZ" dirty="0" err="1" smtClean="0"/>
              <a:t>Asnières</a:t>
            </a:r>
            <a:r>
              <a:rPr lang="cs-CZ" dirty="0" smtClean="0"/>
              <a:t>, 201 x 300 cm, Národní galerie Londýn</a:t>
            </a:r>
            <a:endParaRPr lang="cs-CZ" dirty="0"/>
          </a:p>
        </p:txBody>
      </p:sp>
      <p:pic>
        <p:nvPicPr>
          <p:cNvPr id="4" name="Zástupný symbol pro obsah 3" descr="440px-Georges_Seurat_00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556792"/>
            <a:ext cx="7344816" cy="468052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Nedělní odpoledne na ostrově La Grande </a:t>
            </a:r>
            <a:r>
              <a:rPr lang="cs-CZ" sz="3200" dirty="0" err="1" smtClean="0"/>
              <a:t>Jatte</a:t>
            </a:r>
            <a:r>
              <a:rPr lang="cs-CZ" sz="3200" dirty="0" smtClean="0"/>
              <a:t>, </a:t>
            </a:r>
            <a:r>
              <a:rPr lang="cs-CZ" sz="3200" dirty="0" err="1" smtClean="0"/>
              <a:t>207x308</a:t>
            </a:r>
            <a:r>
              <a:rPr lang="cs-CZ" sz="3200" dirty="0" smtClean="0"/>
              <a:t> cm, Institut umění Chicago</a:t>
            </a:r>
            <a:endParaRPr lang="cs-CZ" sz="3200" dirty="0"/>
          </a:p>
        </p:txBody>
      </p:sp>
      <p:pic>
        <p:nvPicPr>
          <p:cNvPr id="4" name="Zástupný symbol pro obsah 3" descr="440px-Georges_Seurat_-_Un_dimanche_après-midi_à_l'Île_de_la_Grande_Jatt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556792"/>
            <a:ext cx="7128792" cy="468052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/>
          </a:bodyPr>
          <a:lstStyle/>
          <a:p>
            <a:r>
              <a:rPr lang="fr-FR" i="1" dirty="0" smtClean="0"/>
              <a:t>Le Bec du Hoc u Grandcamp</a:t>
            </a:r>
            <a:r>
              <a:rPr lang="fr-FR" dirty="0" smtClean="0"/>
              <a:t>, 1885</a:t>
            </a:r>
            <a:endParaRPr lang="cs-CZ" dirty="0"/>
          </a:p>
        </p:txBody>
      </p:sp>
      <p:pic>
        <p:nvPicPr>
          <p:cNvPr id="5" name="Obrázek 4" descr="744px-Seurat-Le_Bec_du_Hoc_à_Grandcam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908720"/>
            <a:ext cx="8284408" cy="5949280"/>
          </a:xfrm>
          <a:prstGeom prst="rect">
            <a:avLst/>
          </a:prstGeom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515px-1890_Seurat_Can-Can_anagori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88640"/>
            <a:ext cx="4860032" cy="64533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 descr="356px-Georges_Seurat_04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0"/>
            <a:ext cx="4069080" cy="68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bertus" pitchFamily="34" charset="0"/>
              </a:rPr>
              <a:t>Paul </a:t>
            </a:r>
            <a:r>
              <a:rPr lang="cs-CZ" dirty="0" err="1" smtClean="0">
                <a:solidFill>
                  <a:srgbClr val="002060"/>
                </a:solidFill>
                <a:latin typeface="Albertus" pitchFamily="34" charset="0"/>
              </a:rPr>
              <a:t>Signac</a:t>
            </a:r>
            <a:endParaRPr lang="cs-CZ" dirty="0">
              <a:solidFill>
                <a:srgbClr val="002060"/>
              </a:solidFill>
              <a:latin typeface="Albertus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3"/>
              </a:rPr>
              <a:t>http://</a:t>
            </a:r>
            <a:r>
              <a:rPr lang="cs-CZ" dirty="0" err="1" smtClean="0">
                <a:hlinkClick r:id="rId3"/>
              </a:rPr>
              <a:t>en.wikipedia.org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wiki</a:t>
            </a:r>
            <a:r>
              <a:rPr lang="cs-CZ" dirty="0" smtClean="0">
                <a:hlinkClick r:id="rId3"/>
              </a:rPr>
              <a:t>/Paul_</a:t>
            </a:r>
            <a:r>
              <a:rPr lang="cs-CZ" dirty="0" err="1" smtClean="0">
                <a:hlinkClick r:id="rId3"/>
              </a:rPr>
              <a:t>Signac</a:t>
            </a:r>
            <a:endParaRPr lang="cs-CZ" dirty="0" smtClean="0"/>
          </a:p>
          <a:p>
            <a:r>
              <a:rPr lang="cs-CZ" b="1" dirty="0" smtClean="0">
                <a:hlinkClick r:id="rId4"/>
              </a:rPr>
              <a:t>http://</a:t>
            </a:r>
            <a:r>
              <a:rPr lang="cs-CZ" b="1" dirty="0" err="1" smtClean="0">
                <a:hlinkClick r:id="rId4"/>
              </a:rPr>
              <a:t>tinyurl.com</a:t>
            </a:r>
            <a:r>
              <a:rPr lang="cs-CZ" b="1" dirty="0" smtClean="0">
                <a:hlinkClick r:id="rId4"/>
              </a:rPr>
              <a:t>/</a:t>
            </a:r>
            <a:r>
              <a:rPr lang="cs-CZ" b="1" dirty="0" err="1" smtClean="0">
                <a:hlinkClick r:id="rId4"/>
              </a:rPr>
              <a:t>q5f669p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dirty="0" smtClean="0">
                <a:latin typeface="Albertus Medium" pitchFamily="34" charset="0"/>
              </a:rPr>
              <a:t>(</a:t>
            </a:r>
            <a:r>
              <a:rPr lang="cs-CZ" sz="3400" dirty="0" smtClean="0">
                <a:latin typeface="Albertus Medium" pitchFamily="34" charset="0"/>
                <a:cs typeface="Estrangelo Edessa" pitchFamily="66" charset="0"/>
              </a:rPr>
              <a:t>celým jménem </a:t>
            </a:r>
            <a:r>
              <a:rPr lang="cs-CZ" sz="3400" b="1" dirty="0" smtClean="0">
                <a:latin typeface="Albertus Medium" pitchFamily="34" charset="0"/>
                <a:cs typeface="Estrangelo Edessa" pitchFamily="66" charset="0"/>
              </a:rPr>
              <a:t>Paul </a:t>
            </a:r>
            <a:r>
              <a:rPr lang="cs-CZ" sz="3400" b="1" dirty="0" err="1" smtClean="0">
                <a:latin typeface="Albertus Medium" pitchFamily="34" charset="0"/>
                <a:cs typeface="Estrangelo Edessa" pitchFamily="66" charset="0"/>
              </a:rPr>
              <a:t>Victor</a:t>
            </a:r>
            <a:r>
              <a:rPr lang="cs-CZ" sz="3400" b="1" dirty="0" smtClean="0">
                <a:latin typeface="Albertus Medium" pitchFamily="34" charset="0"/>
                <a:cs typeface="Estrangelo Edessa" pitchFamily="66" charset="0"/>
              </a:rPr>
              <a:t> </a:t>
            </a:r>
            <a:r>
              <a:rPr lang="cs-CZ" sz="3400" b="1" dirty="0" err="1" smtClean="0">
                <a:latin typeface="Albertus Medium" pitchFamily="34" charset="0"/>
                <a:cs typeface="Estrangelo Edessa" pitchFamily="66" charset="0"/>
              </a:rPr>
              <a:t>Jules</a:t>
            </a:r>
            <a:r>
              <a:rPr lang="cs-CZ" sz="3400" b="1" dirty="0" smtClean="0">
                <a:latin typeface="Albertus Medium" pitchFamily="34" charset="0"/>
                <a:cs typeface="Estrangelo Edessa" pitchFamily="66" charset="0"/>
              </a:rPr>
              <a:t> </a:t>
            </a:r>
            <a:r>
              <a:rPr lang="cs-CZ" sz="3400" b="1" dirty="0" err="1" smtClean="0">
                <a:latin typeface="Albertus Medium" pitchFamily="34" charset="0"/>
                <a:cs typeface="Estrangelo Edessa" pitchFamily="66" charset="0"/>
              </a:rPr>
              <a:t>Signac</a:t>
            </a:r>
            <a:r>
              <a:rPr lang="cs-CZ" sz="3400" dirty="0" smtClean="0">
                <a:latin typeface="Albertus Medium" pitchFamily="34" charset="0"/>
              </a:rPr>
              <a:t>, </a:t>
            </a:r>
          </a:p>
          <a:p>
            <a:pPr>
              <a:buNone/>
            </a:pPr>
            <a:r>
              <a:rPr lang="cs-CZ" sz="3400" dirty="0" smtClean="0"/>
              <a:t>* </a:t>
            </a:r>
            <a:r>
              <a:rPr lang="cs-CZ" sz="3400" dirty="0" smtClean="0">
                <a:latin typeface="Albertus" pitchFamily="34" charset="0"/>
              </a:rPr>
              <a:t>11. listopadu 1863 Paříž; † 15. srpna 1935 Paříž) </a:t>
            </a:r>
          </a:p>
          <a:p>
            <a:r>
              <a:rPr lang="cs-CZ" sz="3400" dirty="0" smtClean="0">
                <a:latin typeface="Albertus" pitchFamily="34" charset="0"/>
              </a:rPr>
              <a:t>Francouzský malíř, </a:t>
            </a:r>
            <a:r>
              <a:rPr lang="cs-CZ" sz="3400" dirty="0" smtClean="0">
                <a:solidFill>
                  <a:srgbClr val="002060"/>
                </a:solidFill>
                <a:latin typeface="Albertus" pitchFamily="34" charset="0"/>
              </a:rPr>
              <a:t>představitel neoimpresionismu </a:t>
            </a:r>
          </a:p>
          <a:p>
            <a:r>
              <a:rPr lang="cs-CZ" sz="3400" dirty="0" smtClean="0">
                <a:solidFill>
                  <a:srgbClr val="002060"/>
                </a:solidFill>
                <a:latin typeface="Albertus" pitchFamily="34" charset="0"/>
              </a:rPr>
              <a:t>Spolu se </a:t>
            </a:r>
            <a:r>
              <a:rPr lang="cs-CZ" sz="3400" dirty="0" err="1" smtClean="0">
                <a:solidFill>
                  <a:srgbClr val="002060"/>
                </a:solidFill>
                <a:latin typeface="Albertus" pitchFamily="34" charset="0"/>
              </a:rPr>
              <a:t>Seuratem</a:t>
            </a:r>
            <a:r>
              <a:rPr lang="cs-CZ" sz="3400" dirty="0" smtClean="0">
                <a:solidFill>
                  <a:srgbClr val="002060"/>
                </a:solidFill>
                <a:latin typeface="Albertus" pitchFamily="34" charset="0"/>
              </a:rPr>
              <a:t> vynalezl a používal techniku pointilismu</a:t>
            </a:r>
          </a:p>
          <a:p>
            <a:r>
              <a:rPr lang="cs-CZ" sz="3400" dirty="0" smtClean="0">
                <a:latin typeface="Albertus" pitchFamily="34" charset="0"/>
              </a:rPr>
              <a:t>Na rozdíl od něj však používal spíše </a:t>
            </a:r>
            <a:r>
              <a:rPr lang="cs-CZ" sz="3400" dirty="0" smtClean="0">
                <a:solidFill>
                  <a:srgbClr val="002060"/>
                </a:solidFill>
                <a:latin typeface="Albertus" pitchFamily="34" charset="0"/>
              </a:rPr>
              <a:t>čtverečky</a:t>
            </a:r>
            <a:r>
              <a:rPr lang="cs-CZ" sz="3400" dirty="0" smtClean="0">
                <a:latin typeface="Albertus" pitchFamily="34" charset="0"/>
              </a:rPr>
              <a:t> než tečky</a:t>
            </a:r>
          </a:p>
          <a:p>
            <a:r>
              <a:rPr lang="cs-CZ" sz="3400" dirty="0" smtClean="0">
                <a:latin typeface="Albertus" pitchFamily="34" charset="0"/>
              </a:rPr>
              <a:t>Dobře finančně založený námořník</a:t>
            </a:r>
          </a:p>
          <a:p>
            <a:r>
              <a:rPr lang="cs-CZ" sz="3400" dirty="0" smtClean="0">
                <a:latin typeface="Albertus" pitchFamily="34" charset="0"/>
              </a:rPr>
              <a:t>Namaloval Borovice v </a:t>
            </a:r>
            <a:r>
              <a:rPr lang="cs-CZ" sz="3400" dirty="0" err="1" smtClean="0">
                <a:latin typeface="Albertus" pitchFamily="34" charset="0"/>
              </a:rPr>
              <a:t>Saint</a:t>
            </a:r>
            <a:r>
              <a:rPr lang="cs-CZ" sz="3400" dirty="0" smtClean="0">
                <a:latin typeface="Albertus" pitchFamily="34" charset="0"/>
              </a:rPr>
              <a:t> </a:t>
            </a:r>
            <a:r>
              <a:rPr lang="cs-CZ" sz="3400" dirty="0" err="1" smtClean="0">
                <a:latin typeface="Albertus" pitchFamily="34" charset="0"/>
              </a:rPr>
              <a:t>Tropéz</a:t>
            </a:r>
            <a:r>
              <a:rPr lang="cs-CZ" sz="3400" dirty="0" smtClean="0">
                <a:latin typeface="Albertus" pitchFamily="34" charset="0"/>
              </a:rPr>
              <a:t>, Portrét Felixe </a:t>
            </a:r>
            <a:r>
              <a:rPr lang="cs-CZ" sz="3400" dirty="0" err="1" smtClean="0">
                <a:latin typeface="Albertus" pitchFamily="34" charset="0"/>
              </a:rPr>
              <a:t>Feneona</a:t>
            </a:r>
            <a:r>
              <a:rPr lang="cs-CZ" sz="3400" dirty="0" smtClean="0">
                <a:latin typeface="Albertus" pitchFamily="34" charset="0"/>
              </a:rPr>
              <a:t> (obraz je na emailovém pozadí rytmizované hmotami, úhly, tóny a barvami)</a:t>
            </a:r>
          </a:p>
          <a:p>
            <a:r>
              <a:rPr lang="cs-CZ" sz="3400" dirty="0" smtClean="0">
                <a:solidFill>
                  <a:srgbClr val="002060"/>
                </a:solidFill>
                <a:latin typeface="Albertus" pitchFamily="34" charset="0"/>
              </a:rPr>
              <a:t>Ovlivněný ornamentalismem a plošností secese</a:t>
            </a:r>
            <a:r>
              <a:rPr lang="cs-CZ" sz="3400" dirty="0" smtClean="0">
                <a:latin typeface="Albertus" pitchFamily="34" charset="0"/>
              </a:rPr>
              <a:t>.</a:t>
            </a:r>
            <a:endParaRPr lang="cs-CZ" sz="3400" dirty="0">
              <a:latin typeface="Albertu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796px-Signac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332656"/>
            <a:ext cx="8352928" cy="652534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Signac_-_Portrait_de_Félix_Fénéo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476672"/>
            <a:ext cx="7488831" cy="59766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Papežský palác v Avignonu</a:t>
            </a:r>
            <a:endParaRPr lang="cs-CZ" dirty="0"/>
          </a:p>
        </p:txBody>
      </p:sp>
      <p:pic>
        <p:nvPicPr>
          <p:cNvPr id="4" name="Zástupný symbol pro obsah 3" descr="Paul_Signac_Palais_des_Papes_Avigno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340768"/>
            <a:ext cx="7200800" cy="504056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L'</a:t>
            </a:r>
            <a:r>
              <a:rPr lang="cs-CZ" dirty="0" err="1" smtClean="0"/>
              <a:t>Hirondelle</a:t>
            </a:r>
            <a:r>
              <a:rPr lang="cs-CZ" dirty="0" smtClean="0"/>
              <a:t> - parník na Seině, </a:t>
            </a:r>
            <a:br>
              <a:rPr lang="cs-CZ" dirty="0" smtClean="0"/>
            </a:br>
            <a:r>
              <a:rPr lang="cs-CZ" dirty="0" smtClean="0"/>
              <a:t>Národní galerie Praha</a:t>
            </a:r>
            <a:endParaRPr lang="cs-CZ" dirty="0"/>
          </a:p>
        </p:txBody>
      </p:sp>
      <p:pic>
        <p:nvPicPr>
          <p:cNvPr id="4" name="Zástupný symbol pro obsah 3" descr="769px-Paul_Signac_-_L'Hirondelle_Steamer_on_the_Sein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71612" y="1600200"/>
            <a:ext cx="5800776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Antibes, věže, Albertina, Vídeň</a:t>
            </a:r>
            <a:endParaRPr lang="cs-CZ" dirty="0"/>
          </a:p>
        </p:txBody>
      </p:sp>
      <p:pic>
        <p:nvPicPr>
          <p:cNvPr id="4" name="Zástupný symbol pro obsah 3" descr="751px-Paul_Signac_-_Antibes,_die_Türme.jpe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1340768"/>
            <a:ext cx="7272808" cy="511256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  <a:latin typeface="Albertus Medium" pitchFamily="34" charset="0"/>
              </a:rPr>
              <a:t>Úkol pro tebe:</a:t>
            </a:r>
            <a:r>
              <a:rPr lang="cs-CZ" dirty="0" smtClean="0">
                <a:latin typeface="Albertus Medium" pitchFamily="34" charset="0"/>
              </a:rPr>
              <a:t/>
            </a:r>
            <a:br>
              <a:rPr lang="cs-CZ" dirty="0" smtClean="0">
                <a:latin typeface="Albertus Medium" pitchFamily="34" charset="0"/>
              </a:rPr>
            </a:br>
            <a:endParaRPr lang="cs-CZ" dirty="0">
              <a:latin typeface="Albertus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  <a:latin typeface="Albertus Medium" pitchFamily="34" charset="0"/>
              </a:rPr>
              <a:t>Namaluj dílo inspirované pointilismem</a:t>
            </a:r>
            <a:r>
              <a:rPr lang="cs-CZ" dirty="0" smtClean="0">
                <a:latin typeface="Albertus Medium" pitchFamily="34" charset="0"/>
              </a:rPr>
              <a:t>:</a:t>
            </a:r>
          </a:p>
          <a:p>
            <a:r>
              <a:rPr lang="cs-CZ" dirty="0" smtClean="0">
                <a:latin typeface="Albertus Medium" pitchFamily="34" charset="0"/>
              </a:rPr>
              <a:t>Připrav si temperové nebo akrylové barvy</a:t>
            </a:r>
          </a:p>
          <a:p>
            <a:r>
              <a:rPr lang="cs-CZ" dirty="0" smtClean="0">
                <a:latin typeface="Albertus Medium" pitchFamily="34" charset="0"/>
              </a:rPr>
              <a:t>Štětce a paletu</a:t>
            </a:r>
          </a:p>
          <a:p>
            <a:r>
              <a:rPr lang="cs-CZ" dirty="0" smtClean="0">
                <a:latin typeface="Albertus Medium" pitchFamily="34" charset="0"/>
              </a:rPr>
              <a:t>Čtvrtku nebo karton můžeš podmalovat   barvou podle svého výtvarného záměru</a:t>
            </a:r>
          </a:p>
          <a:p>
            <a:r>
              <a:rPr lang="cs-CZ" dirty="0" smtClean="0">
                <a:latin typeface="Albertus Medium" pitchFamily="34" charset="0"/>
              </a:rPr>
              <a:t>Nanášej pomocí skvrn čisté barevné tóny</a:t>
            </a:r>
          </a:p>
          <a:p>
            <a:r>
              <a:rPr lang="cs-CZ" dirty="0" smtClean="0">
                <a:latin typeface="Albertus Medium" pitchFamily="34" charset="0"/>
              </a:rPr>
              <a:t>Vhodné náměty: krajina, příroda, zátiší, postavy…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E:\DCIM\Camera\2014-03-21 15.00.3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32656"/>
            <a:ext cx="8532439" cy="57935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E:\DCIM\Camera\2014-03-21 15.00.1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04664"/>
            <a:ext cx="8496943" cy="59766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E:\DCIM\Camera\2014-03-21 15.00.0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92696"/>
            <a:ext cx="8064895" cy="57606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E:\DCIM\Camera\2014-03-26 15.34.4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449" t="2751" r="1219"/>
          <a:stretch>
            <a:fillRect/>
          </a:stretch>
        </p:blipFill>
        <p:spPr bwMode="auto">
          <a:xfrm>
            <a:off x="323528" y="188640"/>
            <a:ext cx="8496944" cy="66693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6400" dirty="0"/>
              <a:t>NEZJIŠTĚNO. </a:t>
            </a:r>
            <a:r>
              <a:rPr lang="cs-CZ" sz="6400" i="1" dirty="0"/>
              <a:t>pointilismus</a:t>
            </a:r>
            <a:r>
              <a:rPr lang="cs-CZ" sz="6400" dirty="0"/>
              <a:t> [online]. [cit. 18.3.2014]. Dostupný na WWW: </a:t>
            </a:r>
            <a:r>
              <a:rPr lang="cs-CZ" sz="6400" dirty="0">
                <a:hlinkClick r:id="rId2"/>
              </a:rPr>
              <a:t>http://</a:t>
            </a:r>
            <a:r>
              <a:rPr lang="cs-CZ" sz="6400" dirty="0" err="1">
                <a:hlinkClick r:id="rId2"/>
              </a:rPr>
              <a:t>cs.wikipedia.org</a:t>
            </a:r>
            <a:r>
              <a:rPr lang="cs-CZ" sz="6400" dirty="0">
                <a:hlinkClick r:id="rId2"/>
              </a:rPr>
              <a:t>/</a:t>
            </a:r>
            <a:r>
              <a:rPr lang="cs-CZ" sz="6400" dirty="0" err="1">
                <a:hlinkClick r:id="rId2"/>
              </a:rPr>
              <a:t>wiki</a:t>
            </a:r>
            <a:r>
              <a:rPr lang="cs-CZ" sz="6400" dirty="0">
                <a:hlinkClick r:id="rId2"/>
              </a:rPr>
              <a:t>/Pointilismus</a:t>
            </a:r>
            <a:endParaRPr lang="cs-CZ" sz="6400" dirty="0"/>
          </a:p>
          <a:p>
            <a:r>
              <a:rPr lang="cs-CZ" sz="6400" dirty="0" smtClean="0"/>
              <a:t>NEZJIŠTĚNO</a:t>
            </a:r>
            <a:r>
              <a:rPr lang="cs-CZ" sz="6400" dirty="0"/>
              <a:t>. </a:t>
            </a:r>
            <a:r>
              <a:rPr lang="cs-CZ" sz="6400" i="1" dirty="0" err="1"/>
              <a:t>Georges</a:t>
            </a:r>
            <a:r>
              <a:rPr lang="cs-CZ" sz="6400" i="1" dirty="0"/>
              <a:t> </a:t>
            </a:r>
            <a:r>
              <a:rPr lang="cs-CZ" sz="6400" i="1" dirty="0" err="1"/>
              <a:t>Seurat</a:t>
            </a:r>
            <a:r>
              <a:rPr lang="cs-CZ" sz="6400" dirty="0"/>
              <a:t> [online]. [cit. 18.3.2014]. Dostupný na WWW: http://</a:t>
            </a:r>
            <a:r>
              <a:rPr lang="cs-CZ" sz="6400" dirty="0" err="1"/>
              <a:t>cs.wikipedia.org</a:t>
            </a:r>
            <a:r>
              <a:rPr lang="cs-CZ" sz="6400" dirty="0"/>
              <a:t>/</a:t>
            </a:r>
            <a:r>
              <a:rPr lang="cs-CZ" sz="6400" dirty="0" err="1"/>
              <a:t>wiki</a:t>
            </a:r>
            <a:r>
              <a:rPr lang="cs-CZ" sz="6400" dirty="0"/>
              <a:t>/</a:t>
            </a:r>
            <a:r>
              <a:rPr lang="cs-CZ" sz="6400" dirty="0" err="1"/>
              <a:t>Georges</a:t>
            </a:r>
            <a:r>
              <a:rPr lang="cs-CZ" sz="6400" dirty="0"/>
              <a:t>_</a:t>
            </a:r>
            <a:r>
              <a:rPr lang="cs-CZ" sz="6400" dirty="0" err="1"/>
              <a:t>Seurat</a:t>
            </a:r>
            <a:endParaRPr lang="cs-CZ" sz="6400" dirty="0"/>
          </a:p>
          <a:p>
            <a:r>
              <a:rPr lang="cs-CZ" sz="6400" dirty="0"/>
              <a:t>NEZJIŠTĚNO. </a:t>
            </a:r>
            <a:r>
              <a:rPr lang="cs-CZ" sz="6400" i="1" dirty="0"/>
              <a:t>Paul </a:t>
            </a:r>
            <a:r>
              <a:rPr lang="cs-CZ" sz="6400" i="1" dirty="0" err="1"/>
              <a:t>Seurat</a:t>
            </a:r>
            <a:r>
              <a:rPr lang="cs-CZ" sz="6400" dirty="0"/>
              <a:t> [online]. [cit. 18.3.2014]. Dostupný na WWW: http://</a:t>
            </a:r>
            <a:r>
              <a:rPr lang="cs-CZ" sz="6400" dirty="0" err="1"/>
              <a:t>cs.wikipedia.org</a:t>
            </a:r>
            <a:r>
              <a:rPr lang="cs-CZ" sz="6400" dirty="0"/>
              <a:t>/</a:t>
            </a:r>
            <a:r>
              <a:rPr lang="cs-CZ" sz="6400" dirty="0" err="1"/>
              <a:t>wiki</a:t>
            </a:r>
            <a:r>
              <a:rPr lang="cs-CZ" sz="6400" dirty="0"/>
              <a:t>/Paul_</a:t>
            </a:r>
            <a:r>
              <a:rPr lang="cs-CZ" sz="6400" dirty="0" err="1"/>
              <a:t>Signac</a:t>
            </a:r>
            <a:endParaRPr lang="cs-CZ" sz="6400" dirty="0"/>
          </a:p>
          <a:p>
            <a:r>
              <a:rPr lang="cs-CZ" sz="6400" dirty="0"/>
              <a:t>NEZJIŠTĚNO. </a:t>
            </a:r>
            <a:r>
              <a:rPr lang="cs-CZ" sz="6400" i="1" dirty="0" err="1"/>
              <a:t>Wikipedia</a:t>
            </a:r>
            <a:r>
              <a:rPr lang="cs-CZ" sz="6400" i="1" dirty="0"/>
              <a:t>, </a:t>
            </a:r>
            <a:r>
              <a:rPr lang="cs-CZ" sz="6400" i="1" dirty="0" err="1"/>
              <a:t>the</a:t>
            </a:r>
            <a:r>
              <a:rPr lang="cs-CZ" sz="6400" i="1" dirty="0"/>
              <a:t> free </a:t>
            </a:r>
            <a:r>
              <a:rPr lang="cs-CZ" sz="6400" i="1" dirty="0" err="1"/>
              <a:t>encyclopedia</a:t>
            </a:r>
            <a:r>
              <a:rPr lang="cs-CZ" sz="6400" dirty="0"/>
              <a:t> [online]. [cit. 18.3.2014]. Dostupný na WWW: http://</a:t>
            </a:r>
            <a:r>
              <a:rPr lang="cs-CZ" sz="6400" dirty="0" err="1"/>
              <a:t>commons.wikimedia.org</a:t>
            </a:r>
            <a:r>
              <a:rPr lang="cs-CZ" sz="6400" dirty="0"/>
              <a:t>/</a:t>
            </a:r>
            <a:r>
              <a:rPr lang="cs-CZ" sz="6400" dirty="0" err="1"/>
              <a:t>wiki</a:t>
            </a:r>
            <a:r>
              <a:rPr lang="cs-CZ" sz="6400" dirty="0"/>
              <a:t>/</a:t>
            </a:r>
            <a:r>
              <a:rPr lang="cs-CZ" sz="6400" dirty="0" err="1"/>
              <a:t>File</a:t>
            </a:r>
            <a:r>
              <a:rPr lang="cs-CZ" sz="6400" dirty="0"/>
              <a:t>:Paul_</a:t>
            </a:r>
            <a:r>
              <a:rPr lang="cs-CZ" sz="6400" dirty="0" err="1"/>
              <a:t>Signac</a:t>
            </a:r>
            <a:r>
              <a:rPr lang="cs-CZ" sz="6400" dirty="0"/>
              <a:t>_</a:t>
            </a:r>
            <a:r>
              <a:rPr lang="cs-CZ" sz="6400" dirty="0" err="1"/>
              <a:t>Palais</a:t>
            </a:r>
            <a:r>
              <a:rPr lang="cs-CZ" sz="6400" dirty="0"/>
              <a:t>_des_</a:t>
            </a:r>
            <a:r>
              <a:rPr lang="cs-CZ" sz="6400" dirty="0" err="1"/>
              <a:t>Papes</a:t>
            </a:r>
            <a:r>
              <a:rPr lang="cs-CZ" sz="6400" dirty="0"/>
              <a:t>_Avignon.</a:t>
            </a:r>
            <a:r>
              <a:rPr lang="cs-CZ" sz="6400" dirty="0" err="1"/>
              <a:t>jpg</a:t>
            </a:r>
            <a:endParaRPr lang="cs-CZ" sz="6400" dirty="0"/>
          </a:p>
          <a:p>
            <a:r>
              <a:rPr lang="cs-CZ" sz="6400" dirty="0" smtClean="0"/>
              <a:t>NEZJIŠTĚNO.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18.3.2014].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Georges</a:t>
            </a:r>
            <a:r>
              <a:rPr lang="cs-CZ" sz="6400" dirty="0" smtClean="0"/>
              <a:t>_</a:t>
            </a:r>
            <a:r>
              <a:rPr lang="cs-CZ" sz="6400" dirty="0" err="1" smtClean="0"/>
              <a:t>Seurat</a:t>
            </a:r>
            <a:r>
              <a:rPr lang="cs-CZ" sz="6400" dirty="0" smtClean="0"/>
              <a:t>_-_</a:t>
            </a:r>
            <a:r>
              <a:rPr lang="cs-CZ" sz="6400" dirty="0" err="1" smtClean="0"/>
              <a:t>Un</a:t>
            </a:r>
            <a:r>
              <a:rPr lang="cs-CZ" sz="6400" dirty="0" smtClean="0"/>
              <a:t>_</a:t>
            </a:r>
            <a:r>
              <a:rPr lang="cs-CZ" sz="6400" dirty="0" err="1" smtClean="0"/>
              <a:t>dimanche</a:t>
            </a:r>
            <a:r>
              <a:rPr lang="cs-CZ" sz="6400" dirty="0" smtClean="0"/>
              <a:t>_</a:t>
            </a:r>
            <a:r>
              <a:rPr lang="cs-CZ" sz="6400" dirty="0" err="1" smtClean="0"/>
              <a:t>apr</a:t>
            </a:r>
            <a:r>
              <a:rPr lang="cs-CZ" sz="6400" dirty="0" smtClean="0"/>
              <a:t>%</a:t>
            </a:r>
            <a:r>
              <a:rPr lang="cs-CZ" sz="6400" dirty="0" err="1" smtClean="0"/>
              <a:t>C3</a:t>
            </a:r>
            <a:r>
              <a:rPr lang="cs-CZ" sz="6400" dirty="0" smtClean="0"/>
              <a:t>%</a:t>
            </a:r>
            <a:r>
              <a:rPr lang="cs-CZ" sz="6400" dirty="0" err="1" smtClean="0"/>
              <a:t>A8s</a:t>
            </a:r>
            <a:r>
              <a:rPr lang="cs-CZ" sz="6400" dirty="0" smtClean="0"/>
              <a:t>-</a:t>
            </a:r>
            <a:r>
              <a:rPr lang="cs-CZ" sz="6400" dirty="0" err="1" smtClean="0"/>
              <a:t>midi</a:t>
            </a:r>
            <a:r>
              <a:rPr lang="cs-CZ" sz="6400" dirty="0" smtClean="0"/>
              <a:t>_%</a:t>
            </a:r>
            <a:r>
              <a:rPr lang="cs-CZ" sz="6400" dirty="0" err="1" smtClean="0"/>
              <a:t>C3</a:t>
            </a:r>
            <a:r>
              <a:rPr lang="cs-CZ" sz="6400" dirty="0" smtClean="0"/>
              <a:t>%</a:t>
            </a:r>
            <a:r>
              <a:rPr lang="cs-CZ" sz="6400" dirty="0" err="1" smtClean="0"/>
              <a:t>A0</a:t>
            </a:r>
            <a:r>
              <a:rPr lang="cs-CZ" sz="6400" dirty="0" smtClean="0"/>
              <a:t>_l%27%</a:t>
            </a:r>
            <a:r>
              <a:rPr lang="cs-CZ" sz="6400" dirty="0" err="1" smtClean="0"/>
              <a:t>C3</a:t>
            </a:r>
            <a:r>
              <a:rPr lang="cs-CZ" sz="6400" dirty="0" smtClean="0"/>
              <a:t>%</a:t>
            </a:r>
            <a:r>
              <a:rPr lang="cs-CZ" sz="6400" dirty="0" err="1" smtClean="0"/>
              <a:t>8Ele</a:t>
            </a:r>
            <a:r>
              <a:rPr lang="cs-CZ" sz="6400" dirty="0" smtClean="0"/>
              <a:t>_de_la_Grande_</a:t>
            </a:r>
            <a:r>
              <a:rPr lang="cs-CZ" sz="6400" dirty="0" err="1" smtClean="0"/>
              <a:t>Jatte.jpg</a:t>
            </a:r>
            <a:endParaRPr lang="cs-CZ" sz="6400" dirty="0" smtClean="0"/>
          </a:p>
          <a:p>
            <a:r>
              <a:rPr lang="cs-CZ" sz="6400" dirty="0" smtClean="0"/>
              <a:t>NEZJIŠTĚN.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22.3.2014]. Dostupný na WWW: http://</a:t>
            </a:r>
            <a:r>
              <a:rPr lang="cs-CZ" sz="6400" dirty="0" err="1" smtClean="0"/>
              <a:t>upload.wikimedia.org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wikipedia</a:t>
            </a:r>
            <a:r>
              <a:rPr lang="cs-CZ" sz="6400" dirty="0" smtClean="0"/>
              <a:t>/</a:t>
            </a:r>
            <a:r>
              <a:rPr lang="cs-CZ" sz="6400" dirty="0" err="1" smtClean="0"/>
              <a:t>commons</a:t>
            </a:r>
            <a:r>
              <a:rPr lang="cs-CZ" sz="6400" dirty="0" smtClean="0"/>
              <a:t>/7/76/</a:t>
            </a:r>
            <a:r>
              <a:rPr lang="cs-CZ" sz="6400" dirty="0" err="1" smtClean="0"/>
              <a:t>Georges</a:t>
            </a:r>
            <a:r>
              <a:rPr lang="cs-CZ" sz="6400" dirty="0" smtClean="0"/>
              <a:t>_</a:t>
            </a:r>
            <a:r>
              <a:rPr lang="cs-CZ" sz="6400" dirty="0" err="1" smtClean="0"/>
              <a:t>Seurat</a:t>
            </a:r>
            <a:r>
              <a:rPr lang="cs-CZ" sz="6400" dirty="0" smtClean="0"/>
              <a:t>_</a:t>
            </a:r>
            <a:r>
              <a:rPr lang="cs-CZ" sz="6400" dirty="0" err="1" smtClean="0"/>
              <a:t>1888.jpg</a:t>
            </a:r>
            <a:endParaRPr lang="cs-CZ" sz="6400" dirty="0" smtClean="0"/>
          </a:p>
          <a:p>
            <a:r>
              <a:rPr lang="cs-CZ" sz="6400" dirty="0" smtClean="0"/>
              <a:t>NEZJIŠTĚNO.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22.3.2014].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Georges</a:t>
            </a:r>
            <a:r>
              <a:rPr lang="cs-CZ" sz="6400" dirty="0" smtClean="0"/>
              <a:t>_</a:t>
            </a:r>
            <a:r>
              <a:rPr lang="cs-CZ" sz="6400" dirty="0" err="1" smtClean="0"/>
              <a:t>Seurat</a:t>
            </a:r>
            <a:r>
              <a:rPr lang="cs-CZ" sz="6400" dirty="0" smtClean="0"/>
              <a:t>_</a:t>
            </a:r>
            <a:r>
              <a:rPr lang="cs-CZ" sz="6400" dirty="0" err="1" smtClean="0"/>
              <a:t>004.jpg</a:t>
            </a:r>
            <a:endParaRPr lang="cs-CZ" sz="6400" dirty="0" smtClean="0"/>
          </a:p>
          <a:p>
            <a:r>
              <a:rPr lang="en-US" sz="6400" dirty="0" smtClean="0"/>
              <a:t>THE ART INSTITUTE CHICAGO. </a:t>
            </a:r>
            <a:r>
              <a:rPr lang="en-US" sz="6400" i="1" dirty="0" smtClean="0"/>
              <a:t>Wikipedia, the free encyclopedia</a:t>
            </a:r>
            <a:r>
              <a:rPr lang="en-US" sz="6400" dirty="0" smtClean="0"/>
              <a:t> [online]. [cit. 22.3.2014]. </a:t>
            </a:r>
            <a:r>
              <a:rPr lang="en-US" sz="6400" dirty="0" err="1" smtClean="0"/>
              <a:t>Dostupný</a:t>
            </a:r>
            <a:r>
              <a:rPr lang="en-US" sz="6400" dirty="0" smtClean="0"/>
              <a:t> </a:t>
            </a:r>
            <a:r>
              <a:rPr lang="en-US" sz="6400" dirty="0" err="1" smtClean="0"/>
              <a:t>na</a:t>
            </a:r>
            <a:r>
              <a:rPr lang="en-US" sz="6400" dirty="0" smtClean="0"/>
              <a:t> WWW: http://commons.wikimedia.org/wiki/File:Georges_Seurat_-_Un_dimanche_apr%C3%A8s-midi_%C3%A0_l%27%C3%8Ele_de_la_Grande_Jatte.jpg</a:t>
            </a:r>
          </a:p>
          <a:p>
            <a:r>
              <a:rPr lang="cs-CZ" sz="6400" dirty="0" err="1" smtClean="0"/>
              <a:t>OTTERLO</a:t>
            </a:r>
            <a:r>
              <a:rPr lang="cs-CZ" sz="6400" dirty="0" smtClean="0"/>
              <a:t>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22.3.2014].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:1890_</a:t>
            </a:r>
            <a:r>
              <a:rPr lang="cs-CZ" sz="6400" dirty="0" err="1" smtClean="0"/>
              <a:t>Seurat</a:t>
            </a:r>
            <a:r>
              <a:rPr lang="cs-CZ" sz="6400" dirty="0" smtClean="0"/>
              <a:t>_</a:t>
            </a:r>
            <a:r>
              <a:rPr lang="cs-CZ" sz="6400" dirty="0" err="1" smtClean="0"/>
              <a:t>Can</a:t>
            </a:r>
            <a:r>
              <a:rPr lang="cs-CZ" sz="6400" dirty="0" smtClean="0"/>
              <a:t>-</a:t>
            </a:r>
            <a:r>
              <a:rPr lang="cs-CZ" sz="6400" dirty="0" err="1" smtClean="0"/>
              <a:t>Can</a:t>
            </a:r>
            <a:r>
              <a:rPr lang="cs-CZ" sz="6400" dirty="0" smtClean="0"/>
              <a:t>_</a:t>
            </a:r>
            <a:r>
              <a:rPr lang="cs-CZ" sz="6400" dirty="0" err="1" smtClean="0"/>
              <a:t>anagoria.JPG</a:t>
            </a:r>
            <a:endParaRPr lang="cs-CZ" sz="6400" dirty="0" smtClean="0"/>
          </a:p>
          <a:p>
            <a:r>
              <a:rPr lang="cs-CZ" sz="6400" dirty="0" smtClean="0"/>
              <a:t>NEZJIŠTĚNO. </a:t>
            </a:r>
            <a:r>
              <a:rPr lang="cs-CZ" sz="6400" i="1" dirty="0" err="1" smtClean="0"/>
              <a:t>Wikipedia</a:t>
            </a:r>
            <a:r>
              <a:rPr lang="cs-CZ" sz="6400" i="1" dirty="0" smtClean="0"/>
              <a:t>, </a:t>
            </a:r>
            <a:r>
              <a:rPr lang="cs-CZ" sz="6400" i="1" dirty="0" err="1" smtClean="0"/>
              <a:t>the</a:t>
            </a:r>
            <a:r>
              <a:rPr lang="cs-CZ" sz="6400" i="1" dirty="0" smtClean="0"/>
              <a:t> free </a:t>
            </a:r>
            <a:r>
              <a:rPr lang="cs-CZ" sz="6400" i="1" dirty="0" err="1" smtClean="0"/>
              <a:t>encyclopedia</a:t>
            </a:r>
            <a:r>
              <a:rPr lang="cs-CZ" sz="6400" dirty="0" smtClean="0"/>
              <a:t> [online]. [cit. 22.3.2014]. Dostupný na WWW: http://</a:t>
            </a:r>
            <a:r>
              <a:rPr lang="cs-CZ" sz="6400" dirty="0" err="1" smtClean="0"/>
              <a:t>commons.wikimedia.org</a:t>
            </a:r>
            <a:r>
              <a:rPr lang="cs-CZ" sz="6400" dirty="0" smtClean="0"/>
              <a:t>/</a:t>
            </a:r>
            <a:r>
              <a:rPr lang="cs-CZ" sz="6400" dirty="0" err="1" smtClean="0"/>
              <a:t>wiki</a:t>
            </a:r>
            <a:r>
              <a:rPr lang="cs-CZ" sz="6400" dirty="0" smtClean="0"/>
              <a:t>/</a:t>
            </a:r>
            <a:r>
              <a:rPr lang="cs-CZ" sz="6400" dirty="0" err="1" smtClean="0"/>
              <a:t>File</a:t>
            </a:r>
            <a:r>
              <a:rPr lang="cs-CZ" sz="6400" dirty="0" smtClean="0"/>
              <a:t>:</a:t>
            </a:r>
            <a:r>
              <a:rPr lang="cs-CZ" sz="6400" dirty="0" err="1" smtClean="0"/>
              <a:t>Seurat</a:t>
            </a:r>
            <a:r>
              <a:rPr lang="cs-CZ" sz="6400" dirty="0" smtClean="0"/>
              <a:t>-</a:t>
            </a:r>
            <a:r>
              <a:rPr lang="cs-CZ" sz="6400" dirty="0" err="1" smtClean="0"/>
              <a:t>Le</a:t>
            </a:r>
            <a:r>
              <a:rPr lang="cs-CZ" sz="6400" dirty="0" smtClean="0"/>
              <a:t>_</a:t>
            </a:r>
            <a:r>
              <a:rPr lang="cs-CZ" sz="6400" dirty="0" err="1" smtClean="0"/>
              <a:t>Bec</a:t>
            </a:r>
            <a:r>
              <a:rPr lang="cs-CZ" sz="6400" dirty="0" smtClean="0"/>
              <a:t>_</a:t>
            </a:r>
            <a:r>
              <a:rPr lang="cs-CZ" sz="6400" dirty="0" err="1" smtClean="0"/>
              <a:t>du</a:t>
            </a:r>
            <a:r>
              <a:rPr lang="cs-CZ" sz="6400" dirty="0" smtClean="0"/>
              <a:t>_Hoc_%</a:t>
            </a:r>
            <a:r>
              <a:rPr lang="cs-CZ" sz="6400" dirty="0" err="1" smtClean="0"/>
              <a:t>C3</a:t>
            </a:r>
            <a:r>
              <a:rPr lang="cs-CZ" sz="6400" dirty="0" smtClean="0"/>
              <a:t>%</a:t>
            </a:r>
            <a:r>
              <a:rPr lang="cs-CZ" sz="6400" dirty="0" err="1" smtClean="0"/>
              <a:t>A0</a:t>
            </a:r>
            <a:r>
              <a:rPr lang="cs-CZ" sz="6400" dirty="0" smtClean="0"/>
              <a:t>_</a:t>
            </a:r>
            <a:r>
              <a:rPr lang="cs-CZ" sz="6400" dirty="0" err="1" smtClean="0"/>
              <a:t>Grandcamp.jpg</a:t>
            </a:r>
            <a:endParaRPr lang="cs-CZ" sz="6400" dirty="0" smtClean="0"/>
          </a:p>
          <a:p>
            <a:pPr>
              <a:buNone/>
            </a:pPr>
            <a:r>
              <a:rPr lang="cs-CZ" sz="6400" dirty="0" smtClean="0"/>
              <a:t/>
            </a:r>
            <a:br>
              <a:rPr lang="cs-CZ" sz="64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NEZJIŠTĚNO. </a:t>
            </a:r>
            <a:r>
              <a:rPr lang="cs-CZ" i="1" dirty="0" err="1" smtClean="0"/>
              <a:t>Wikipedia</a:t>
            </a:r>
            <a:r>
              <a:rPr lang="cs-CZ" i="1" dirty="0" smtClean="0"/>
              <a:t>,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 [online]. [cit. 22.3.2014]. Dostupný na WWW: http://</a:t>
            </a:r>
            <a:r>
              <a:rPr lang="cs-CZ" dirty="0" err="1" smtClean="0"/>
              <a:t>commons.wikimedia.org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</a:t>
            </a:r>
            <a:r>
              <a:rPr lang="cs-CZ" dirty="0" err="1" smtClean="0"/>
              <a:t>File</a:t>
            </a:r>
            <a:r>
              <a:rPr lang="cs-CZ" dirty="0" smtClean="0"/>
              <a:t>:</a:t>
            </a:r>
            <a:r>
              <a:rPr lang="cs-CZ" dirty="0" err="1" smtClean="0"/>
              <a:t>Georges</a:t>
            </a:r>
            <a:r>
              <a:rPr lang="cs-CZ" dirty="0" smtClean="0"/>
              <a:t>_</a:t>
            </a:r>
            <a:r>
              <a:rPr lang="cs-CZ" dirty="0" err="1" smtClean="0"/>
              <a:t>Seurat</a:t>
            </a:r>
            <a:r>
              <a:rPr lang="cs-CZ" dirty="0" smtClean="0"/>
              <a:t>_</a:t>
            </a:r>
            <a:r>
              <a:rPr lang="cs-CZ" dirty="0" err="1" smtClean="0"/>
              <a:t>043.jpg</a:t>
            </a:r>
            <a:endParaRPr lang="cs-CZ" dirty="0" smtClean="0"/>
          </a:p>
          <a:p>
            <a:r>
              <a:rPr lang="cs-CZ" dirty="0" err="1" smtClean="0"/>
              <a:t>OPHELIA2</a:t>
            </a:r>
            <a:r>
              <a:rPr lang="cs-CZ" dirty="0" smtClean="0"/>
              <a:t>. 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 [online]. [cit. 22.3.2014]. Dostupný na WWW: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commons.wikimedia.org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wiki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File</a:t>
            </a:r>
            <a:r>
              <a:rPr lang="cs-CZ" dirty="0" smtClean="0">
                <a:hlinkClick r:id="rId2"/>
              </a:rPr>
              <a:t>:Paul_</a:t>
            </a:r>
            <a:r>
              <a:rPr lang="cs-CZ" dirty="0" err="1" smtClean="0">
                <a:hlinkClick r:id="rId2"/>
              </a:rPr>
              <a:t>Signac</a:t>
            </a:r>
            <a:r>
              <a:rPr lang="cs-CZ" dirty="0" smtClean="0">
                <a:hlinkClick r:id="rId2"/>
              </a:rPr>
              <a:t>_-_L%</a:t>
            </a:r>
            <a:r>
              <a:rPr lang="cs-CZ" dirty="0" err="1" smtClean="0">
                <a:hlinkClick r:id="rId2"/>
              </a:rPr>
              <a:t>27Hirondelle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Steamer</a:t>
            </a:r>
            <a:r>
              <a:rPr lang="cs-CZ" dirty="0" smtClean="0">
                <a:hlinkClick r:id="rId2"/>
              </a:rPr>
              <a:t>_on_</a:t>
            </a:r>
            <a:r>
              <a:rPr lang="cs-CZ" dirty="0" err="1" smtClean="0">
                <a:hlinkClick r:id="rId2"/>
              </a:rPr>
              <a:t>the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Seine.JPG</a:t>
            </a:r>
            <a:endParaRPr lang="cs-CZ" dirty="0" smtClean="0"/>
          </a:p>
          <a:p>
            <a:r>
              <a:rPr lang="cs-CZ" dirty="0" smtClean="0"/>
              <a:t>NEZJIŠTĚNO. 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 [online]. [cit. 22.3.2014]. Dostupný na WWW: </a:t>
            </a:r>
            <a:r>
              <a:rPr lang="cs-CZ" dirty="0" smtClean="0">
                <a:hlinkClick r:id="rId3"/>
              </a:rPr>
              <a:t>http://</a:t>
            </a:r>
            <a:r>
              <a:rPr lang="cs-CZ" dirty="0" err="1" smtClean="0">
                <a:hlinkClick r:id="rId3"/>
              </a:rPr>
              <a:t>commons.wikimedia.org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wiki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File</a:t>
            </a:r>
            <a:r>
              <a:rPr lang="cs-CZ" dirty="0" smtClean="0">
                <a:hlinkClick r:id="rId3"/>
              </a:rPr>
              <a:t>:</a:t>
            </a:r>
            <a:r>
              <a:rPr lang="cs-CZ" dirty="0" err="1" smtClean="0">
                <a:hlinkClick r:id="rId3"/>
              </a:rPr>
              <a:t>Signac2.jpg</a:t>
            </a:r>
            <a:endParaRPr lang="cs-CZ" dirty="0" smtClean="0"/>
          </a:p>
          <a:p>
            <a:r>
              <a:rPr lang="cs-CZ" dirty="0" smtClean="0"/>
              <a:t>NEZJIŠTĚNO. 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 [online]. [cit. 22.3.2014]. Dostupný na WWW: http://</a:t>
            </a:r>
            <a:r>
              <a:rPr lang="cs-CZ" dirty="0" err="1" smtClean="0"/>
              <a:t>commons.wikimedia.org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</a:t>
            </a:r>
            <a:r>
              <a:rPr lang="cs-CZ" dirty="0" err="1" smtClean="0"/>
              <a:t>File</a:t>
            </a:r>
            <a:r>
              <a:rPr lang="cs-CZ" dirty="0" smtClean="0"/>
              <a:t>:Paul_</a:t>
            </a:r>
            <a:r>
              <a:rPr lang="cs-CZ" dirty="0" err="1" smtClean="0"/>
              <a:t>Signac</a:t>
            </a:r>
            <a:r>
              <a:rPr lang="cs-CZ" dirty="0" smtClean="0"/>
              <a:t>_-_Antibes,_</a:t>
            </a:r>
            <a:r>
              <a:rPr lang="cs-CZ" dirty="0" err="1" smtClean="0"/>
              <a:t>die</a:t>
            </a:r>
            <a:r>
              <a:rPr lang="cs-CZ" dirty="0" smtClean="0"/>
              <a:t>_T%</a:t>
            </a:r>
            <a:r>
              <a:rPr lang="cs-CZ" dirty="0" err="1" smtClean="0"/>
              <a:t>C3</a:t>
            </a:r>
            <a:r>
              <a:rPr lang="cs-CZ" dirty="0" smtClean="0"/>
              <a:t>%</a:t>
            </a:r>
            <a:r>
              <a:rPr lang="cs-CZ" dirty="0" err="1" smtClean="0"/>
              <a:t>BCrme.jpeg</a:t>
            </a:r>
            <a:endParaRPr lang="cs-CZ" dirty="0" smtClean="0"/>
          </a:p>
          <a:p>
            <a:r>
              <a:rPr lang="cs-CZ" dirty="0" smtClean="0"/>
              <a:t>NEZJIŠTĚNO. </a:t>
            </a: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 smtClean="0"/>
              <a:t>Commons</a:t>
            </a:r>
            <a:r>
              <a:rPr lang="cs-CZ" dirty="0" smtClean="0"/>
              <a:t> [online]. [cit. 22.3.2014]. Dostupný na WWW: http://</a:t>
            </a:r>
            <a:r>
              <a:rPr lang="cs-CZ" dirty="0" err="1" smtClean="0"/>
              <a:t>commons.wikimedia.org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</a:t>
            </a:r>
            <a:r>
              <a:rPr lang="cs-CZ" dirty="0" err="1" smtClean="0"/>
              <a:t>File</a:t>
            </a:r>
            <a:r>
              <a:rPr lang="cs-CZ" dirty="0" smtClean="0"/>
              <a:t>:</a:t>
            </a:r>
            <a:r>
              <a:rPr lang="cs-CZ" dirty="0" err="1" smtClean="0"/>
              <a:t>Signac</a:t>
            </a:r>
            <a:r>
              <a:rPr lang="cs-CZ" dirty="0" smtClean="0"/>
              <a:t>_-_</a:t>
            </a:r>
            <a:r>
              <a:rPr lang="cs-CZ" dirty="0" err="1" smtClean="0"/>
              <a:t>Portrait</a:t>
            </a:r>
            <a:r>
              <a:rPr lang="cs-CZ" dirty="0" smtClean="0"/>
              <a:t>_de_F%</a:t>
            </a:r>
            <a:r>
              <a:rPr lang="cs-CZ" dirty="0" err="1" smtClean="0"/>
              <a:t>C3</a:t>
            </a:r>
            <a:r>
              <a:rPr lang="cs-CZ" dirty="0" smtClean="0"/>
              <a:t>%</a:t>
            </a:r>
            <a:r>
              <a:rPr lang="cs-CZ" dirty="0" err="1" smtClean="0"/>
              <a:t>A9lix</a:t>
            </a:r>
            <a:r>
              <a:rPr lang="cs-CZ" dirty="0" smtClean="0"/>
              <a:t>_F%</a:t>
            </a:r>
            <a:r>
              <a:rPr lang="cs-CZ" dirty="0" err="1" smtClean="0"/>
              <a:t>C3</a:t>
            </a:r>
            <a:r>
              <a:rPr lang="cs-CZ" dirty="0" smtClean="0"/>
              <a:t>%</a:t>
            </a:r>
            <a:r>
              <a:rPr lang="cs-CZ" dirty="0" err="1" smtClean="0"/>
              <a:t>A9n</a:t>
            </a:r>
            <a:r>
              <a:rPr lang="cs-CZ" dirty="0" smtClean="0"/>
              <a:t>%</a:t>
            </a:r>
            <a:r>
              <a:rPr lang="cs-CZ" dirty="0" err="1" smtClean="0"/>
              <a:t>C3</a:t>
            </a:r>
            <a:r>
              <a:rPr lang="cs-CZ" dirty="0" smtClean="0"/>
              <a:t>%</a:t>
            </a:r>
            <a:r>
              <a:rPr lang="cs-CZ" dirty="0" err="1" smtClean="0"/>
              <a:t>A9on.jpg</a:t>
            </a:r>
            <a:endParaRPr lang="cs-CZ" dirty="0" smtClean="0"/>
          </a:p>
          <a:p>
            <a:r>
              <a:rPr lang="cs-CZ" dirty="0" smtClean="0"/>
              <a:t>Žákovské práce – fotoarchiv autorky – se svolením tvůrců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214</Words>
  <Application>Microsoft Office PowerPoint</Application>
  <PresentationFormat>Předvádění na obrazovce (4:3)</PresentationFormat>
  <Paragraphs>77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Snímek 1</vt:lpstr>
      <vt:lpstr>Pointilismus</vt:lpstr>
      <vt:lpstr>Anotace</vt:lpstr>
      <vt:lpstr>Pointilismus</vt:lpstr>
      <vt:lpstr>Představitelé</vt:lpstr>
      <vt:lpstr>Koupání v Asnières, 201 x 300 cm, Národní galerie Londýn</vt:lpstr>
      <vt:lpstr>Nedělní odpoledne na ostrově La Grande Jatte, 207x308 cm, Institut umění Chicago</vt:lpstr>
      <vt:lpstr>Le Bec du Hoc u Grandcamp, 1885</vt:lpstr>
      <vt:lpstr>Snímek 9</vt:lpstr>
      <vt:lpstr>Paul Signac</vt:lpstr>
      <vt:lpstr>Snímek 11</vt:lpstr>
      <vt:lpstr>Snímek 12</vt:lpstr>
      <vt:lpstr>Papežský palác v Avignonu</vt:lpstr>
      <vt:lpstr>L'Hirondelle - parník na Seině,  Národní galerie Praha</vt:lpstr>
      <vt:lpstr>Antibes, věže, Albertina, Vídeň</vt:lpstr>
      <vt:lpstr>Úkol pro tebe: </vt:lpstr>
      <vt:lpstr>Snímek 17</vt:lpstr>
      <vt:lpstr>Snímek 18</vt:lpstr>
      <vt:lpstr>Snímek 19</vt:lpstr>
      <vt:lpstr>Snímek 20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</dc:creator>
  <cp:lastModifiedBy>Radka</cp:lastModifiedBy>
  <cp:revision>10</cp:revision>
  <dcterms:created xsi:type="dcterms:W3CDTF">2014-03-18T20:49:02Z</dcterms:created>
  <dcterms:modified xsi:type="dcterms:W3CDTF">2014-05-05T19:35:51Z</dcterms:modified>
</cp:coreProperties>
</file>