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E8757-BE3F-431F-8C62-7D2AA95604A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A2B704-FE56-431F-A88D-3611364849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5FE8757-BE3F-431F-8C62-7D2AA95604A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91A2B704-FE56-431F-A88D-3611364849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E8757-BE3F-431F-8C62-7D2AA95604A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B704-FE56-431F-A88D-3611364849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E8757-BE3F-431F-8C62-7D2AA95604A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B704-FE56-431F-A88D-3611364849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B704-FE56-431F-A88D-3611364849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E8757-BE3F-431F-8C62-7D2AA95604A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E8757-BE3F-431F-8C62-7D2AA95604A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B704-FE56-431F-A88D-3611364849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E8757-BE3F-431F-8C62-7D2AA95604A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B704-FE56-431F-A88D-361136484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5FE8757-BE3F-431F-8C62-7D2AA95604A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1A2B704-FE56-431F-A88D-3611364849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E8757-BE3F-431F-8C62-7D2AA95604A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A2B704-FE56-431F-A88D-3611364849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E8757-BE3F-431F-8C62-7D2AA95604A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B704-FE56-431F-A88D-361136484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E8757-BE3F-431F-8C62-7D2AA95604A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B704-FE56-431F-A88D-361136484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5FE8757-BE3F-431F-8C62-7D2AA95604A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91A2B704-FE56-431F-A88D-3611364849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8888" y="3644900"/>
            <a:ext cx="7099326" cy="1752600"/>
          </a:xfrm>
        </p:spPr>
        <p:txBody>
          <a:bodyPr rtlCol="0">
            <a:normAutofit fontScale="85000" lnSpcReduction="10000"/>
          </a:bodyPr>
          <a:lstStyle/>
          <a:p>
            <a:pPr eaLnBrk="1" hangingPunct="1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eaLnBrk="1" hangingPunct="1"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</a:t>
            </a:r>
            <a:r>
              <a:rPr lang="cs-CZ" i="1" dirty="0" err="1" smtClean="0">
                <a:solidFill>
                  <a:srgbClr val="FFC000"/>
                </a:solidFill>
              </a:rPr>
              <a:t>Nikol</a:t>
            </a:r>
            <a:r>
              <a:rPr lang="cs-CZ" i="1" dirty="0" smtClean="0">
                <a:solidFill>
                  <a:srgbClr val="FFC000"/>
                </a:solidFill>
              </a:rPr>
              <a:t> Charvátová</a:t>
            </a:r>
            <a:endParaRPr lang="cs-CZ" dirty="0" smtClean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cs-CZ" dirty="0" smtClean="0"/>
              <a:t>Číslo projektu: CZ.1.07/1.4.00/21.3235</a:t>
            </a:r>
          </a:p>
          <a:p>
            <a:pPr eaLnBrk="1" hangingPunct="1"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3B_07_Opakování </a:t>
            </a:r>
            <a:r>
              <a:rPr lang="cs-CZ" smtClean="0">
                <a:solidFill>
                  <a:srgbClr val="FFC000"/>
                </a:solidFill>
              </a:rPr>
              <a:t>slovní druhy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</a:t>
            </a:r>
            <a:r>
              <a:rPr lang="cs-CZ" dirty="0"/>
              <a:t>: </a:t>
            </a:r>
            <a:r>
              <a:rPr lang="cs-CZ" dirty="0" smtClean="0">
                <a:solidFill>
                  <a:srgbClr val="FFC000"/>
                </a:solidFill>
              </a:rPr>
              <a:t>Český </a:t>
            </a:r>
            <a:r>
              <a:rPr lang="cs-CZ" dirty="0">
                <a:solidFill>
                  <a:srgbClr val="FFC000"/>
                </a:solidFill>
              </a:rPr>
              <a:t>jazyk ve 3. a 4. </a:t>
            </a:r>
            <a:r>
              <a:rPr lang="cs-CZ" dirty="0" smtClean="0">
                <a:solidFill>
                  <a:srgbClr val="FFC000"/>
                </a:solidFill>
              </a:rPr>
              <a:t>ročníku ŽŠ</a:t>
            </a:r>
            <a:endParaRPr lang="cs-CZ" dirty="0"/>
          </a:p>
        </p:txBody>
      </p:sp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BF374-7299-4B21-8BAA-8B9E1A7EF9ED}" type="datetime1">
              <a:rPr lang="cs-CZ" smtClean="0"/>
              <a:pPr/>
              <a:t>29.3.2012</a:t>
            </a:fld>
            <a:endParaRPr lang="cs-CZ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84539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/>
              <a:t>	Žáci si v této hodině zopakují pravopis v koncovkách vyjmenovaných slov, dále budou určovat slovní druhy, procvičí si stavbu slova a předpony - předložky u slov. Nakonec si vyluští křížovku a tajenku zapíší do školního sešitu.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		</a:t>
            </a:r>
            <a:r>
              <a:rPr lang="cs-CZ" sz="2800" dirty="0" smtClean="0"/>
              <a:t>Díky, léto, díky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za krásné rybníky,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za oblohu pomněnkovou,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za zmrzlinu vanilkovou,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za paseku s vůní smůly,</a:t>
            </a:r>
          </a:p>
          <a:p>
            <a:pPr>
              <a:buNone/>
            </a:pPr>
            <a:r>
              <a:rPr lang="cs-CZ" sz="2800" dirty="0" smtClean="0"/>
              <a:t>		za voňavé včelí úly,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za vážky a čmeláky,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za hřejivé táboráky,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za kytaru rozjásanou,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za rána, co z kopců vstanou.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Vyznačte v básničce přídavná jména.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5786446" y="2071678"/>
            <a:ext cx="2786082" cy="3000396"/>
          </a:xfrm>
          <a:prstGeom prst="smileyFace">
            <a:avLst/>
          </a:prstGeom>
          <a:solidFill>
            <a:schemeClr val="bg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buNone/>
            </a:pPr>
            <a:r>
              <a:rPr lang="cs-CZ" dirty="0" smtClean="0"/>
              <a:t>	</a:t>
            </a:r>
            <a:r>
              <a:rPr lang="cs-CZ" sz="4000" dirty="0" smtClean="0"/>
              <a:t>To je poslední </a:t>
            </a:r>
            <a:r>
              <a:rPr lang="cs-CZ" sz="4000" dirty="0" err="1" smtClean="0"/>
              <a:t>zb</a:t>
            </a:r>
            <a:r>
              <a:rPr lang="cs-CZ" sz="4000" dirty="0" smtClean="0"/>
              <a:t>_</a:t>
            </a:r>
            <a:r>
              <a:rPr lang="cs-CZ" sz="4000" dirty="0" err="1" smtClean="0"/>
              <a:t>tek</a:t>
            </a:r>
            <a:r>
              <a:rPr lang="cs-CZ" sz="4000" dirty="0" smtClean="0"/>
              <a:t> b_l_</a:t>
            </a:r>
            <a:r>
              <a:rPr lang="cs-CZ" sz="4000" dirty="0" err="1" smtClean="0"/>
              <a:t>nkového</a:t>
            </a:r>
            <a:r>
              <a:rPr lang="cs-CZ" sz="4000" dirty="0" smtClean="0"/>
              <a:t> čaje. </a:t>
            </a:r>
            <a:r>
              <a:rPr lang="cs-CZ" sz="4000" dirty="0" err="1" smtClean="0"/>
              <a:t>Nab</a:t>
            </a:r>
            <a:r>
              <a:rPr lang="cs-CZ" sz="4000" dirty="0" smtClean="0"/>
              <a:t>_zeli nám </a:t>
            </a:r>
            <a:r>
              <a:rPr lang="cs-CZ" sz="4000" dirty="0" err="1" smtClean="0"/>
              <a:t>neodb</a:t>
            </a:r>
            <a:r>
              <a:rPr lang="cs-CZ" sz="4000" dirty="0" smtClean="0"/>
              <a:t>_</a:t>
            </a:r>
            <a:r>
              <a:rPr lang="cs-CZ" sz="4000" dirty="0" err="1" smtClean="0"/>
              <a:t>tně</a:t>
            </a:r>
            <a:r>
              <a:rPr lang="cs-CZ" sz="4000" dirty="0" smtClean="0"/>
              <a:t> různé zboží. Bab_</a:t>
            </a:r>
            <a:r>
              <a:rPr lang="cs-CZ" sz="4000" dirty="0" err="1" smtClean="0"/>
              <a:t>ka</a:t>
            </a:r>
            <a:r>
              <a:rPr lang="cs-CZ" sz="4000" dirty="0" smtClean="0"/>
              <a:t> je druh javoru. Několik let jsme b_dleli v B_</a:t>
            </a:r>
            <a:r>
              <a:rPr lang="cs-CZ" sz="4000" dirty="0" err="1" smtClean="0"/>
              <a:t>střici</a:t>
            </a:r>
            <a:r>
              <a:rPr lang="cs-CZ" sz="4000" dirty="0" smtClean="0"/>
              <a:t> nad Pernštejnem. O prázdninách jsme </a:t>
            </a:r>
            <a:r>
              <a:rPr lang="cs-CZ" sz="4000" dirty="0" err="1" smtClean="0"/>
              <a:t>pob</a:t>
            </a:r>
            <a:r>
              <a:rPr lang="cs-CZ" sz="4000" dirty="0" smtClean="0"/>
              <a:t>_</a:t>
            </a:r>
            <a:r>
              <a:rPr lang="cs-CZ" sz="4000" dirty="0" err="1" smtClean="0"/>
              <a:t>hali</a:t>
            </a:r>
            <a:r>
              <a:rPr lang="cs-CZ" sz="4000" dirty="0" smtClean="0"/>
              <a:t> v B_</a:t>
            </a:r>
            <a:r>
              <a:rPr lang="cs-CZ" sz="4000" dirty="0" err="1" smtClean="0"/>
              <a:t>strém</a:t>
            </a:r>
            <a:r>
              <a:rPr lang="cs-CZ" sz="4000" dirty="0" smtClean="0"/>
              <a:t> u </a:t>
            </a:r>
            <a:r>
              <a:rPr lang="cs-CZ" sz="4000" dirty="0" err="1" smtClean="0"/>
              <a:t>Pol</a:t>
            </a:r>
            <a:r>
              <a:rPr lang="cs-CZ" sz="4000" dirty="0" smtClean="0"/>
              <a:t>_</a:t>
            </a:r>
            <a:r>
              <a:rPr lang="cs-CZ" sz="4000" dirty="0" err="1" smtClean="0"/>
              <a:t>čky</a:t>
            </a:r>
            <a:r>
              <a:rPr lang="cs-CZ" sz="4000" dirty="0" smtClean="0"/>
              <a:t>. Bab_</a:t>
            </a:r>
            <a:r>
              <a:rPr lang="cs-CZ" sz="4000" dirty="0" err="1" smtClean="0"/>
              <a:t>čka</a:t>
            </a:r>
            <a:r>
              <a:rPr lang="cs-CZ" sz="4000" dirty="0" smtClean="0"/>
              <a:t> z </a:t>
            </a:r>
            <a:r>
              <a:rPr lang="cs-CZ" sz="4000" dirty="0" err="1" smtClean="0"/>
              <a:t>Třeb</a:t>
            </a:r>
            <a:r>
              <a:rPr lang="cs-CZ" sz="4000" dirty="0" smtClean="0"/>
              <a:t>_</a:t>
            </a:r>
            <a:r>
              <a:rPr lang="cs-CZ" sz="4000" dirty="0" err="1" smtClean="0"/>
              <a:t>če</a:t>
            </a:r>
            <a:r>
              <a:rPr lang="cs-CZ" sz="4000" dirty="0" smtClean="0"/>
              <a:t> b_la v B_</a:t>
            </a:r>
            <a:r>
              <a:rPr lang="cs-CZ" sz="4000" dirty="0" err="1" smtClean="0"/>
              <a:t>džově</a:t>
            </a:r>
            <a:r>
              <a:rPr lang="cs-CZ" sz="4000" dirty="0" smtClean="0"/>
              <a:t> za </a:t>
            </a:r>
            <a:r>
              <a:rPr lang="cs-CZ" sz="4000" dirty="0" err="1" smtClean="0"/>
              <a:t>Zb</a:t>
            </a:r>
            <a:r>
              <a:rPr lang="cs-CZ" sz="4000" dirty="0" smtClean="0"/>
              <a:t>_</a:t>
            </a:r>
            <a:r>
              <a:rPr lang="cs-CZ" sz="4000" dirty="0" err="1" smtClean="0"/>
              <a:t>ňkem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i/í, y/</a:t>
            </a:r>
            <a:r>
              <a:rPr lang="cs-CZ" dirty="0" err="1" smtClean="0"/>
              <a:t>ý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zeleně zakroužkuj.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1500174"/>
          <a:ext cx="8715438" cy="41657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02492"/>
                <a:gridCol w="1202492"/>
                <a:gridCol w="1202492"/>
                <a:gridCol w="1202492"/>
                <a:gridCol w="1596230"/>
                <a:gridCol w="1340832"/>
                <a:gridCol w="968408"/>
              </a:tblGrid>
              <a:tr h="1419284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plavání</a:t>
                      </a:r>
                      <a:endParaRPr lang="cs-CZ" sz="1800" b="1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plavec</a:t>
                      </a:r>
                      <a:endParaRPr lang="cs-CZ" sz="1800" b="1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plavat</a:t>
                      </a:r>
                      <a:endParaRPr lang="cs-CZ" sz="1800" b="1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plavky</a:t>
                      </a:r>
                      <a:endParaRPr lang="cs-CZ" sz="1800" b="1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plavkyně</a:t>
                      </a:r>
                      <a:endParaRPr lang="cs-CZ" sz="1800" b="1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plavba</a:t>
                      </a:r>
                      <a:endParaRPr lang="cs-CZ" sz="1800" b="1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plav</a:t>
                      </a:r>
                      <a:endParaRPr lang="cs-CZ" sz="1800" b="1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1261212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dělník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dělat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dělnice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dělání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udělej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rozdělená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dělníci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1485256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lyžařka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lyže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lyžař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lyžování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zalyžovat si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lyžařský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lyžaři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/>
              <a:t>	</a:t>
            </a:r>
            <a:r>
              <a:rPr lang="cs-CZ" dirty="0" err="1"/>
              <a:t>K</a:t>
            </a:r>
            <a:r>
              <a:rPr lang="cs-CZ" dirty="0" err="1" smtClean="0"/>
              <a:t>l_dný</a:t>
            </a:r>
            <a:r>
              <a:rPr lang="cs-CZ" dirty="0" smtClean="0"/>
              <a:t> </a:t>
            </a:r>
            <a:r>
              <a:rPr lang="cs-CZ" dirty="0" smtClean="0"/>
              <a:t>L_bor, </a:t>
            </a:r>
            <a:r>
              <a:rPr lang="cs-CZ" dirty="0" err="1" smtClean="0"/>
              <a:t>bl_zko</a:t>
            </a:r>
            <a:r>
              <a:rPr lang="cs-CZ" dirty="0" smtClean="0"/>
              <a:t> zahřmělo, zlomené l_že, bledý </a:t>
            </a:r>
            <a:r>
              <a:rPr lang="cs-CZ" dirty="0" err="1" smtClean="0"/>
              <a:t>obl_čej</a:t>
            </a:r>
            <a:r>
              <a:rPr lang="cs-CZ" dirty="0" smtClean="0"/>
              <a:t>, </a:t>
            </a:r>
            <a:r>
              <a:rPr lang="cs-CZ" dirty="0" err="1" smtClean="0"/>
              <a:t>rozl_té</a:t>
            </a:r>
            <a:r>
              <a:rPr lang="cs-CZ" dirty="0" smtClean="0"/>
              <a:t> </a:t>
            </a:r>
            <a:r>
              <a:rPr lang="cs-CZ" dirty="0" err="1" smtClean="0"/>
              <a:t>ml_čko</a:t>
            </a:r>
            <a:r>
              <a:rPr lang="cs-CZ" dirty="0" smtClean="0"/>
              <a:t>, </a:t>
            </a:r>
            <a:r>
              <a:rPr lang="cs-CZ" dirty="0" err="1" smtClean="0"/>
              <a:t>pel_něk</a:t>
            </a:r>
            <a:r>
              <a:rPr lang="cs-CZ" dirty="0" smtClean="0"/>
              <a:t> žlutě kvete, </a:t>
            </a:r>
            <a:r>
              <a:rPr lang="cs-CZ" dirty="0" err="1" smtClean="0"/>
              <a:t>l_sá</a:t>
            </a:r>
            <a:r>
              <a:rPr lang="cs-CZ" dirty="0" smtClean="0"/>
              <a:t> hlava, </a:t>
            </a:r>
            <a:r>
              <a:rPr lang="cs-CZ" dirty="0" err="1" smtClean="0"/>
              <a:t>Al_k</a:t>
            </a:r>
            <a:r>
              <a:rPr lang="cs-CZ" dirty="0" smtClean="0"/>
              <a:t> </a:t>
            </a:r>
            <a:r>
              <a:rPr lang="cs-CZ" dirty="0" err="1" smtClean="0"/>
              <a:t>hl_dá</a:t>
            </a:r>
            <a:r>
              <a:rPr lang="cs-CZ" dirty="0" smtClean="0"/>
              <a:t>, </a:t>
            </a:r>
            <a:r>
              <a:rPr lang="cs-CZ" dirty="0" err="1" smtClean="0"/>
              <a:t>l_skové</a:t>
            </a:r>
            <a:r>
              <a:rPr lang="cs-CZ" dirty="0" smtClean="0"/>
              <a:t> oříšky, </a:t>
            </a:r>
            <a:r>
              <a:rPr lang="cs-CZ" dirty="0" err="1" smtClean="0"/>
              <a:t>sl_b_l</a:t>
            </a:r>
            <a:r>
              <a:rPr lang="cs-CZ" dirty="0" smtClean="0"/>
              <a:t> pomoc, dobře </a:t>
            </a:r>
            <a:r>
              <a:rPr lang="cs-CZ" dirty="0" err="1" smtClean="0"/>
              <a:t>sl_šitelný</a:t>
            </a:r>
            <a:r>
              <a:rPr lang="cs-CZ" dirty="0" smtClean="0"/>
              <a:t> hlas, </a:t>
            </a:r>
            <a:r>
              <a:rPr lang="cs-CZ" dirty="0" err="1" smtClean="0"/>
              <a:t>ml_nář</a:t>
            </a:r>
            <a:r>
              <a:rPr lang="cs-CZ" dirty="0" smtClean="0"/>
              <a:t> a </a:t>
            </a:r>
            <a:r>
              <a:rPr lang="cs-CZ" dirty="0" err="1" smtClean="0"/>
              <a:t>ml_nářka</a:t>
            </a:r>
            <a:r>
              <a:rPr lang="cs-CZ" dirty="0" smtClean="0"/>
              <a:t>, </a:t>
            </a:r>
            <a:r>
              <a:rPr lang="cs-CZ" dirty="0" err="1" smtClean="0"/>
              <a:t>obl_bená</a:t>
            </a:r>
            <a:r>
              <a:rPr lang="cs-CZ" dirty="0" smtClean="0"/>
              <a:t> hračka, najít </a:t>
            </a:r>
            <a:r>
              <a:rPr lang="cs-CZ" dirty="0" err="1" smtClean="0"/>
              <a:t>zal_bení</a:t>
            </a:r>
            <a:r>
              <a:rPr lang="cs-CZ" dirty="0" smtClean="0"/>
              <a:t>, </a:t>
            </a:r>
            <a:r>
              <a:rPr lang="cs-CZ" dirty="0" err="1" smtClean="0"/>
              <a:t>pl_nulé</a:t>
            </a:r>
            <a:r>
              <a:rPr lang="cs-CZ" dirty="0" smtClean="0"/>
              <a:t> dodávky, </a:t>
            </a:r>
            <a:r>
              <a:rPr lang="cs-CZ" dirty="0" err="1" smtClean="0"/>
              <a:t>l_tkový</a:t>
            </a:r>
            <a:r>
              <a:rPr lang="cs-CZ" dirty="0" smtClean="0"/>
              <a:t> sval, </a:t>
            </a:r>
            <a:r>
              <a:rPr lang="cs-CZ" dirty="0" err="1" smtClean="0"/>
              <a:t>bab_čka</a:t>
            </a:r>
            <a:r>
              <a:rPr lang="cs-CZ" dirty="0" smtClean="0"/>
              <a:t> z Nového </a:t>
            </a:r>
            <a:r>
              <a:rPr lang="cs-CZ" dirty="0" err="1" smtClean="0"/>
              <a:t>B_džova</a:t>
            </a:r>
            <a:r>
              <a:rPr lang="cs-CZ" dirty="0" smtClean="0"/>
              <a:t>, </a:t>
            </a:r>
            <a:r>
              <a:rPr lang="cs-CZ" dirty="0" err="1" smtClean="0"/>
              <a:t>přib_l</a:t>
            </a:r>
            <a:r>
              <a:rPr lang="cs-CZ" dirty="0" smtClean="0"/>
              <a:t> hřebík, </a:t>
            </a:r>
            <a:r>
              <a:rPr lang="cs-CZ" dirty="0" err="1" smtClean="0"/>
              <a:t>nab_l</a:t>
            </a:r>
            <a:r>
              <a:rPr lang="cs-CZ" dirty="0" smtClean="0"/>
              <a:t> zkušenosti, </a:t>
            </a:r>
            <a:r>
              <a:rPr lang="cs-CZ" dirty="0" err="1" smtClean="0"/>
              <a:t>l_ska</a:t>
            </a:r>
            <a:r>
              <a:rPr lang="cs-CZ" dirty="0" smtClean="0"/>
              <a:t>, </a:t>
            </a:r>
            <a:r>
              <a:rPr lang="cs-CZ" dirty="0" err="1" smtClean="0"/>
              <a:t>l_ska</a:t>
            </a:r>
            <a:r>
              <a:rPr lang="cs-CZ" dirty="0" smtClean="0"/>
              <a:t> na </a:t>
            </a:r>
            <a:r>
              <a:rPr lang="cs-CZ" dirty="0" smtClean="0"/>
              <a:t>rybníku</a:t>
            </a:r>
            <a:r>
              <a:rPr lang="cs-CZ" dirty="0"/>
              <a:t>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i/í, y/</a:t>
            </a:r>
            <a:r>
              <a:rPr lang="cs-CZ" dirty="0" err="1" smtClean="0"/>
              <a:t>ý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71472" y="2285991"/>
          <a:ext cx="3643338" cy="20666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5884"/>
                <a:gridCol w="1143008"/>
                <a:gridCol w="1214446"/>
              </a:tblGrid>
              <a:tr h="15652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předpona</a:t>
                      </a:r>
                      <a:endParaRPr lang="cs-CZ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kořen</a:t>
                      </a:r>
                      <a:endParaRPr lang="cs-CZ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přípona</a:t>
                      </a:r>
                      <a:endParaRPr lang="cs-CZ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rod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5883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Zapisuj slova do tabulky: předpona </a:t>
            </a:r>
            <a:r>
              <a:rPr lang="cs-CZ" sz="2400" dirty="0" smtClean="0">
                <a:solidFill>
                  <a:schemeClr val="bg1"/>
                </a:solidFill>
              </a:rPr>
              <a:t>/ kořen </a:t>
            </a:r>
            <a:r>
              <a:rPr lang="cs-CZ" sz="2400" dirty="0" smtClean="0">
                <a:solidFill>
                  <a:schemeClr val="bg1"/>
                </a:solidFill>
              </a:rPr>
              <a:t>/ příponová část.</a:t>
            </a:r>
            <a:endParaRPr lang="cs-CZ" sz="2400" dirty="0">
              <a:solidFill>
                <a:schemeClr val="bg1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857752" y="2221248"/>
          <a:ext cx="3714776" cy="1993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322"/>
                <a:gridCol w="1071570"/>
                <a:gridCol w="1285884"/>
              </a:tblGrid>
              <a:tr h="33171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předpona</a:t>
                      </a:r>
                      <a:endParaRPr lang="cs-CZ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kořen</a:t>
                      </a:r>
                      <a:endParaRPr lang="cs-CZ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přípona</a:t>
                      </a:r>
                      <a:endParaRPr lang="cs-CZ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31714"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stroj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317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317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53053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786050" y="4286256"/>
          <a:ext cx="3786214" cy="22663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322"/>
                <a:gridCol w="865180"/>
                <a:gridCol w="1563712"/>
              </a:tblGrid>
              <a:tr h="68314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předpona</a:t>
                      </a:r>
                      <a:endParaRPr lang="cs-CZ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kořen</a:t>
                      </a:r>
                      <a:endParaRPr lang="cs-CZ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přípona</a:t>
                      </a:r>
                      <a:endParaRPr lang="cs-CZ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95792"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hlas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9579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9579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9579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14348" y="1500174"/>
            <a:ext cx="7715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bg1"/>
                </a:solidFill>
              </a:rPr>
              <a:t>Strojník, ohlas, rod, hlasitý, přístrojový, úroda, hlas, nástroj, rodný, rodiště, stroj, hlasatel, hlasový.</a:t>
            </a:r>
            <a:endParaRPr lang="cs-CZ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cs-CZ" dirty="0" smtClean="0"/>
              <a:t>	(Na)piš, (nad)</a:t>
            </a:r>
            <a:r>
              <a:rPr lang="cs-CZ" dirty="0" err="1" smtClean="0"/>
              <a:t>pis</a:t>
            </a:r>
            <a:r>
              <a:rPr lang="cs-CZ" dirty="0" smtClean="0"/>
              <a:t>, (za)školou, (mimo)cestu, (na)obloze, (pro)míchat, (před)stavit, (nad)hlavou, (od)pověz, (do)vsi, (za)hlédnout, (v)jezd, (od)západu, (po)stavit, (proti)divadlu, (při)stavět, (pod)hrabat, (pro)hlédnout.</a:t>
            </a:r>
          </a:p>
          <a:p>
            <a:pPr algn="just">
              <a:buNone/>
            </a:pPr>
            <a:r>
              <a:rPr lang="cs-CZ" sz="2400" dirty="0" smtClean="0"/>
              <a:t>  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.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Rozhodni, kdy se jedná o předponu a kdy o předložku. Správně slova napiš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cs-CZ" dirty="0" smtClean="0"/>
              <a:t>	Rozzuřil se, oddaný, bezzubý, vzpamatovat se, bezmocný, podložka, vztáhnout, předsudek, bezúčelný, vzpomínka, odjezd, bezstarostný, nadlesní, vzplanout, rozplácnout, oddech, rozpadnout se, podpálit, nadběhnout, rozsypat, roztrhnout, odpad.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Doplňte správně předpony: </a:t>
            </a:r>
            <a:r>
              <a:rPr lang="cs-CZ" sz="2800" dirty="0" err="1" smtClean="0"/>
              <a:t>vz</a:t>
            </a:r>
            <a:r>
              <a:rPr lang="cs-CZ" sz="2800" dirty="0" smtClean="0"/>
              <a:t>-, </a:t>
            </a:r>
            <a:r>
              <a:rPr lang="cs-CZ" sz="2800" dirty="0" err="1" smtClean="0"/>
              <a:t>roz</a:t>
            </a:r>
            <a:r>
              <a:rPr lang="cs-CZ" sz="2800" dirty="0" smtClean="0"/>
              <a:t>-, bez-, od-, nad-, pod-, před. Předpony barevně zakroužkuj.</a:t>
            </a:r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428990" y="1600200"/>
          <a:ext cx="5429290" cy="475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929"/>
                <a:gridCol w="542929"/>
                <a:gridCol w="542929"/>
                <a:gridCol w="542929"/>
                <a:gridCol w="542929"/>
                <a:gridCol w="542929"/>
                <a:gridCol w="542929"/>
                <a:gridCol w="542929"/>
                <a:gridCol w="542929"/>
                <a:gridCol w="542929"/>
              </a:tblGrid>
              <a:tr h="5947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947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947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947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947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947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947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947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Vyluštěte tajenku.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714488"/>
            <a:ext cx="342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věc, kterou používáme při mytí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2357430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dům, kde bydlí myslivec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3000372"/>
            <a:ext cx="2928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kácet stromy v lese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20" y="3571876"/>
            <a:ext cx="2928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mýlka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20" y="4071942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 </a:t>
            </a:r>
            <a:r>
              <a:rPr lang="cs-CZ" dirty="0"/>
              <a:t>m</a:t>
            </a:r>
            <a:r>
              <a:rPr lang="cs-CZ" dirty="0" smtClean="0"/>
              <a:t>alá myš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720" y="4714884"/>
            <a:ext cx="3143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 nádoba na umývání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5286388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 </a:t>
            </a:r>
            <a:r>
              <a:rPr lang="cs-CZ" dirty="0"/>
              <a:t>s</a:t>
            </a:r>
            <a:r>
              <a:rPr lang="cs-CZ" dirty="0" smtClean="0"/>
              <a:t>amec myší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5857892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 </a:t>
            </a:r>
            <a:r>
              <a:rPr lang="cs-CZ" dirty="0"/>
              <a:t>s</a:t>
            </a:r>
            <a:r>
              <a:rPr lang="cs-CZ" dirty="0" smtClean="0"/>
              <a:t>plést se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000" dirty="0"/>
          </a:p>
          <a:p>
            <a:endParaRPr lang="cs-CZ" sz="1000" dirty="0"/>
          </a:p>
          <a:p>
            <a:pPr>
              <a:buNone/>
            </a:pPr>
            <a:endParaRPr lang="cs-CZ" sz="1000" dirty="0"/>
          </a:p>
          <a:p>
            <a:r>
              <a:rPr lang="cs-CZ" sz="2000" dirty="0" smtClean="0"/>
              <a:t>Text – vlastní tvorba autora.</a:t>
            </a: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110</TotalTime>
  <Words>206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 </vt:lpstr>
      <vt:lpstr>Anotace</vt:lpstr>
      <vt:lpstr>Vyznačte v básničce přídavná jména.</vt:lpstr>
      <vt:lpstr>Doplň i/í, y/ý.</vt:lpstr>
      <vt:lpstr>Podstatná jména zeleně zakroužkuj. </vt:lpstr>
      <vt:lpstr>Doplň i/í, y/ý.</vt:lpstr>
      <vt:lpstr>Zapisuj slova do tabulky: předpona / kořen / příponová část.</vt:lpstr>
      <vt:lpstr>Rozhodni, kdy se jedná o předponu a kdy o předložku. Správně slova napiš.</vt:lpstr>
      <vt:lpstr>Doplňte správně předpony: vz-, roz-, bez-, od-, nad-, pod-, před. Předpony barevně zakroužkuj.</vt:lpstr>
      <vt:lpstr>Vyluštěte tajenku.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Ladislav Charvát</dc:creator>
  <cp:lastModifiedBy>Martin Králík</cp:lastModifiedBy>
  <cp:revision>22</cp:revision>
  <dcterms:created xsi:type="dcterms:W3CDTF">2012-02-12T12:41:07Z</dcterms:created>
  <dcterms:modified xsi:type="dcterms:W3CDTF">2012-03-29T15:56:54Z</dcterms:modified>
</cp:coreProperties>
</file>