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68" r:id="rId2"/>
    <p:sldId id="269" r:id="rId3"/>
    <p:sldId id="278" r:id="rId4"/>
    <p:sldId id="274" r:id="rId5"/>
    <p:sldId id="277" r:id="rId6"/>
    <p:sldId id="276" r:id="rId7"/>
    <p:sldId id="27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66" autoAdjust="0"/>
    <p:restoredTop sz="94660"/>
  </p:normalViewPr>
  <p:slideViewPr>
    <p:cSldViewPr>
      <p:cViewPr>
        <p:scale>
          <a:sx n="90" d="100"/>
          <a:sy n="90" d="100"/>
        </p:scale>
        <p:origin x="-1254" y="-3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76C52F-CAAD-4B1E-BE72-E025C68DD27C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507975-BE49-49F1-9420-72E01C67074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507975-BE49-49F1-9420-72E01C670741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507975-BE49-49F1-9420-72E01C670741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507975-BE49-49F1-9420-72E01C670741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507975-BE49-49F1-9420-72E01C670741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507975-BE49-49F1-9420-72E01C670741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507975-BE49-49F1-9420-72E01C670741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507975-BE49-49F1-9420-72E01C670741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../p&#345;&#237;klady%20OBK/procvi&#269;ov&#225;n&#237;%20-%20sm&#283;rnice%20&#269;.%201.rtf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.wmf"/><Relationship Id="rId5" Type="http://schemas.openxmlformats.org/officeDocument/2006/relationships/image" Target="../media/image1.jpeg"/><Relationship Id="rId4" Type="http://schemas.openxmlformats.org/officeDocument/2006/relationships/hyperlink" Target="../p&#345;&#237;klady%20OBK/procvi&#269;ov&#225;n&#237;%20-%20sm&#283;rnice%20&#269;.%202.rtf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Interní písemnosti a Písemnosti managementu</a:t>
            </a:r>
          </a:p>
          <a:p>
            <a:r>
              <a:rPr lang="cs-CZ" b="1" dirty="0" smtClean="0"/>
              <a:t>Název učebního materiálu:</a:t>
            </a:r>
            <a:r>
              <a:rPr lang="cs-CZ" dirty="0"/>
              <a:t> </a:t>
            </a:r>
            <a:r>
              <a:rPr lang="cs-CZ" dirty="0" smtClean="0"/>
              <a:t>Směrnice - příklady–ZŽ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</a:t>
            </a:r>
            <a:r>
              <a:rPr lang="cs-CZ" b="1" dirty="0" smtClean="0"/>
              <a:t>vytvoření</a:t>
            </a:r>
            <a:r>
              <a:rPr lang="cs-CZ" b="1" smtClean="0"/>
              <a:t>: </a:t>
            </a:r>
            <a:r>
              <a:rPr lang="cs-CZ" smtClean="0"/>
              <a:t>08. </a:t>
            </a:r>
            <a:r>
              <a:rPr lang="cs-CZ" dirty="0" smtClean="0"/>
              <a:t>03. 2013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5842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SMĚRNICE </a:t>
            </a:r>
            <a:r>
              <a:rPr lang="cs-CZ" sz="3600" dirty="0"/>
              <a:t>- PŘÍKLADY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24744"/>
            <a:ext cx="8784976" cy="468052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Písemnosti managementu, směrnice, 				zadání příkladů.</a:t>
            </a: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směrnice. 				Materiál je připraven formou prezentace – 				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myši   			a žáci přes projekci provedou 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80615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800" dirty="0"/>
              <a:t>SMĚRNICE </a:t>
            </a:r>
            <a:r>
              <a:rPr lang="cs-CZ" sz="3800" dirty="0" smtClean="0"/>
              <a:t>- PŘÍKLADY</a:t>
            </a:r>
            <a:endParaRPr lang="cs-CZ" sz="3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   </a:t>
            </a:r>
            <a:r>
              <a:rPr lang="cs-CZ" sz="2400" dirty="0" smtClean="0"/>
              <a:t>PŘÍKAZ  ŘEDITELE</a:t>
            </a:r>
          </a:p>
          <a:p>
            <a:pPr marL="45720" indent="0">
              <a:buNone/>
            </a:pPr>
            <a:endParaRPr lang="cs-CZ" sz="24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cs-CZ" sz="2400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SMĚRNICE</a:t>
            </a:r>
          </a:p>
          <a:p>
            <a:pPr marL="45720" indent="0">
              <a:buNone/>
            </a:pPr>
            <a:endParaRPr lang="cs-CZ" sz="2400" dirty="0"/>
          </a:p>
          <a:p>
            <a:r>
              <a:rPr lang="cs-CZ" sz="2400" dirty="0" smtClean="0"/>
              <a:t>   OBĚŽNÍK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 descr="C:\Users\sarka.schuplerova\AppData\Local\Microsoft\Windows\Temporary Internet Files\Content.IE5\4TN3ZWE5\MC9003974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42524"/>
            <a:ext cx="2291811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71443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165304"/>
            <a:ext cx="8424936" cy="6926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SMĚRNICE </a:t>
            </a:r>
            <a:r>
              <a:rPr lang="cs-CZ" sz="4000" dirty="0"/>
              <a:t>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844550"/>
            <a:ext cx="9144000" cy="5824810"/>
          </a:xfrm>
        </p:spPr>
        <p:txBody>
          <a:bodyPr>
            <a:normAutofit fontScale="77500" lnSpcReduction="20000"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/>
              <a:t>Ředitel </a:t>
            </a:r>
            <a:r>
              <a:rPr lang="cs-CZ" dirty="0"/>
              <a:t>Státního zdravotního ústavu (Šrobárova 48, 100 42 Praha 10) Mgr. Zbyněk </a:t>
            </a:r>
            <a:r>
              <a:rPr lang="cs-CZ" dirty="0" err="1"/>
              <a:t>Hybeš</a:t>
            </a:r>
            <a:r>
              <a:rPr lang="cs-CZ" dirty="0"/>
              <a:t> vydává směrnici </a:t>
            </a:r>
            <a:r>
              <a:rPr lang="cs-CZ" dirty="0" smtClean="0"/>
              <a:t>č.1/2013 </a:t>
            </a:r>
            <a:r>
              <a:rPr lang="cs-CZ" dirty="0"/>
              <a:t>o stanovení osobních příplatků. Směrnici zpracovala </a:t>
            </a:r>
            <a:r>
              <a:rPr lang="cs-CZ" dirty="0" smtClean="0"/>
              <a:t>        Ing</a:t>
            </a:r>
            <a:r>
              <a:rPr lang="cs-CZ" dirty="0"/>
              <a:t>. Miroslava Jandová, schválil ředitel a její účinnost je od 1. ledna </a:t>
            </a:r>
            <a:r>
              <a:rPr lang="cs-CZ" dirty="0" smtClean="0"/>
              <a:t>2013. </a:t>
            </a:r>
            <a:r>
              <a:rPr lang="cs-CZ" dirty="0"/>
              <a:t>V souladu se zákonem č. 143/1992 Sb., o platu a odměně za pracovní pohotovost v rozpočtových a některých dalších organizacích a orgánech, ve znění pozdějších předpisů, s </a:t>
            </a:r>
            <a:r>
              <a:rPr lang="cs-CZ" dirty="0" err="1" smtClean="0"/>
              <a:t>naříze</a:t>
            </a:r>
            <a:r>
              <a:rPr lang="cs-CZ" dirty="0" smtClean="0"/>
              <a:t>-ním </a:t>
            </a:r>
            <a:r>
              <a:rPr lang="cs-CZ" dirty="0"/>
              <a:t>vlády č. 330/2003 Sb., o platových poměrech zaměstnanců ve veřejných službách a správě, a s nařízením vlády č. 469/2002 Sb., kterým se stanoví katalog prací a kvalifikační předpoklady a kterým se mění nařízení vlády o platových poměrech zaměstnanců ve veřejných službách a správě, ve znění nařízení vlády o platových poměrech zaměstnanců ve veřejných službách a správě, ve znění nařízení vlády č. 331/2003 Sb., došlo s platností od 1. ledna </a:t>
            </a:r>
            <a:r>
              <a:rPr lang="cs-CZ" dirty="0" smtClean="0"/>
              <a:t>2013 </a:t>
            </a:r>
            <a:r>
              <a:rPr lang="cs-CZ" dirty="0"/>
              <a:t>k přeřazení zaměstnanců ústavu na šestnáctitřídní platový systém. V rámci shora uvedeného stanovuje: Výši osobních příplatků zaměstnanců ústavu navrhují vedoucí oddělení, schvaluje vedoucí příslušné sekce (náměstek ředitele). </a:t>
            </a:r>
            <a:r>
              <a:rPr lang="cs-CZ" dirty="0" smtClean="0"/>
              <a:t>Konečnou </a:t>
            </a:r>
            <a:r>
              <a:rPr lang="cs-CZ" dirty="0"/>
              <a:t>výši osobních příplatků projednává kolegium ředitele. Výši osobních příplatků náměstků ředitele stanoví ředitel. Přiznaný osobní příplatek je uváděn v platovém výměru bez stanovení limitu platnosti. </a:t>
            </a:r>
            <a:r>
              <a:rPr lang="cs-CZ" dirty="0" smtClean="0"/>
              <a:t>Ke </a:t>
            </a:r>
            <a:r>
              <a:rPr lang="cs-CZ" dirty="0"/>
              <a:t>změně může dojít systémově, kdy se upravují osobní příplatky většího počtu zaměstnanců, nebo dílčí úpravou osobních příplatků u jednotlivých zaměstnanců. V obou případech se vychází z hodnocení pracovních výsledků. Výše osobních příplatků se přiznává i s přihlédnutím k objemu mzdových prostředků. Přiznávání příplatků za vedení jednotlivých oddělení určuje náměstek příslušné sekce, příplatku za </a:t>
            </a:r>
            <a:r>
              <a:rPr lang="cs-CZ" dirty="0" smtClean="0"/>
              <a:t>                   vedení </a:t>
            </a:r>
            <a:r>
              <a:rPr lang="cs-CZ" dirty="0"/>
              <a:t>náměstků ředitele stanoví ředitel. Termínování a jejich možné </a:t>
            </a:r>
            <a:r>
              <a:rPr lang="cs-CZ" dirty="0" smtClean="0"/>
              <a:t>                 změny </a:t>
            </a:r>
            <a:r>
              <a:rPr lang="cs-CZ" dirty="0"/>
              <a:t>se řídí mechanismem v bodě 2. směrnici s datem 3. ledna </a:t>
            </a:r>
            <a:r>
              <a:rPr lang="cs-CZ" dirty="0" smtClean="0"/>
              <a:t>2013                podepíše </a:t>
            </a:r>
            <a:r>
              <a:rPr lang="cs-CZ" dirty="0"/>
              <a:t>ředitel v. r.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RU5964CQ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366306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8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119574"/>
            <a:ext cx="8748464" cy="738425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SMĚRNICE </a:t>
            </a:r>
            <a:r>
              <a:rPr lang="cs-CZ" sz="4000" dirty="0"/>
              <a:t>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620688"/>
            <a:ext cx="9036496" cy="5616624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endParaRPr lang="cs-CZ" sz="3200" b="1" dirty="0" smtClean="0">
              <a:solidFill>
                <a:srgbClr val="FFC000"/>
              </a:solidFill>
            </a:endParaRPr>
          </a:p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</a:t>
            </a:r>
          </a:p>
          <a:p>
            <a:pPr marL="502920" indent="-457200">
              <a:buFont typeface="+mj-lt"/>
              <a:buAutoNum type="arabicPeriod" startAt="2"/>
            </a:pPr>
            <a:r>
              <a:rPr lang="cs-CZ" dirty="0"/>
              <a:t>	</a:t>
            </a:r>
            <a:r>
              <a:rPr lang="cs-CZ" sz="2000" dirty="0"/>
              <a:t>Ing. Mojmír Havlíček, ředitel Zahradního centra, a. s. (Jáchymova 423, 377 43 Jindřichův Hradec) vydává směrnici </a:t>
            </a:r>
            <a:r>
              <a:rPr lang="cs-CZ" sz="2000" dirty="0" smtClean="0"/>
              <a:t>č.5/2013, </a:t>
            </a:r>
            <a:r>
              <a:rPr lang="cs-CZ" sz="2000" dirty="0"/>
              <a:t>týkající se odpisového plánu na rok </a:t>
            </a:r>
            <a:r>
              <a:rPr lang="cs-CZ" sz="2000" dirty="0" smtClean="0"/>
              <a:t>2013. </a:t>
            </a:r>
            <a:r>
              <a:rPr lang="cs-CZ" sz="2000" dirty="0"/>
              <a:t>Nově pořízený investiční majetek se zařadí dle této směrnice do odpisových skupin podle §30 a přílohy 1 k zákonu č. 586/1992 Sb., o daních z příjmů. Investiční  majetek odpisovaný se začne odepisovat následující měsíc po zaúčtování do účetní skupiny 01 nebo 02. Investiční majetek se bude odpisovat rovnoměrně dle následující tabulky. Investiční majetek odpisovaný – změna odpisů od 1. 1. </a:t>
            </a:r>
            <a:r>
              <a:rPr lang="cs-CZ" sz="2000" dirty="0" smtClean="0"/>
              <a:t>2013 </a:t>
            </a:r>
            <a:r>
              <a:rPr lang="cs-CZ" sz="2000" dirty="0"/>
              <a:t>dle výše uvedené tabulky. Směrnici zpracoval Josef Novotný a schválil ředitel akciové společnosti. </a:t>
            </a:r>
            <a:r>
              <a:rPr lang="cs-CZ" sz="2000" smtClean="0"/>
              <a:t>Její </a:t>
            </a:r>
            <a:r>
              <a:rPr lang="cs-CZ" sz="2000" dirty="0"/>
              <a:t>účinnost je od 1. ledna </a:t>
            </a:r>
            <a:r>
              <a:rPr lang="cs-CZ" sz="2000" dirty="0" smtClean="0"/>
              <a:t>2013. </a:t>
            </a:r>
            <a:r>
              <a:rPr lang="cs-CZ" sz="2000" dirty="0"/>
              <a:t>S datem 30. prosince </a:t>
            </a:r>
            <a:r>
              <a:rPr lang="cs-CZ" sz="2000" dirty="0" smtClean="0"/>
              <a:t>2012 </a:t>
            </a:r>
            <a:r>
              <a:rPr lang="cs-CZ" sz="2000" dirty="0"/>
              <a:t>ji podepisuje ředitel v. r. </a:t>
            </a:r>
          </a:p>
          <a:p>
            <a:pPr marL="45720" indent="0">
              <a:buNone/>
            </a:pPr>
            <a:r>
              <a:rPr lang="cs-CZ" sz="2000" dirty="0" smtClean="0"/>
              <a:t>Odpisová skupina 1 doba odepisování 5 let roční sazba 20 %</a:t>
            </a:r>
          </a:p>
          <a:p>
            <a:pPr marL="45720" indent="0">
              <a:buNone/>
            </a:pPr>
            <a:r>
              <a:rPr lang="cs-CZ" sz="2000" dirty="0" smtClean="0"/>
              <a:t>		   2	</a:t>
            </a:r>
            <a:r>
              <a:rPr lang="cs-CZ" sz="2000" dirty="0"/>
              <a:t> </a:t>
            </a:r>
            <a:r>
              <a:rPr lang="cs-CZ" sz="2000" dirty="0" smtClean="0"/>
              <a:t>                  10 let                   10 %</a:t>
            </a:r>
            <a:endParaRPr lang="cs-CZ" sz="2000" dirty="0"/>
          </a:p>
          <a:p>
            <a:pPr marL="45720" indent="0">
              <a:buNone/>
            </a:pPr>
            <a:r>
              <a:rPr lang="cs-CZ" sz="2000" dirty="0" smtClean="0"/>
              <a:t>	               5                           20 let                    5 % </a:t>
            </a:r>
          </a:p>
          <a:p>
            <a:pPr marL="45720" indent="0">
              <a:buNone/>
            </a:pPr>
            <a:endParaRPr lang="cs-CZ" sz="20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Users\sarka.schuplerova\AppData\Local\Microsoft\Windows\Temporary Internet Files\Content.IE5\RU5964CQ\MC9004404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27875" y="5013176"/>
            <a:ext cx="1827213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75579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1628800"/>
            <a:ext cx="3694114" cy="28803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Vypracování:</a:t>
            </a:r>
          </a:p>
          <a:p>
            <a:pPr marL="0" indent="0">
              <a:buNone/>
            </a:pP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/>
              <a:t> zadání č. 1 – </a:t>
            </a:r>
            <a:r>
              <a:rPr lang="cs-CZ" sz="2200" dirty="0" smtClean="0">
                <a:solidFill>
                  <a:srgbClr val="FF0000"/>
                </a:solidFill>
                <a:hlinkClick r:id="rId3" action="ppaction://hlinkfile"/>
              </a:rPr>
              <a:t>obr. 9</a:t>
            </a:r>
            <a:endParaRPr lang="cs-CZ" sz="2200" dirty="0" smtClean="0">
              <a:solidFill>
                <a:srgbClr val="FF0000"/>
              </a:solidFill>
            </a:endParaRPr>
          </a:p>
          <a:p>
            <a:endParaRPr lang="cs-CZ" sz="2200" dirty="0" smtClean="0"/>
          </a:p>
          <a:p>
            <a:r>
              <a:rPr lang="cs-CZ" sz="2200" dirty="0" smtClean="0"/>
              <a:t> zadání č. 2 – </a:t>
            </a:r>
            <a:r>
              <a:rPr lang="cs-CZ" sz="2200" dirty="0" smtClean="0">
                <a:solidFill>
                  <a:srgbClr val="FF0000"/>
                </a:solidFill>
                <a:hlinkClick r:id="rId4" action="ppaction://hlinkfile"/>
              </a:rPr>
              <a:t>obr. 10</a:t>
            </a:r>
            <a:endParaRPr lang="cs-CZ" sz="22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200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7268" y="5085184"/>
            <a:ext cx="7805172" cy="1296143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SMĚRNICE </a:t>
            </a:r>
            <a:r>
              <a:rPr lang="cs-CZ" sz="4000" dirty="0"/>
              <a:t>- PŘÍKLADY</a:t>
            </a:r>
          </a:p>
        </p:txBody>
      </p:sp>
      <p:pic>
        <p:nvPicPr>
          <p:cNvPr id="7" name="Obrázek 3" descr="Logo EU penize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C:\Users\sarka.schuplerova\AppData\Local\Microsoft\Windows\Temporary Internet Files\Content.IE5\MVKSZD5S\MC9004244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895377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48887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8928992" cy="519123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Rozhledy-časopis pro písemnou a elektronickou komunikaci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36296" y="5407398"/>
            <a:ext cx="1728192" cy="127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3729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624</TotalTime>
  <Words>367</Words>
  <Application>Microsoft Office PowerPoint</Application>
  <PresentationFormat>Předvádění na obrazovce (4:3)</PresentationFormat>
  <Paragraphs>59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průvodní list</vt:lpstr>
      <vt:lpstr>SMĚRNICE - PŘÍKLADY</vt:lpstr>
      <vt:lpstr>SMĚRNICE - PŘÍKLADY</vt:lpstr>
      <vt:lpstr>SMĚRNICE - PŘÍKLADY</vt:lpstr>
      <vt:lpstr>SMĚRNICE - PŘÍKLADY</vt:lpstr>
      <vt:lpstr>SMĚRNICE - PŘÍKLADY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65</cp:revision>
  <dcterms:created xsi:type="dcterms:W3CDTF">2012-08-06T07:07:34Z</dcterms:created>
  <dcterms:modified xsi:type="dcterms:W3CDTF">2013-06-09T12:52:42Z</dcterms:modified>
</cp:coreProperties>
</file>