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Default Extension="gif" ContentType="image/gif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7" r:id="rId2"/>
    <p:sldId id="256" r:id="rId3"/>
    <p:sldId id="276" r:id="rId4"/>
    <p:sldId id="277" r:id="rId5"/>
    <p:sldId id="298" r:id="rId6"/>
    <p:sldId id="281" r:id="rId7"/>
    <p:sldId id="300" r:id="rId8"/>
    <p:sldId id="299" r:id="rId9"/>
    <p:sldId id="297" r:id="rId10"/>
    <p:sldId id="301" r:id="rId11"/>
    <p:sldId id="283" r:id="rId12"/>
    <p:sldId id="302" r:id="rId13"/>
    <p:sldId id="27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65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AD1C24-89FA-448D-B967-AED95EBE396A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77D6F0-841F-4158-BE8F-4854D16D3E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/>
          <p:cNvSpPr>
            <a:spLocks noGrp="1" noChangeArrowheads="1"/>
          </p:cNvSpPr>
          <p:nvPr>
            <p:ph type="sldNum" sz="quarter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ED2C657-1A5D-4AE9-B528-C9BEB73D0BC5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2150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cs-CZ" smtClean="0">
              <a:latin typeface="Times New Roman" pitchFamily="16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52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053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155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64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565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55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155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03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203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69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43000" y="695325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769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77D6F0-841F-4158-BE8F-4854D16D3EDF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16E32-EEB6-4FAD-8A15-6E84B4455EE6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416E32-EEB6-4FAD-8A15-6E84B4455EE6}" type="datetimeFigureOut">
              <a:rPr lang="cs-CZ" smtClean="0"/>
              <a:pPr/>
              <a:t>30.3.2014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DBCFD9-E7A8-4173-B279-2BA860B2F64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6/69/Map_of_federal_states.svg/800px-Map_of_federal_states.svg.png" TargetMode="External"/><Relationship Id="rId13" Type="http://schemas.openxmlformats.org/officeDocument/2006/relationships/hyperlink" Target="http://upload.wikimedia.org/wikipedia/commons/c/c0/Australian_states_history.gif" TargetMode="External"/><Relationship Id="rId18" Type="http://schemas.openxmlformats.org/officeDocument/2006/relationships/hyperlink" Target="http://upload.wikimedia.org/wikipedia/commons/thumb/7/73/UAE_en-map.png/755px-UAE_en-map.png" TargetMode="External"/><Relationship Id="rId3" Type="http://schemas.openxmlformats.org/officeDocument/2006/relationships/hyperlink" Target="http://upload.wikimedia.org/wikipedia/commons/thumb/0/03/Map_of_unitary_states.svg/800px-Map_of_unitary_states.svg.png" TargetMode="External"/><Relationship Id="rId7" Type="http://schemas.openxmlformats.org/officeDocument/2006/relationships/hyperlink" Target="http://files.paulthevenin.cz/200000013-efcf7f0c8f/france-regiony.jpg" TargetMode="External"/><Relationship Id="rId12" Type="http://schemas.openxmlformats.org/officeDocument/2006/relationships/hyperlink" Target="http://www.voltek.cz/poklady/nemecko/mapy/nemecko_map05.gif" TargetMode="External"/><Relationship Id="rId17" Type="http://schemas.openxmlformats.org/officeDocument/2006/relationships/hyperlink" Target="https://encrypted-tbn2.gstatic.com/images?q=tbn:ANd9GcTbessXg4dulkbi6dRdYphEORkZ8uEq-54Y6AMuhsTxR-m5JNru9w" TargetMode="External"/><Relationship Id="rId2" Type="http://schemas.openxmlformats.org/officeDocument/2006/relationships/notesSlide" Target="../notesSlides/notesSlide13.xml"/><Relationship Id="rId16" Type="http://schemas.openxmlformats.org/officeDocument/2006/relationships/hyperlink" Target="http://upload.wikimedia.org/wikipedia/commons/thumb/6/60/Australie_politicka_mapa.png/730px-Australie_politicka_mapa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9/99/Polska_kontur_cs.png" TargetMode="External"/><Relationship Id="rId11" Type="http://schemas.openxmlformats.org/officeDocument/2006/relationships/hyperlink" Target="http://spanelsko.svetadily.cz/userfiles/image/zeme%20sveta/spanelsko-mapa.gif" TargetMode="External"/><Relationship Id="rId5" Type="http://schemas.openxmlformats.org/officeDocument/2006/relationships/hyperlink" Target="http://www.akcienabytok.sk/uploads/images/mapa.jpg" TargetMode="External"/><Relationship Id="rId15" Type="http://schemas.openxmlformats.org/officeDocument/2006/relationships/hyperlink" Target="http://upload.wikimedia.org/wikipedia/commons/3/37/Russian-regions.png" TargetMode="External"/><Relationship Id="rId10" Type="http://schemas.openxmlformats.org/officeDocument/2006/relationships/hyperlink" Target="http://upload.wikimedia.org/wikipedia/commons/thumb/1/14/Political_map_of_Canada.png/693px-Political_map_of_Canada.png" TargetMode="External"/><Relationship Id="rId4" Type="http://schemas.openxmlformats.org/officeDocument/2006/relationships/hyperlink" Target="http://www.beg-regaly.cz/images/kraje_r.gif" TargetMode="External"/><Relationship Id="rId9" Type="http://schemas.openxmlformats.org/officeDocument/2006/relationships/hyperlink" Target="http://2.bp.blogspot.com/_-D_gwI0wcDs/TKYYjhhgWiI/AAAAAAAAABM/PtcTF4N_bWQ/s1600/usa+map.jpg" TargetMode="External"/><Relationship Id="rId14" Type="http://schemas.openxmlformats.org/officeDocument/2006/relationships/hyperlink" Target="http://www.slantour.cz/pix/rakousko-mapa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9750" y="0"/>
            <a:ext cx="8208963" cy="1579563"/>
          </a:xfrm>
        </p:spPr>
      </p:pic>
      <p:graphicFrame>
        <p:nvGraphicFramePr>
          <p:cNvPr id="5156" name="Group 36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="" xmlns:p14="http://schemas.microsoft.com/office/powerpoint/2010/main" val="1558507087"/>
              </p:ext>
            </p:extLst>
          </p:nvPr>
        </p:nvGraphicFramePr>
        <p:xfrm>
          <a:off x="611188" y="1824038"/>
          <a:ext cx="8002587" cy="4208086"/>
        </p:xfrm>
        <a:graphic>
          <a:graphicData uri="http://schemas.openxmlformats.org/drawingml/2006/table">
            <a:tbl>
              <a:tblPr/>
              <a:tblGrid>
                <a:gridCol w="2874962"/>
                <a:gridCol w="5127625"/>
              </a:tblGrid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ZŠ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Elementária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s.r.o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Jesenická 11, Plzeň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CZ.1.07/1.4.00/21.3312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DUMu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VY_32_INOVACE_06.43.10.184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Zeměpis – 8.ročník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Téma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Politický zeměpis – </a:t>
                      </a:r>
                      <a:r>
                        <a:rPr kumimoji="0" lang="cs-CZ" sz="2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Správní členění států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Mgr. Tomáš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Starove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Politický zeměpis,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správní členění států, unitární státy, federativní státy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0000D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1"/>
            <a:ext cx="8568952" cy="1988839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</a:rPr>
              <a:t>POLITICKÝ ZEMĚPIS</a:t>
            </a:r>
            <a:endParaRPr lang="cs-CZ" sz="5400" b="1" dirty="0">
              <a:solidFill>
                <a:srgbClr val="0070C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492896"/>
            <a:ext cx="9144000" cy="3120752"/>
          </a:xfrm>
        </p:spPr>
        <p:txBody>
          <a:bodyPr>
            <a:normAutofit/>
            <a:scene3d>
              <a:camera prst="orthographicFront"/>
              <a:lightRig rig="threePt" dir="t"/>
            </a:scene3d>
            <a:sp3d>
              <a:bevelT w="273050"/>
              <a:bevelB w="292100"/>
            </a:sp3d>
          </a:bodyPr>
          <a:lstStyle/>
          <a:p>
            <a:r>
              <a:rPr lang="cs-CZ" sz="6600" b="1" dirty="0" smtClean="0">
                <a:solidFill>
                  <a:srgbClr val="FFC000"/>
                </a:solidFill>
              </a:rPr>
              <a:t>SPRÁVNÍ ČLENĚNÍ STÁTŮ</a:t>
            </a:r>
            <a:endParaRPr lang="cs-CZ" sz="6600" b="1" dirty="0">
              <a:solidFill>
                <a:srgbClr val="FFC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0" y="188641"/>
            <a:ext cx="9144000" cy="4248471"/>
          </a:xfrm>
          <a:ln/>
        </p:spPr>
        <p:txBody>
          <a:bodyPr>
            <a:normAutofit/>
          </a:bodyPr>
          <a:lstStyle/>
          <a:p>
            <a:pPr marL="744538" indent="-742950">
              <a:buClrTx/>
              <a:buFontTx/>
              <a:buAutoNum type="alphaUcParenR"/>
              <a:tabLst>
                <a:tab pos="341313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r>
              <a:rPr lang="cs-CZ" sz="3600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Unitární </a:t>
            </a:r>
            <a:r>
              <a:rPr lang="cs-CZ" sz="3600" b="1" u="sng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státy</a:t>
            </a:r>
            <a:r>
              <a:rPr lang="cs-CZ" u="sng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</a:t>
            </a:r>
            <a:r>
              <a:rPr lang="cs-CZ" u="sng" dirty="0">
                <a:solidFill>
                  <a:srgbClr val="FFFFFF"/>
                </a:solidFill>
              </a:rPr>
              <a:t>(jednotné</a:t>
            </a:r>
            <a:r>
              <a:rPr lang="cs-CZ" u="sng" dirty="0" smtClean="0">
                <a:solidFill>
                  <a:srgbClr val="FFFFFF"/>
                </a:solidFill>
              </a:rPr>
              <a:t>)</a:t>
            </a:r>
          </a:p>
          <a:p>
            <a:pPr marL="719138" lvl="1" indent="-449263">
              <a:buFont typeface="Wingdings" pitchFamily="2" charset="2"/>
              <a:buChar char="§"/>
              <a:tabLst>
                <a:tab pos="341313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r>
              <a:rPr lang="cs-CZ" dirty="0" smtClean="0">
                <a:solidFill>
                  <a:srgbClr val="FFFFFF"/>
                </a:solidFill>
              </a:rPr>
              <a:t>jediná soustava nejvyšších </a:t>
            </a:r>
            <a:r>
              <a:rPr lang="cs-CZ" dirty="0" smtClean="0">
                <a:solidFill>
                  <a:srgbClr val="FFFFFF"/>
                </a:solidFill>
              </a:rPr>
              <a:t>orgánů </a:t>
            </a:r>
            <a:r>
              <a:rPr lang="cs-CZ" dirty="0" smtClean="0">
                <a:solidFill>
                  <a:srgbClr val="FFFFFF"/>
                </a:solidFill>
              </a:rPr>
              <a:t>státní </a:t>
            </a:r>
            <a:r>
              <a:rPr lang="cs-CZ" dirty="0">
                <a:solidFill>
                  <a:srgbClr val="FFFFFF"/>
                </a:solidFill>
              </a:rPr>
              <a:t>moci </a:t>
            </a:r>
            <a:r>
              <a:rPr lang="cs-CZ" dirty="0" smtClean="0">
                <a:solidFill>
                  <a:srgbClr val="FFFFFF"/>
                </a:solidFill>
              </a:rPr>
              <a:t>              (parlament</a:t>
            </a:r>
            <a:r>
              <a:rPr lang="cs-CZ" dirty="0">
                <a:solidFill>
                  <a:srgbClr val="FFFFFF"/>
                </a:solidFill>
              </a:rPr>
              <a:t>, </a:t>
            </a:r>
            <a:r>
              <a:rPr lang="cs-CZ" dirty="0" smtClean="0">
                <a:solidFill>
                  <a:srgbClr val="FFFFFF"/>
                </a:solidFill>
              </a:rPr>
              <a:t>vláda)</a:t>
            </a:r>
          </a:p>
          <a:p>
            <a:pPr marL="719138" lvl="1" indent="-449263">
              <a:buFont typeface="Wingdings" pitchFamily="2" charset="2"/>
              <a:buChar char="§"/>
              <a:tabLst>
                <a:tab pos="341313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r>
              <a:rPr lang="cs-CZ" dirty="0" smtClean="0">
                <a:solidFill>
                  <a:srgbClr val="FFFFFF"/>
                </a:solidFill>
              </a:rPr>
              <a:t>jediná ústavu</a:t>
            </a:r>
          </a:p>
          <a:p>
            <a:pPr marL="719138" lvl="1" indent="-449263">
              <a:buFont typeface="Wingdings" pitchFamily="2" charset="2"/>
              <a:buChar char="§"/>
              <a:tabLst>
                <a:tab pos="341313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r>
              <a:rPr lang="cs-CZ" dirty="0" smtClean="0">
                <a:solidFill>
                  <a:srgbClr val="FFFFFF"/>
                </a:solidFill>
              </a:rPr>
              <a:t>st</a:t>
            </a:r>
            <a:r>
              <a:rPr lang="cs-CZ" dirty="0" smtClean="0">
                <a:solidFill>
                  <a:srgbClr val="FFFFFF"/>
                </a:solidFill>
              </a:rPr>
              <a:t>áty </a:t>
            </a:r>
            <a:r>
              <a:rPr lang="cs-CZ" dirty="0">
                <a:solidFill>
                  <a:srgbClr val="FFFFFF"/>
                </a:solidFill>
              </a:rPr>
              <a:t>jsou členěny na regiony, ale nemají statut samostatného státního </a:t>
            </a:r>
            <a:r>
              <a:rPr lang="cs-CZ" dirty="0" smtClean="0">
                <a:solidFill>
                  <a:srgbClr val="FFFFFF"/>
                </a:solidFill>
              </a:rPr>
              <a:t>území.</a:t>
            </a:r>
          </a:p>
          <a:p>
            <a:pPr marL="719138" lvl="1" indent="-449263">
              <a:buFont typeface="Wingdings" pitchFamily="2" charset="2"/>
              <a:buChar char="§"/>
              <a:tabLst>
                <a:tab pos="341313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r>
              <a:rPr lang="cs-CZ" dirty="0" smtClean="0">
                <a:solidFill>
                  <a:srgbClr val="FFFFFF"/>
                </a:solidFill>
              </a:rPr>
              <a:t>ČR </a:t>
            </a:r>
            <a:r>
              <a:rPr lang="cs-CZ" dirty="0" smtClean="0">
                <a:solidFill>
                  <a:srgbClr val="FFFFFF"/>
                </a:solidFill>
              </a:rPr>
              <a:t>a SR(kraje),  </a:t>
            </a:r>
            <a:r>
              <a:rPr lang="cs-CZ" dirty="0" smtClean="0">
                <a:solidFill>
                  <a:srgbClr val="FFFFFF"/>
                </a:solidFill>
              </a:rPr>
              <a:t>Francie</a:t>
            </a:r>
            <a:r>
              <a:rPr lang="cs-CZ" dirty="0">
                <a:solidFill>
                  <a:srgbClr val="FFFFFF"/>
                </a:solidFill>
              </a:rPr>
              <a:t>, Polsko (vojvodství),</a:t>
            </a:r>
            <a:r>
              <a:rPr lang="cs-CZ" dirty="0" smtClean="0">
                <a:solidFill>
                  <a:srgbClr val="FFFFFF"/>
                </a:solidFill>
              </a:rPr>
              <a:t>Maďarsko …..</a:t>
            </a:r>
            <a:endParaRPr lang="cs-CZ" dirty="0"/>
          </a:p>
          <a:p>
            <a:pPr marL="341313" indent="-339725">
              <a:buClrTx/>
              <a:buFontTx/>
              <a:buNone/>
              <a:tabLst>
                <a:tab pos="341313" algn="l"/>
                <a:tab pos="446088" algn="l"/>
                <a:tab pos="895350" algn="l"/>
                <a:tab pos="1344613" algn="l"/>
                <a:tab pos="1793875" algn="l"/>
                <a:tab pos="2243138" algn="l"/>
                <a:tab pos="2692400" algn="l"/>
                <a:tab pos="3141663" algn="l"/>
                <a:tab pos="3590925" algn="l"/>
                <a:tab pos="4040188" algn="l"/>
                <a:tab pos="4489450" algn="l"/>
                <a:tab pos="4938713" algn="l"/>
                <a:tab pos="5387975" algn="l"/>
                <a:tab pos="5837238" algn="l"/>
                <a:tab pos="6286500" algn="l"/>
                <a:tab pos="6735763" algn="l"/>
                <a:tab pos="7185025" algn="l"/>
                <a:tab pos="7634288" algn="l"/>
                <a:tab pos="8083550" algn="l"/>
                <a:tab pos="8532813" algn="l"/>
                <a:tab pos="8982075" algn="l"/>
              </a:tabLst>
            </a:pPr>
            <a:endParaRPr lang="cs-CZ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 descr="File:Map of unitary states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1310739"/>
            <a:ext cx="9168949" cy="4710549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0" y="0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u="sng" dirty="0" smtClean="0"/>
              <a:t>Mapa unitárních států</a:t>
            </a:r>
            <a:endParaRPr lang="cs-CZ" sz="4400" b="1" u="sng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Dělení unitárních států na regiony</a:t>
            </a:r>
            <a:endParaRPr lang="cs-CZ" sz="4000" b="1" dirty="0"/>
          </a:p>
        </p:txBody>
      </p:sp>
      <p:pic>
        <p:nvPicPr>
          <p:cNvPr id="6656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199072"/>
            <a:ext cx="9144000" cy="56589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71" name="Picture 1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723900"/>
            <a:ext cx="9163050" cy="6134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692696"/>
            <a:ext cx="9144000" cy="582469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Picture 8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057225" y="663407"/>
            <a:ext cx="7043167" cy="61945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65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1"/>
          <p:cNvSpPr>
            <a:spLocks noGrp="1" noChangeArrowheads="1"/>
          </p:cNvSpPr>
          <p:nvPr>
            <p:ph type="body"/>
          </p:nvPr>
        </p:nvSpPr>
        <p:spPr>
          <a:xfrm>
            <a:off x="0" y="0"/>
            <a:ext cx="9144000" cy="6126163"/>
          </a:xfrm>
          <a:ln/>
        </p:spPr>
        <p:txBody>
          <a:bodyPr anchor="t">
            <a:normAutofit/>
          </a:bodyPr>
          <a:lstStyle/>
          <a:p>
            <a:pPr marL="515937" indent="-514350" algn="l">
              <a:lnSpc>
                <a:spcPct val="90000"/>
              </a:lnSpc>
              <a:spcBef>
                <a:spcPts val="700"/>
              </a:spcBef>
              <a:buClrTx/>
              <a:buFontTx/>
              <a:buAutoNum type="alphaUcParenR" startAt="2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3600" b="1" u="sng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Federativní</a:t>
            </a:r>
            <a:r>
              <a:rPr lang="cs-CZ" sz="3600" b="1" u="sng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, spolkové státy</a:t>
            </a:r>
            <a:r>
              <a:rPr lang="cs-CZ" sz="3600" dirty="0"/>
              <a:t> </a:t>
            </a:r>
            <a:r>
              <a:rPr lang="cs-CZ" sz="3600" dirty="0">
                <a:solidFill>
                  <a:srgbClr val="FFFFFF"/>
                </a:solidFill>
              </a:rPr>
              <a:t>( složené </a:t>
            </a:r>
            <a:r>
              <a:rPr lang="cs-CZ" sz="3600" dirty="0" smtClean="0">
                <a:solidFill>
                  <a:srgbClr val="FFFFFF"/>
                </a:solidFill>
              </a:rPr>
              <a:t>)</a:t>
            </a:r>
          </a:p>
          <a:p>
            <a:pPr marL="342900" lvl="1" indent="-341313" algn="l">
              <a:lnSpc>
                <a:spcPct val="90000"/>
              </a:lnSpc>
              <a:spcBef>
                <a:spcPts val="700"/>
              </a:spcBef>
              <a:buFont typeface="Wingdings" pitchFamily="2" charset="2"/>
              <a:buChar char="§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dirty="0" smtClean="0">
                <a:solidFill>
                  <a:srgbClr val="FFFFFF"/>
                </a:solidFill>
              </a:rPr>
              <a:t>společné </a:t>
            </a:r>
            <a:r>
              <a:rPr lang="cs-CZ" sz="2800" dirty="0">
                <a:solidFill>
                  <a:srgbClr val="FFFFFF"/>
                </a:solidFill>
              </a:rPr>
              <a:t>nejvyšší státní orgány s </a:t>
            </a:r>
            <a:r>
              <a:rPr lang="cs-CZ" sz="2800" dirty="0" smtClean="0">
                <a:solidFill>
                  <a:srgbClr val="FFFFFF"/>
                </a:solidFill>
              </a:rPr>
              <a:t>rozhodujícími pravomocemi</a:t>
            </a:r>
          </a:p>
          <a:p>
            <a:pPr marL="342900" lvl="1" indent="-341313" algn="l">
              <a:lnSpc>
                <a:spcPct val="90000"/>
              </a:lnSpc>
              <a:spcBef>
                <a:spcPts val="700"/>
              </a:spcBef>
              <a:buFont typeface="Wingdings" pitchFamily="2" charset="2"/>
              <a:buChar char="§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dirty="0" smtClean="0">
                <a:solidFill>
                  <a:srgbClr val="FFFFFF"/>
                </a:solidFill>
              </a:rPr>
              <a:t>existence </a:t>
            </a:r>
            <a:r>
              <a:rPr lang="cs-CZ" sz="2800" dirty="0">
                <a:solidFill>
                  <a:srgbClr val="FFFFFF"/>
                </a:solidFill>
              </a:rPr>
              <a:t>meších útvarů ( země, republiky, </a:t>
            </a:r>
            <a:r>
              <a:rPr lang="cs-CZ" sz="2800" dirty="0" smtClean="0">
                <a:solidFill>
                  <a:srgbClr val="FFFFFF"/>
                </a:solidFill>
              </a:rPr>
              <a:t>státy, provincie </a:t>
            </a:r>
            <a:r>
              <a:rPr lang="cs-CZ" sz="2800" dirty="0">
                <a:solidFill>
                  <a:srgbClr val="FFFFFF"/>
                </a:solidFill>
              </a:rPr>
              <a:t>) </a:t>
            </a:r>
            <a:endParaRPr lang="cs-CZ" sz="2800" dirty="0" smtClean="0">
              <a:solidFill>
                <a:srgbClr val="FFFFFF"/>
              </a:solidFill>
            </a:endParaRPr>
          </a:p>
          <a:p>
            <a:pPr marL="342900" lvl="1" indent="-341313" algn="l">
              <a:lnSpc>
                <a:spcPct val="90000"/>
              </a:lnSpc>
              <a:spcBef>
                <a:spcPts val="700"/>
              </a:spcBef>
              <a:buFont typeface="Wingdings" pitchFamily="2" charset="2"/>
              <a:buChar char="§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dirty="0" smtClean="0">
                <a:solidFill>
                  <a:srgbClr val="FFFFFF"/>
                </a:solidFill>
              </a:rPr>
              <a:t>vlastní mocenské orgány - vláda </a:t>
            </a:r>
            <a:r>
              <a:rPr lang="cs-CZ" sz="2800" dirty="0">
                <a:solidFill>
                  <a:srgbClr val="FFFFFF"/>
                </a:solidFill>
              </a:rPr>
              <a:t>a parlament, nejvyšší </a:t>
            </a:r>
            <a:r>
              <a:rPr lang="cs-CZ" sz="2800" dirty="0" smtClean="0">
                <a:solidFill>
                  <a:srgbClr val="FFFFFF"/>
                </a:solidFill>
              </a:rPr>
              <a:t>představitel</a:t>
            </a:r>
          </a:p>
          <a:p>
            <a:pPr marL="342900" lvl="1" indent="-341313" algn="l">
              <a:lnSpc>
                <a:spcPct val="90000"/>
              </a:lnSpc>
              <a:spcBef>
                <a:spcPts val="700"/>
              </a:spcBef>
              <a:buFont typeface="Wingdings" pitchFamily="2" charset="2"/>
              <a:buChar char="§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sz="2800" dirty="0" err="1" smtClean="0">
                <a:solidFill>
                  <a:srgbClr val="FFFFFF"/>
                </a:solidFill>
              </a:rPr>
              <a:t>pravomoce</a:t>
            </a:r>
            <a:r>
              <a:rPr lang="cs-CZ" sz="2800" dirty="0" smtClean="0">
                <a:solidFill>
                  <a:srgbClr val="FFFFFF"/>
                </a:solidFill>
              </a:rPr>
              <a:t> </a:t>
            </a:r>
            <a:r>
              <a:rPr lang="cs-CZ" sz="2800" dirty="0">
                <a:solidFill>
                  <a:srgbClr val="FFFFFF"/>
                </a:solidFill>
              </a:rPr>
              <a:t>vymezeny ústavou </a:t>
            </a:r>
            <a:r>
              <a:rPr lang="cs-CZ" sz="2800" dirty="0" smtClean="0">
                <a:solidFill>
                  <a:srgbClr val="FFFFFF"/>
                </a:solidFill>
              </a:rPr>
              <a:t>(najdeme odlišnosti  </a:t>
            </a:r>
            <a:r>
              <a:rPr lang="cs-CZ" sz="2800" dirty="0">
                <a:solidFill>
                  <a:srgbClr val="FFFFFF"/>
                </a:solidFill>
              </a:rPr>
              <a:t>v jednotlivých státech </a:t>
            </a:r>
            <a:r>
              <a:rPr lang="cs-CZ" sz="2800" dirty="0" smtClean="0">
                <a:solidFill>
                  <a:srgbClr val="FFFFFF"/>
                </a:solidFill>
              </a:rPr>
              <a:t>)</a:t>
            </a:r>
          </a:p>
          <a:p>
            <a:pPr marL="342900" lvl="1" indent="-341313" algn="l">
              <a:lnSpc>
                <a:spcPct val="90000"/>
              </a:lnSpc>
              <a:spcBef>
                <a:spcPts val="700"/>
              </a:spcBef>
              <a:buFont typeface="Wingdings" pitchFamily="2" charset="2"/>
              <a:buChar char="§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800" dirty="0" smtClean="0">
              <a:solidFill>
                <a:srgbClr val="FFFFFF"/>
              </a:solidFill>
            </a:endParaRPr>
          </a:p>
          <a:p>
            <a:pPr marL="342900" lvl="1" indent="-341313" algn="l">
              <a:lnSpc>
                <a:spcPct val="90000"/>
              </a:lnSpc>
              <a:spcBef>
                <a:spcPts val="700"/>
              </a:spcBef>
              <a:buFont typeface="Wingdings" pitchFamily="2" charset="2"/>
              <a:buChar char="§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sz="28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dirty="0" smtClean="0"/>
              <a:t>Příklady federativních států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124749"/>
          <a:ext cx="8229600" cy="54182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94720"/>
                <a:gridCol w="4834880"/>
              </a:tblGrid>
              <a:tr h="406511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Stát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dělení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01178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USA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50států + 1 distrikt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01178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Kanada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10 provincií+3 teritoria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01178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SRN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16 spolkových republik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01178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Rakousko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9 spolkových republik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01178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Španělsko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Provincie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01178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Rusko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mnoho federativních útvarů 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01178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Spojené arabské emiráty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7 emirátů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01178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Mexiko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31 spolkových států +</a:t>
                      </a:r>
                      <a:r>
                        <a:rPr lang="cs-CZ" sz="2400" baseline="0" dirty="0" smtClean="0">
                          <a:solidFill>
                            <a:schemeClr val="tx1"/>
                          </a:solidFill>
                        </a:rPr>
                        <a:t> 1 distrikt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01178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Austrálie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2 teritoria + 6 států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01178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Švýcarsko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konfederace – 26 kantonů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0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u="sng" dirty="0" smtClean="0"/>
              <a:t>Mapa federativních států</a:t>
            </a:r>
            <a:endParaRPr lang="cs-CZ" sz="4400" b="1" u="sng" dirty="0"/>
          </a:p>
        </p:txBody>
      </p:sp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3" cstate="print"/>
          <a:srcRect l="1963" r="3538"/>
          <a:stretch>
            <a:fillRect/>
          </a:stretch>
        </p:blipFill>
        <p:spPr bwMode="auto">
          <a:xfrm>
            <a:off x="1" y="1052736"/>
            <a:ext cx="9026502" cy="4848960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Rectangle 1"/>
          <p:cNvSpPr>
            <a:spLocks noGrp="1" noChangeArrowheads="1"/>
          </p:cNvSpPr>
          <p:nvPr>
            <p:ph type="body"/>
          </p:nvPr>
        </p:nvSpPr>
        <p:spPr>
          <a:xfrm>
            <a:off x="0" y="549275"/>
            <a:ext cx="9144000" cy="5576888"/>
          </a:xfrm>
          <a:ln/>
        </p:spPr>
        <p:txBody>
          <a:bodyPr anchor="t">
            <a:normAutofit/>
          </a:bodyPr>
          <a:lstStyle/>
          <a:p>
            <a:pPr marL="339725" indent="-339725" algn="l">
              <a:spcBef>
                <a:spcPts val="800"/>
              </a:spcBef>
              <a:buClr>
                <a:srgbClr val="FFFFFF"/>
              </a:buClr>
              <a:buFont typeface="Arial" charset="0"/>
              <a:buChar char="•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sz="3200" dirty="0" smtClean="0">
                <a:solidFill>
                  <a:srgbClr val="FFFFFF"/>
                </a:solidFill>
              </a:rPr>
              <a:t>Vznik</a:t>
            </a:r>
          </a:p>
          <a:p>
            <a:pPr marL="339725" indent="-339725" algn="l">
              <a:spcBef>
                <a:spcPts val="800"/>
              </a:spcBef>
              <a:buClr>
                <a:srgbClr val="FFFFFF"/>
              </a:buClr>
              <a:buFont typeface="Arial" charset="0"/>
              <a:buChar char="•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sz="3200" dirty="0" smtClean="0">
                <a:solidFill>
                  <a:srgbClr val="FFFFFF"/>
                </a:solidFill>
              </a:rPr>
              <a:t>spojením </a:t>
            </a:r>
            <a:r>
              <a:rPr lang="cs-CZ" sz="3200" dirty="0">
                <a:solidFill>
                  <a:srgbClr val="FFFFFF"/>
                </a:solidFill>
              </a:rPr>
              <a:t>samostatných států </a:t>
            </a:r>
            <a:endParaRPr lang="cs-CZ" sz="3200" dirty="0" smtClean="0">
              <a:solidFill>
                <a:srgbClr val="FFFFFF"/>
              </a:solidFill>
            </a:endParaRPr>
          </a:p>
          <a:p>
            <a:pPr marL="339725" indent="-339725" algn="l">
              <a:spcBef>
                <a:spcPts val="800"/>
              </a:spcBef>
              <a:buClr>
                <a:srgbClr val="FFFFFF"/>
              </a:buClr>
              <a:buFont typeface="Arial" charset="0"/>
              <a:buChar char="•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sz="3200" dirty="0" smtClean="0">
                <a:solidFill>
                  <a:srgbClr val="FFFFFF"/>
                </a:solidFill>
              </a:rPr>
              <a:t>přetvořením </a:t>
            </a:r>
            <a:r>
              <a:rPr lang="cs-CZ" sz="3200" dirty="0">
                <a:solidFill>
                  <a:srgbClr val="FFFFFF"/>
                </a:solidFill>
              </a:rPr>
              <a:t>unitárních států </a:t>
            </a:r>
            <a:endParaRPr lang="cs-CZ" sz="3200" dirty="0" smtClean="0">
              <a:solidFill>
                <a:srgbClr val="FFFFFF"/>
              </a:solidFill>
            </a:endParaRPr>
          </a:p>
          <a:p>
            <a:pPr marL="339725" indent="-339725" algn="l">
              <a:spcBef>
                <a:spcPts val="800"/>
              </a:spcBef>
              <a:buClr>
                <a:srgbClr val="FFFFFF"/>
              </a:buClr>
              <a:buFont typeface="Arial" charset="0"/>
              <a:buChar char="•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sz="3200" b="1" dirty="0" smtClean="0">
                <a:solidFill>
                  <a:srgbClr val="FFFFFF"/>
                </a:solidFill>
              </a:rPr>
              <a:t>podle </a:t>
            </a:r>
            <a:r>
              <a:rPr lang="cs-CZ" sz="3200" b="1" dirty="0">
                <a:solidFill>
                  <a:srgbClr val="FFFFFF"/>
                </a:solidFill>
              </a:rPr>
              <a:t>národního principu</a:t>
            </a:r>
            <a:r>
              <a:rPr lang="cs-CZ" sz="3200" dirty="0">
                <a:solidFill>
                  <a:srgbClr val="FFFFFF"/>
                </a:solidFill>
              </a:rPr>
              <a:t> ( používá se u států mnohonárodnostních Belgie, Rusko - SNS ( menší stabilita </a:t>
            </a:r>
            <a:r>
              <a:rPr lang="cs-CZ" sz="3200" dirty="0" smtClean="0">
                <a:solidFill>
                  <a:srgbClr val="FFFFFF"/>
                </a:solidFill>
              </a:rPr>
              <a:t>)</a:t>
            </a:r>
          </a:p>
          <a:p>
            <a:pPr marL="339725" indent="-339725" algn="l">
              <a:spcBef>
                <a:spcPts val="800"/>
              </a:spcBef>
              <a:buClr>
                <a:srgbClr val="FFFFFF"/>
              </a:buClr>
              <a:buFont typeface="Arial" charset="0"/>
              <a:buChar char="•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sz="3200" b="1" dirty="0" smtClean="0">
                <a:solidFill>
                  <a:srgbClr val="FFFFFF"/>
                </a:solidFill>
              </a:rPr>
              <a:t>podle </a:t>
            </a:r>
            <a:r>
              <a:rPr lang="cs-CZ" sz="3200" b="1" dirty="0">
                <a:solidFill>
                  <a:srgbClr val="FFFFFF"/>
                </a:solidFill>
              </a:rPr>
              <a:t>územního principu </a:t>
            </a:r>
            <a:r>
              <a:rPr lang="cs-CZ" sz="3200" dirty="0">
                <a:solidFill>
                  <a:srgbClr val="FFFFFF"/>
                </a:solidFill>
              </a:rPr>
              <a:t>( uplatňován u států národnostně jednotných </a:t>
            </a:r>
            <a:r>
              <a:rPr lang="cs-CZ" sz="3200" dirty="0" smtClean="0">
                <a:solidFill>
                  <a:srgbClr val="FFFFFF"/>
                </a:solidFill>
              </a:rPr>
              <a:t>)</a:t>
            </a:r>
          </a:p>
          <a:p>
            <a:pPr marL="339725" indent="-339725" algn="l">
              <a:spcBef>
                <a:spcPts val="800"/>
              </a:spcBef>
              <a:buClr>
                <a:srgbClr val="FFFFFF"/>
              </a:buClr>
              <a:buFont typeface="Arial" charset="0"/>
              <a:buChar char="•"/>
              <a:tabLst>
                <a:tab pos="339725" algn="l"/>
                <a:tab pos="444500" algn="l"/>
                <a:tab pos="893763" algn="l"/>
                <a:tab pos="1343025" algn="l"/>
                <a:tab pos="1792288" algn="l"/>
                <a:tab pos="2241550" algn="l"/>
                <a:tab pos="2690813" algn="l"/>
                <a:tab pos="3140075" algn="l"/>
                <a:tab pos="3589338" algn="l"/>
                <a:tab pos="4038600" algn="l"/>
                <a:tab pos="4487863" algn="l"/>
                <a:tab pos="4937125" algn="l"/>
                <a:tab pos="5386388" algn="l"/>
                <a:tab pos="5835650" algn="l"/>
                <a:tab pos="6284913" algn="l"/>
                <a:tab pos="6734175" algn="l"/>
                <a:tab pos="7183438" algn="l"/>
                <a:tab pos="7632700" algn="l"/>
                <a:tab pos="8081963" algn="l"/>
                <a:tab pos="8531225" algn="l"/>
                <a:tab pos="8980488" algn="l"/>
              </a:tabLst>
            </a:pPr>
            <a:r>
              <a:rPr lang="cs-CZ" sz="3200" b="1" dirty="0" smtClean="0">
                <a:solidFill>
                  <a:srgbClr val="FFFFFF"/>
                </a:solidFill>
              </a:rPr>
              <a:t>konfederace</a:t>
            </a:r>
            <a:endParaRPr lang="cs-CZ" sz="3200" b="1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7" descr="File:Australian states history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124744"/>
            <a:ext cx="6048672" cy="562526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0" y="0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u="sng" dirty="0" smtClean="0"/>
              <a:t>Vývoj Australského svazu</a:t>
            </a:r>
            <a:endParaRPr lang="cs-CZ" sz="4400" b="1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124744"/>
            <a:ext cx="9146588" cy="5733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-690" y="836712"/>
            <a:ext cx="9144690" cy="602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0" y="0"/>
            <a:ext cx="91440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Federativní státy</a:t>
            </a:r>
            <a:endParaRPr lang="cs-CZ" sz="4400" b="1" dirty="0"/>
          </a:p>
        </p:txBody>
      </p:sp>
      <p:pic>
        <p:nvPicPr>
          <p:cNvPr id="3277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8072" y="835145"/>
            <a:ext cx="8100392" cy="6022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3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836712"/>
            <a:ext cx="9161960" cy="602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6" name="Picture 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908720"/>
            <a:ext cx="9144000" cy="57612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8" name="Picture 10" descr="http://upload.wikimedia.org/wikipedia/commons/3/37/Russian-regions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88032" y="856142"/>
            <a:ext cx="8532440" cy="6001857"/>
          </a:xfrm>
          <a:prstGeom prst="rect">
            <a:avLst/>
          </a:prstGeom>
          <a:noFill/>
        </p:spPr>
      </p:pic>
      <p:pic>
        <p:nvPicPr>
          <p:cNvPr id="15" name="Picture 1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-37227" y="1052736"/>
            <a:ext cx="9181227" cy="5805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Picture 1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667206"/>
            <a:ext cx="9144000" cy="61907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Picture 13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9512" y="662915"/>
            <a:ext cx="8748464" cy="61950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27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2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2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27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27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0" y="764704"/>
            <a:ext cx="1403648" cy="324036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754" name="AutoShape 2" descr="http://upload.wikimedia.org/wikipedia/commons/8/8b/Kantone_der_Schweiz.sv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4756" name="Picture 4" descr="File:Kantone der Schweiz.sv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682250"/>
            <a:ext cx="8822498" cy="617575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" y="0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Švýcarská konfederace – </a:t>
            </a:r>
            <a:r>
              <a:rPr lang="cs-CZ" sz="3200" dirty="0" err="1" smtClean="0"/>
              <a:t>Confederatio</a:t>
            </a:r>
            <a:r>
              <a:rPr lang="cs-CZ" sz="3200" dirty="0" smtClean="0"/>
              <a:t> </a:t>
            </a:r>
            <a:r>
              <a:rPr lang="cs-CZ" sz="3200" dirty="0" err="1" smtClean="0"/>
              <a:t>Helvetica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</p:spPr>
        <p:txBody>
          <a:bodyPr>
            <a:normAutofit/>
          </a:bodyPr>
          <a:lstStyle/>
          <a:p>
            <a:r>
              <a:rPr lang="cs-CZ" sz="1400" dirty="0" smtClean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upload.wikimedia.org/wikipedia/commons/thumb/0/03/Map_of_unitary_states.svg/800px-Map_of_unitary_states.svg.png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www.beg-</a:t>
            </a:r>
            <a:r>
              <a:rPr lang="cs-CZ" sz="1400" dirty="0" err="1" smtClean="0">
                <a:hlinkClick r:id="rId4"/>
              </a:rPr>
              <a:t>regaly.cz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images</a:t>
            </a:r>
            <a:r>
              <a:rPr lang="cs-CZ" sz="1400" dirty="0" smtClean="0">
                <a:hlinkClick r:id="rId4"/>
              </a:rPr>
              <a:t>/kraje_</a:t>
            </a:r>
            <a:r>
              <a:rPr lang="cs-CZ" sz="1400" dirty="0" err="1" smtClean="0">
                <a:hlinkClick r:id="rId4"/>
              </a:rPr>
              <a:t>r.gif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</a:t>
            </a:r>
            <a:r>
              <a:rPr lang="cs-CZ" sz="1400" dirty="0" err="1" smtClean="0">
                <a:hlinkClick r:id="rId5"/>
              </a:rPr>
              <a:t>akcienabytok.sk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uploads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images</a:t>
            </a:r>
            <a:r>
              <a:rPr lang="cs-CZ" sz="1400" dirty="0" smtClean="0">
                <a:hlinkClick r:id="rId5"/>
              </a:rPr>
              <a:t>/mapa.</a:t>
            </a:r>
            <a:r>
              <a:rPr lang="cs-CZ" sz="1400" dirty="0" err="1" smtClean="0">
                <a:hlinkClick r:id="rId5"/>
              </a:rPr>
              <a:t>jpg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upload.wikimedia.org/wikipedia/commons/9/99/Polska_kontur_cs.png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files.paulthevenin.cz/200000013-efcf7f0c8f/france-regiony.jpg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upload.wikimedia.org/wikipedia/commons/thumb/6/69/Map_of_federal_states.svg/800px-Map_of_federal_states.svg.png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http://2.bp.blogspot.com/_-</a:t>
            </a:r>
            <a:r>
              <a:rPr lang="cs-CZ" sz="1400" dirty="0" smtClean="0">
                <a:hlinkClick r:id="rId9"/>
              </a:rPr>
              <a:t>D_gwI0wcDs/</a:t>
            </a:r>
            <a:r>
              <a:rPr lang="cs-CZ" sz="1400" dirty="0" err="1" smtClean="0">
                <a:hlinkClick r:id="rId9"/>
              </a:rPr>
              <a:t>TKYYjhhgWiI</a:t>
            </a:r>
            <a:r>
              <a:rPr lang="cs-CZ" sz="1400" dirty="0" smtClean="0">
                <a:hlinkClick r:id="rId9"/>
              </a:rPr>
              <a:t>/AAAAAAAAABM/PtcTF4N_</a:t>
            </a:r>
            <a:r>
              <a:rPr lang="cs-CZ" sz="1400" dirty="0" err="1" smtClean="0">
                <a:hlinkClick r:id="rId9"/>
              </a:rPr>
              <a:t>bWQ</a:t>
            </a:r>
            <a:r>
              <a:rPr lang="cs-CZ" sz="1400" dirty="0" smtClean="0">
                <a:hlinkClick r:id="rId9"/>
              </a:rPr>
              <a:t>/s1600/</a:t>
            </a:r>
            <a:r>
              <a:rPr lang="cs-CZ" sz="1400" dirty="0" err="1" smtClean="0">
                <a:hlinkClick r:id="rId9"/>
              </a:rPr>
              <a:t>usa</a:t>
            </a:r>
            <a:r>
              <a:rPr lang="cs-CZ" sz="1400" dirty="0" smtClean="0">
                <a:hlinkClick r:id="rId9"/>
              </a:rPr>
              <a:t>+map.</a:t>
            </a:r>
            <a:r>
              <a:rPr lang="cs-CZ" sz="1400" dirty="0" err="1" smtClean="0">
                <a:hlinkClick r:id="rId9"/>
              </a:rPr>
              <a:t>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upload.wikimedia.org/wikipedia/commons/thumb/1/14/Political_map_of_Canada.png/693px-Political_map_of_Canada.png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spanelsko.svetadily.cz/userfiles/image/zeme%20sveta/spanelsko-mapa.gif</a:t>
            </a:r>
            <a:endParaRPr lang="cs-CZ" sz="1400" dirty="0" smtClean="0"/>
          </a:p>
          <a:p>
            <a:r>
              <a:rPr lang="cs-CZ" sz="1400" dirty="0" smtClean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www.</a:t>
            </a:r>
            <a:r>
              <a:rPr lang="cs-CZ" sz="1400" dirty="0" err="1" smtClean="0">
                <a:hlinkClick r:id="rId12"/>
              </a:rPr>
              <a:t>voltek.cz</a:t>
            </a:r>
            <a:r>
              <a:rPr lang="cs-CZ" sz="1400" dirty="0" smtClean="0">
                <a:hlinkClick r:id="rId12"/>
              </a:rPr>
              <a:t>/poklady/</a:t>
            </a:r>
            <a:r>
              <a:rPr lang="cs-CZ" sz="1400" dirty="0" err="1" smtClean="0">
                <a:hlinkClick r:id="rId12"/>
              </a:rPr>
              <a:t>nemecko</a:t>
            </a:r>
            <a:r>
              <a:rPr lang="cs-CZ" sz="1400" dirty="0" smtClean="0">
                <a:hlinkClick r:id="rId12"/>
              </a:rPr>
              <a:t>/mapy/</a:t>
            </a:r>
            <a:r>
              <a:rPr lang="cs-CZ" sz="1400" dirty="0" err="1" smtClean="0">
                <a:hlinkClick r:id="rId12"/>
              </a:rPr>
              <a:t>nemecko</a:t>
            </a:r>
            <a:r>
              <a:rPr lang="cs-CZ" sz="1400" dirty="0" smtClean="0">
                <a:hlinkClick r:id="rId12"/>
              </a:rPr>
              <a:t>_map05.gif</a:t>
            </a:r>
            <a:endParaRPr lang="cs-CZ" sz="1400" dirty="0" smtClean="0"/>
          </a:p>
          <a:p>
            <a:r>
              <a:rPr lang="cs-CZ" sz="1400" dirty="0" smtClean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upload.wikimedia.org/wikipedia/commons/c/c0/Australian_states_history.gif</a:t>
            </a:r>
            <a:endParaRPr lang="cs-CZ" sz="1400" dirty="0" smtClean="0"/>
          </a:p>
          <a:p>
            <a:r>
              <a:rPr lang="cs-CZ" sz="1400" dirty="0" smtClean="0">
                <a:hlinkClick r:id="rId14"/>
              </a:rPr>
              <a:t>http://</a:t>
            </a:r>
            <a:r>
              <a:rPr lang="cs-CZ" sz="1400" dirty="0" smtClean="0">
                <a:hlinkClick r:id="rId14"/>
              </a:rPr>
              <a:t>www.</a:t>
            </a:r>
            <a:r>
              <a:rPr lang="cs-CZ" sz="1400" dirty="0" err="1" smtClean="0">
                <a:hlinkClick r:id="rId14"/>
              </a:rPr>
              <a:t>slantour.cz</a:t>
            </a:r>
            <a:r>
              <a:rPr lang="cs-CZ" sz="1400" dirty="0" smtClean="0">
                <a:hlinkClick r:id="rId14"/>
              </a:rPr>
              <a:t>/</a:t>
            </a:r>
            <a:r>
              <a:rPr lang="cs-CZ" sz="1400" dirty="0" err="1" smtClean="0">
                <a:hlinkClick r:id="rId14"/>
              </a:rPr>
              <a:t>pix</a:t>
            </a:r>
            <a:r>
              <a:rPr lang="cs-CZ" sz="1400" dirty="0" smtClean="0">
                <a:hlinkClick r:id="rId14"/>
              </a:rPr>
              <a:t>/</a:t>
            </a:r>
            <a:r>
              <a:rPr lang="cs-CZ" sz="1400" dirty="0" err="1" smtClean="0">
                <a:hlinkClick r:id="rId14"/>
              </a:rPr>
              <a:t>rakousko</a:t>
            </a:r>
            <a:r>
              <a:rPr lang="cs-CZ" sz="1400" dirty="0" smtClean="0">
                <a:hlinkClick r:id="rId14"/>
              </a:rPr>
              <a:t>-mapa.</a:t>
            </a:r>
            <a:r>
              <a:rPr lang="cs-CZ" sz="1400" dirty="0" err="1" smtClean="0">
                <a:hlinkClick r:id="rId14"/>
              </a:rPr>
              <a:t>gif</a:t>
            </a:r>
            <a:endParaRPr lang="cs-CZ" sz="1400" dirty="0" smtClean="0"/>
          </a:p>
          <a:p>
            <a:r>
              <a:rPr lang="cs-CZ" sz="1400" dirty="0" smtClean="0">
                <a:hlinkClick r:id="rId15"/>
              </a:rPr>
              <a:t>http://</a:t>
            </a:r>
            <a:r>
              <a:rPr lang="cs-CZ" sz="1400" dirty="0" smtClean="0">
                <a:hlinkClick r:id="rId15"/>
              </a:rPr>
              <a:t>upload.wikimedia.org/wikipedia/commons/3/37/Russian-regions.png</a:t>
            </a:r>
            <a:endParaRPr lang="cs-CZ" sz="1400" dirty="0" smtClean="0"/>
          </a:p>
          <a:p>
            <a:r>
              <a:rPr lang="cs-CZ" sz="1400" dirty="0" smtClean="0">
                <a:hlinkClick r:id="rId16"/>
              </a:rPr>
              <a:t>http://</a:t>
            </a:r>
            <a:r>
              <a:rPr lang="cs-CZ" sz="1400" dirty="0" smtClean="0">
                <a:hlinkClick r:id="rId16"/>
              </a:rPr>
              <a:t>upload.wikimedia.org/wikipedia/commons/thumb/6/60/Australie_politicka_mapa.png/730px-Australie_politicka_mapa.png</a:t>
            </a:r>
            <a:endParaRPr lang="cs-CZ" sz="1400" dirty="0" smtClean="0"/>
          </a:p>
          <a:p>
            <a:r>
              <a:rPr lang="cs-CZ" sz="1400" dirty="0" smtClean="0">
                <a:hlinkClick r:id="rId17"/>
              </a:rPr>
              <a:t>https://</a:t>
            </a:r>
            <a:r>
              <a:rPr lang="cs-CZ" sz="1400" dirty="0" smtClean="0">
                <a:hlinkClick r:id="rId17"/>
              </a:rPr>
              <a:t>encrypted-tbn2.gstatic.com/images?q=tbn:ANd9GcTbessXg4dulkbi6dRdYphEORkZ8uEq-54Y6AMuhsTxR-m5JNru9w</a:t>
            </a:r>
            <a:endParaRPr lang="cs-CZ" sz="1400" dirty="0" smtClean="0"/>
          </a:p>
          <a:p>
            <a:r>
              <a:rPr lang="cs-CZ" sz="1400" dirty="0" smtClean="0">
                <a:hlinkClick r:id="rId18"/>
              </a:rPr>
              <a:t>http://</a:t>
            </a:r>
            <a:r>
              <a:rPr lang="cs-CZ" sz="1400" dirty="0" smtClean="0">
                <a:hlinkClick r:id="rId18"/>
              </a:rPr>
              <a:t>upload.wikimedia.org/wikipedia/commons/thumb/7/73/UAE_en-map.png/755px-UAE_en-map.png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">
      <a:dk1>
        <a:srgbClr val="000000"/>
      </a:dk1>
      <a:lt1>
        <a:srgbClr val="FFFFFF"/>
      </a:lt1>
      <a:dk2>
        <a:srgbClr val="000000"/>
      </a:dk2>
      <a:lt2>
        <a:srgbClr val="DBBD71"/>
      </a:lt2>
      <a:accent1>
        <a:srgbClr val="F8A500"/>
      </a:accent1>
      <a:accent2>
        <a:srgbClr val="808000"/>
      </a:accent2>
      <a:accent3>
        <a:srgbClr val="CAB8AA"/>
      </a:accent3>
      <a:accent4>
        <a:srgbClr val="DADADA"/>
      </a:accent4>
      <a:accent5>
        <a:srgbClr val="FBCFAA"/>
      </a:accent5>
      <a:accent6>
        <a:srgbClr val="737300"/>
      </a:accent6>
      <a:hlink>
        <a:srgbClr val="FFC000"/>
      </a:hlink>
      <a:folHlink>
        <a:srgbClr val="F6964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</TotalTime>
  <Words>311</Words>
  <Application>Microsoft Office PowerPoint</Application>
  <PresentationFormat>Předvádění na obrazovce (4:3)</PresentationFormat>
  <Paragraphs>87</Paragraphs>
  <Slides>13</Slides>
  <Notes>13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POLITICKÝ ZEMĚPIS</vt:lpstr>
      <vt:lpstr>Snímek 3</vt:lpstr>
      <vt:lpstr>Snímek 4</vt:lpstr>
      <vt:lpstr>Snímek 5</vt:lpstr>
      <vt:lpstr>Snímek 6</vt:lpstr>
      <vt:lpstr>Příklady federativních států</vt:lpstr>
      <vt:lpstr>Snímek 8</vt:lpstr>
      <vt:lpstr>Snímek 9</vt:lpstr>
      <vt:lpstr>Snímek 10</vt:lpstr>
      <vt:lpstr>Snímek 11</vt:lpstr>
      <vt:lpstr>Snímek 12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 Starove</dc:creator>
  <cp:lastModifiedBy>Tomáš Starove</cp:lastModifiedBy>
  <cp:revision>39</cp:revision>
  <dcterms:created xsi:type="dcterms:W3CDTF">2014-03-26T20:12:16Z</dcterms:created>
  <dcterms:modified xsi:type="dcterms:W3CDTF">2014-03-30T11:55:48Z</dcterms:modified>
</cp:coreProperties>
</file>