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79" r:id="rId5"/>
    <p:sldId id="334" r:id="rId6"/>
    <p:sldId id="335" r:id="rId7"/>
    <p:sldId id="307" r:id="rId8"/>
    <p:sldId id="318" r:id="rId9"/>
    <p:sldId id="308" r:id="rId10"/>
    <p:sldId id="319" r:id="rId11"/>
    <p:sldId id="320" r:id="rId12"/>
    <p:sldId id="284" r:id="rId13"/>
    <p:sldId id="342" r:id="rId14"/>
    <p:sldId id="336" r:id="rId15"/>
    <p:sldId id="337" r:id="rId16"/>
    <p:sldId id="343" r:id="rId17"/>
    <p:sldId id="344" r:id="rId18"/>
    <p:sldId id="338" r:id="rId19"/>
    <p:sldId id="339" r:id="rId20"/>
    <p:sldId id="340" r:id="rId21"/>
    <p:sldId id="283" r:id="rId22"/>
    <p:sldId id="341" r:id="rId23"/>
    <p:sldId id="331" r:id="rId24"/>
    <p:sldId id="289" r:id="rId25"/>
    <p:sldId id="345" r:id="rId26"/>
    <p:sldId id="349" r:id="rId27"/>
    <p:sldId id="346" r:id="rId28"/>
    <p:sldId id="347" r:id="rId29"/>
    <p:sldId id="348" r:id="rId30"/>
    <p:sldId id="298" r:id="rId31"/>
    <p:sldId id="273" r:id="rId32"/>
    <p:sldId id="27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C4A8"/>
    <a:srgbClr val="4463E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3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92494-9469-4A40-B744-00F4D57A4FFD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bri.cz/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prehravac.rozhlas.cz/audio/87583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nBgon5-LN4" TargetMode="External"/><Relationship Id="rId2" Type="http://schemas.openxmlformats.org/officeDocument/2006/relationships/hyperlink" Target="http://www.youtube.com/watch?v=ah0j0HtNgvI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nBgon5-LN4" TargetMode="External"/><Relationship Id="rId2" Type="http://schemas.openxmlformats.org/officeDocument/2006/relationships/hyperlink" Target="http://www.youtube.com/watch?v=ah0j0HtNgv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fd.cz/film/6664-ostre-sledovane-vlaky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GmJYS-p9Ss" TargetMode="External"/><Relationship Id="rId2" Type="http://schemas.openxmlformats.org/officeDocument/2006/relationships/hyperlink" Target="http://www.youtube.com/watch?v=5hcW2qJWtJM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GmJYS-p9Ss" TargetMode="External"/><Relationship Id="rId2" Type="http://schemas.openxmlformats.org/officeDocument/2006/relationships/hyperlink" Target="http://www.youtube.com/watch?v=5hcW2qJWtJM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prehravac.rozhlas.cz/audio/878570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ovnikceskeliteratury.cz/showContent.jsp?docId=1244" TargetMode="Externa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UUszrKFfig" TargetMode="External"/><Relationship Id="rId2" Type="http://schemas.openxmlformats.org/officeDocument/2006/relationships/hyperlink" Target="http://www.youtube.com/watch?v=5tz7e4TUKWc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//upload.wikimedia.org/wikipedia/commons/9/9e/Bohumil_Hrabal_by_Kubik_1994_02.jpg" TargetMode="External"/><Relationship Id="rId7" Type="http://schemas.openxmlformats.org/officeDocument/2006/relationships/hyperlink" Target="//upload.wikimedia.org/wikipedia/commons/c/c0/Nymburk,_sed%C3%ADc%C3%AD_socha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6/63/Kersko,_alej_30,_Hrabalova_chata.jpg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openxmlformats.org/officeDocument/2006/relationships/hyperlink" Target="//upload.wikimedia.org/wikipedia/commons/0/04/Bohumil_Hrabal,_Complete_works_edition_in_19_volumes.jpg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st%C5%99e_sledovan%C3%A9_vlaky" TargetMode="External"/><Relationship Id="rId3" Type="http://schemas.openxmlformats.org/officeDocument/2006/relationships/hyperlink" Target="http://www.slovnikceskeliteratury.cz/showContent.jsp?docId=1244" TargetMode="External"/><Relationship Id="rId7" Type="http://schemas.openxmlformats.org/officeDocument/2006/relationships/hyperlink" Target="http://cs.wikipedia.org/wiki/Ost%C5%99e_sledovan%C3%A9_vlaky_(kniha)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bsluhoval_jsem_anglick%C3%A9ho_kr%C3%A1le" TargetMode="External"/><Relationship Id="rId5" Type="http://schemas.openxmlformats.org/officeDocument/2006/relationships/hyperlink" Target="http://www.libri.cz/databaze/kdo20/search.php?zp=3&amp;name=HRABAL+BOHUMIL" TargetMode="External"/><Relationship Id="rId4" Type="http://schemas.openxmlformats.org/officeDocument/2006/relationships/hyperlink" Target="http://cs.wikipedia.org/wiki/Bohumil_Hrabal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humil_Hrabal_by_Kubik_1994_01.jpg" TargetMode="External"/><Relationship Id="rId7" Type="http://schemas.openxmlformats.org/officeDocument/2006/relationships/hyperlink" Target="http://commons.wikimedia.org/wiki/File:Bohumil_Hrabal,_Complete_works_edition_in_19_volumes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ymburk,_sed%C3%ADc%C3%AD_socha.jpg" TargetMode="External"/><Relationship Id="rId5" Type="http://schemas.openxmlformats.org/officeDocument/2006/relationships/hyperlink" Target="http://commons.wikimedia.org/wiki/File:Kersko,_alej_30,_Hrabalova_chata.jpg" TargetMode="External"/><Relationship Id="rId4" Type="http://schemas.openxmlformats.org/officeDocument/2006/relationships/hyperlink" Target="http://commons.wikimedia.org/wiki/File:Bohumil_Hrabal_by_Kubik_1994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 bwMode="auto">
          <a:xfrm>
            <a:off x="214282" y="1643050"/>
            <a:ext cx="8786874" cy="3643338"/>
          </a:xfrm>
          <a:prstGeom prst="foldedCorner">
            <a:avLst/>
          </a:prstGeom>
          <a:gradFill flip="none" rotWithShape="1">
            <a:gsLst>
              <a:gs pos="2000">
                <a:schemeClr val="accent5">
                  <a:lumMod val="40000"/>
                  <a:lumOff val="60000"/>
                </a:schemeClr>
              </a:gs>
              <a:gs pos="50000">
                <a:schemeClr val="bg1">
                  <a:lumMod val="95000"/>
                </a:schemeClr>
              </a:gs>
              <a:gs pos="100000">
                <a:schemeClr val="accent5"/>
              </a:gs>
            </a:gsLst>
            <a:lin ang="5400000" scaled="0"/>
            <a:tileRect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školy: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Číslo projektu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VY_12_INOVACE_1B_27_Bohumil Hrabal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Téma sady: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Datum vzniku: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březen 2014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8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071934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785918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357982"/>
          </a:xfr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1">
                  <a:lumMod val="40000"/>
                  <a:lumOff val="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</a:t>
            </a:r>
            <a:r>
              <a:rPr lang="cs-CZ" sz="9600" dirty="0" smtClean="0"/>
              <a:t>. </a:t>
            </a:r>
            <a:r>
              <a:rPr lang="cs-CZ" sz="9600" dirty="0"/>
              <a:t>ročníku. Slouží </a:t>
            </a:r>
            <a:r>
              <a:rPr lang="cs-CZ" sz="9600" dirty="0" smtClean="0"/>
              <a:t> také k</a:t>
            </a:r>
            <a:r>
              <a:rPr lang="cs-CZ" sz="9600" dirty="0"/>
              <a:t> maturitnímu opakování.</a:t>
            </a:r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se životem a </a:t>
            </a:r>
            <a:r>
              <a:rPr lang="cs-CZ" sz="9600" dirty="0" smtClean="0"/>
              <a:t>literární tvorbou Bohumila Hrabala.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</a:t>
            </a:r>
            <a:r>
              <a:rPr lang="cs-CZ" sz="9600" dirty="0" smtClean="0"/>
              <a:t>. Posiluje mezipředmětové vazby (dějepis, OSVZ).</a:t>
            </a:r>
            <a:endParaRPr lang="cs-CZ" sz="7200" dirty="0"/>
          </a:p>
          <a:p>
            <a:pPr lvl="0"/>
            <a:r>
              <a:rPr lang="cs-CZ" sz="9600" dirty="0"/>
              <a:t>Žáci si jej </a:t>
            </a:r>
            <a:r>
              <a:rPr lang="cs-CZ" sz="9600" dirty="0" smtClean="0"/>
              <a:t>pečlivě </a:t>
            </a:r>
            <a:r>
              <a:rPr lang="cs-CZ" sz="9600" dirty="0"/>
              <a:t>prostudují a následně vypracují odpovědi na přiložené otázky a </a:t>
            </a:r>
            <a:r>
              <a:rPr lang="cs-CZ" sz="9600" dirty="0" smtClean="0"/>
              <a:t>úkoly (doma si předem přečtou texty, vyslechnou nahrávky a zhlédnou ukázky z filmů a pořadů).</a:t>
            </a:r>
          </a:p>
          <a:p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r>
              <a:rPr lang="cs-CZ" sz="9600" dirty="0" smtClean="0"/>
              <a:t>Nutné připojení na internet (úkoly s odkazy a nahrávkami).</a:t>
            </a:r>
          </a:p>
          <a:p>
            <a:pPr lvl="0">
              <a:buNone/>
            </a:pPr>
            <a:endParaRPr lang="cs-CZ" sz="9600" dirty="0" smtClean="0"/>
          </a:p>
          <a:p>
            <a:pPr lvl="0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3438" y="2786058"/>
            <a:ext cx="3857652" cy="1612901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1914 - 1997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00496" y="1428736"/>
            <a:ext cx="4857784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Bohumil Hrabal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4290"/>
            <a:ext cx="3143272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Výchozí text 1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14282" y="928670"/>
            <a:ext cx="8715436" cy="5786478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dirty="0" smtClean="0">
                <a:latin typeface="Monotype Corsiva" pitchFamily="66" charset="0"/>
              </a:rPr>
              <a:t>     </a:t>
            </a:r>
            <a:r>
              <a:rPr lang="cs-CZ" sz="2400" b="1" dirty="0" smtClean="0">
                <a:latin typeface="Monotype Corsiva" pitchFamily="66" charset="0"/>
              </a:rPr>
              <a:t>Po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gymnaziálních studiích v Brně, Nymburce a Českém Brodě </a:t>
            </a:r>
            <a:r>
              <a:rPr lang="cs-CZ" sz="2400" b="1" dirty="0" smtClean="0">
                <a:latin typeface="Monotype Corsiva" pitchFamily="66" charset="0"/>
              </a:rPr>
              <a:t>v letech 1935-39 studoval práva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na pražské Univerzitě Karlově,</a:t>
            </a:r>
            <a:r>
              <a:rPr lang="cs-CZ" sz="2400" b="1" dirty="0" smtClean="0">
                <a:latin typeface="Monotype Corsiva" pitchFamily="66" charset="0"/>
              </a:rPr>
              <a:t> studium však mohl vinou okupace dokončit až v roce 1946. Během války pracoval jako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železniční dělník </a:t>
            </a:r>
            <a:r>
              <a:rPr lang="cs-CZ" sz="2400" b="1" dirty="0" smtClean="0">
                <a:latin typeface="Monotype Corsiva" pitchFamily="66" charset="0"/>
              </a:rPr>
              <a:t>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výpravčí v Kostomlatech</a:t>
            </a:r>
            <a:r>
              <a:rPr lang="cs-CZ" sz="2400" b="1" dirty="0" smtClean="0">
                <a:latin typeface="Monotype Corsiva" pitchFamily="66" charset="0"/>
              </a:rPr>
              <a:t>, což se stejně jako všechny jeho pozdější profese (pojišťovací agent, obchodní cestující, od roku 1949 brigádník v kladenských ocelárnách a po těžkém úrazu v letech 1954-59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 Sběrných surovinách</a:t>
            </a:r>
            <a:r>
              <a:rPr lang="cs-CZ" sz="2400" b="1" dirty="0" smtClean="0">
                <a:latin typeface="Monotype Corsiva" pitchFamily="66" charset="0"/>
              </a:rPr>
              <a:t>) odráží v jeho literární tvorbě. </a:t>
            </a:r>
          </a:p>
          <a:p>
            <a:pPr algn="just"/>
            <a:r>
              <a:rPr lang="cs-CZ" sz="2400" b="1" dirty="0" smtClean="0">
                <a:latin typeface="Monotype Corsiva" pitchFamily="66" charset="0"/>
              </a:rPr>
              <a:t>     Po úvodní nymburské etapě lyrického ,,básnění" (1937- 48), inspirovaného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surrealismem a poetismem, </a:t>
            </a:r>
            <a:r>
              <a:rPr lang="cs-CZ" sz="2400" b="1" dirty="0" smtClean="0">
                <a:latin typeface="Monotype Corsiva" pitchFamily="66" charset="0"/>
              </a:rPr>
              <a:t>L. Klímou či Louisem-Ferdinandem Célinem stejně jako přátelstvím s básníkem a hudebníkem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Karlem Maryskem</a:t>
            </a:r>
            <a:r>
              <a:rPr lang="cs-CZ" sz="2400" b="1" dirty="0" smtClean="0">
                <a:latin typeface="Monotype Corsiva" pitchFamily="66" charset="0"/>
              </a:rPr>
              <a:t>, se na počátku 50. let rodí Hrabalův prozaický styl. Ze zkušeností v kladenských hutích vznikají prózy blízké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syrové reportáži, </a:t>
            </a:r>
            <a:r>
              <a:rPr lang="cs-CZ" sz="2400" b="1" dirty="0" smtClean="0">
                <a:latin typeface="Monotype Corsiva" pitchFamily="66" charset="0"/>
              </a:rPr>
              <a:t>texty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totálního realismu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, </a:t>
            </a:r>
            <a:r>
              <a:rPr lang="cs-CZ" sz="2400" b="1" dirty="0" smtClean="0">
                <a:latin typeface="Monotype Corsiva" pitchFamily="66" charset="0"/>
              </a:rPr>
              <a:t>což je termín Hrabalovi tehdy blízkého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E. Bondyho,</a:t>
            </a:r>
            <a:r>
              <a:rPr lang="cs-CZ" sz="2400" b="1" dirty="0" smtClean="0">
                <a:latin typeface="Monotype Corsiva" pitchFamily="66" charset="0"/>
              </a:rPr>
              <a:t> jenž spolu s výtvarníkem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V. Boudníkem </a:t>
            </a:r>
            <a:r>
              <a:rPr lang="cs-CZ" sz="2400" b="1" dirty="0" smtClean="0">
                <a:latin typeface="Monotype Corsiva" pitchFamily="66" charset="0"/>
              </a:rPr>
              <a:t>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 autory Skupiny 42, </a:t>
            </a:r>
            <a:r>
              <a:rPr lang="cs-CZ" sz="2400" b="1" dirty="0" smtClean="0">
                <a:latin typeface="Monotype Corsiva" pitchFamily="66" charset="0"/>
              </a:rPr>
              <a:t>tj. s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J. Kolářem, J. Hiršalem či Emanuelem Fryntou, </a:t>
            </a:r>
            <a:r>
              <a:rPr lang="cs-CZ" sz="2400" b="1" dirty="0" smtClean="0">
                <a:latin typeface="Monotype Corsiva" pitchFamily="66" charset="0"/>
              </a:rPr>
              <a:t>spoluovlivňuje  Hrabalovu tvorbu.                      </a:t>
            </a:r>
            <a:r>
              <a:rPr lang="cs-CZ" b="1" dirty="0" smtClean="0"/>
              <a:t>(upraveno podle </a:t>
            </a:r>
            <a:r>
              <a:rPr lang="cs-CZ" b="1" dirty="0" smtClean="0">
                <a:hlinkClick r:id="rId2"/>
              </a:rPr>
              <a:t>www.</a:t>
            </a:r>
            <a:r>
              <a:rPr lang="cs-CZ" b="1" dirty="0" err="1" smtClean="0">
                <a:hlinkClick r:id="rId2"/>
              </a:rPr>
              <a:t>libri.cz</a:t>
            </a:r>
            <a:r>
              <a:rPr lang="cs-CZ" b="1" dirty="0" smtClean="0"/>
              <a:t>)</a:t>
            </a:r>
            <a:endParaRPr lang="cs-CZ" sz="2400" b="1" dirty="0" smtClean="0"/>
          </a:p>
          <a:p>
            <a:pPr algn="just"/>
            <a:endParaRPr lang="cs-CZ" sz="2400" b="1" dirty="0" smtClean="0">
              <a:latin typeface="Monotype Corsiva" pitchFamily="66" charset="0"/>
            </a:endParaRPr>
          </a:p>
          <a:p>
            <a:pPr algn="just"/>
            <a:r>
              <a:rPr lang="cs-CZ" sz="2400" b="1" dirty="0" smtClean="0">
                <a:latin typeface="Monotype Corsiva" pitchFamily="66" charset="0"/>
              </a:rPr>
              <a:t>                                                               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3714744" y="214290"/>
            <a:ext cx="5214974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Životopis Bohumila Hrabala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86116" y="285728"/>
            <a:ext cx="4857784" cy="646331"/>
          </a:xfrm>
          <a:prstGeom prst="rect">
            <a:avLst/>
          </a:prstGeom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 k výchozímu textu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14744" y="1357298"/>
            <a:ext cx="4214842" cy="2062103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Kým vším B. Hrabal byl? Které </a:t>
            </a:r>
            <a:r>
              <a:rPr lang="cs-CZ" sz="3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profesní životní zkušenosti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se odráží v jeho umělecké  tvorbě?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86116" y="3643314"/>
            <a:ext cx="5000660" cy="1569660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 Které </a:t>
            </a:r>
            <a:r>
              <a:rPr lang="cs-CZ" sz="3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umělecké proudy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měly vliv na spisovatelovu tvorbu v letech 1937 – 48?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28860" y="5429264"/>
            <a:ext cx="6500858" cy="1077218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  Jak se označují texty, jež  se  inspirovaly</a:t>
            </a:r>
          </a:p>
          <a:p>
            <a:pPr indent="-457200" algn="just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Hrabalovým pobytem </a:t>
            </a:r>
            <a:r>
              <a:rPr lang="cs-CZ" sz="3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 kladenských hutích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?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86116" y="285728"/>
            <a:ext cx="5214974" cy="646331"/>
          </a:xfrm>
          <a:prstGeom prst="rect">
            <a:avLst/>
          </a:prstGeom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Odpovědi k výchozímu textu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7158" y="2000240"/>
            <a:ext cx="8429684" cy="1569660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 Profese BH –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železniční dělník a výpravčí, pojišťovací agent, obchodní cestující, brigádník v hutích, pracovník Sběrných surovin.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8596" y="3857628"/>
            <a:ext cx="8286808" cy="1071570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 V letech 1937 – 48 ovlivňoval  Hrabala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surrealismus a poetismus.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8596" y="5429264"/>
            <a:ext cx="8501122" cy="1077218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 Pobyt v kladenských hutích inspiroval B. Hrabala k tvorbě  textů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totálního realismu.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85720" y="428604"/>
            <a:ext cx="8572560" cy="235745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Poslouchejte nahrávky a odpovězte na otázky.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Životopisy – Bohumil Hrabal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(2 díly)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http://prehravac.rozhlas.cz/audio/875835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)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http://prehravac.rozhlas.cz/audio/875835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85720" y="3000372"/>
            <a:ext cx="8572560" cy="364333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Jak znělo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původní jméno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spisovatele po jeho narození?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 jakých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poměrů pocházel?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Kdo se stal jeho nevlastním otcem? Kde jeho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adoptivní otec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pracoval?</a:t>
            </a: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Jaké měl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dětství?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Kde jej trávil?</a:t>
            </a: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Jak se autor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učil ve škole?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Na kterou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VŠ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se nechal po maturitě zapsat?</a:t>
            </a: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5" name="Obrázek 4" descr="MC900442010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7286644" y="1000108"/>
            <a:ext cx="1657181" cy="1657181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1142984"/>
            <a:ext cx="8572560" cy="557216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Bohumil František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Kilian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; jeho skutečný otec důstojník Bohumil Blecha si Hrabalovu maminku Maryšku nevzal (nemanželský původ). </a:t>
            </a: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2., 3. a 4. otázka - jako nemanželský syn žil do tří let u svých prarodičů, v roce 1916 se jeho maminka provdala za účetního a správce pivovaru Františka Hrabala, který jej adoptoval. Později se narodil Hrabalův mladší nevlastní bratr Slávek. Žili v pivovaře v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Polné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 v Nymburku.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Školní léta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- Hrabal se učit nechtěl, měl špatné školní výsledky, propadal, toulal se ... V roce 1934 nakonec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odmaturoval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 poté se nechal zapsat v roce 1935 na práva.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3042" y="214290"/>
            <a:ext cx="628654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nahrávkám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42844" y="928670"/>
            <a:ext cx="8858312" cy="578647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    V kuchyni visely tucty zaprášených obrazů. Paní </a:t>
            </a:r>
            <a:r>
              <a:rPr kumimoji="0" lang="cs-CZ" sz="28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Burgánová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pod každý přistavila židli, těžce </a:t>
            </a:r>
            <a:r>
              <a:rPr lang="cs-CZ" sz="2800" b="1" dirty="0" smtClean="0">
                <a:latin typeface="+mj-lt"/>
              </a:rPr>
              <a:t>na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ní vylezla a pak mokrým hadrem otřela plátno a hned oslnivé a jásavé barvy zářily kuchyní. (…)</a:t>
            </a:r>
          </a:p>
          <a:p>
            <a:pPr algn="just"/>
            <a:r>
              <a:rPr lang="cs-CZ" sz="2800" b="1" baseline="0" dirty="0" smtClean="0">
                <a:solidFill>
                  <a:srgbClr val="C00000"/>
                </a:solidFill>
                <a:latin typeface="+mj-lt"/>
              </a:rPr>
              <a:t>     </a:t>
            </a:r>
            <a:r>
              <a:rPr lang="cs-CZ" sz="2800" b="1" baseline="0" dirty="0" smtClean="0">
                <a:latin typeface="+mj-lt"/>
              </a:rPr>
              <a:t>Pan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 err="1" smtClean="0">
                <a:latin typeface="+mj-lt"/>
              </a:rPr>
              <a:t>Burgán</a:t>
            </a:r>
            <a:r>
              <a:rPr lang="cs-CZ" sz="2800" b="1" dirty="0" smtClean="0">
                <a:latin typeface="+mj-lt"/>
              </a:rPr>
              <a:t> ukazoval srpem na obrazy a hovořil:,, Tak prosím, náš chlapec, když maloval tenhle Západ slunce na jihočeském rybníku, tak si obul o jedno číslo menší botky, když maloval tenhle motiv z Karlštejna, tak si skrz </a:t>
            </a:r>
            <a:r>
              <a:rPr lang="cs-CZ" sz="2800" b="1" dirty="0" err="1" smtClean="0">
                <a:latin typeface="+mj-lt"/>
              </a:rPr>
              <a:t>kramflek</a:t>
            </a:r>
            <a:r>
              <a:rPr lang="cs-CZ" sz="2800" b="1" dirty="0" smtClean="0">
                <a:latin typeface="+mj-lt"/>
              </a:rPr>
              <a:t> zarazil do paty půlcentimetrový hřebíček … tady, když náš chlapec pracoval v bukovém lese u Litomyšle, tak zase </a:t>
            </a:r>
            <a:r>
              <a:rPr lang="cs-CZ" sz="2800" b="1" dirty="0" err="1" smtClean="0">
                <a:latin typeface="+mj-lt"/>
              </a:rPr>
              <a:t>celej</a:t>
            </a:r>
            <a:r>
              <a:rPr lang="cs-CZ" sz="2800" b="1" dirty="0" smtClean="0">
                <a:latin typeface="+mj-lt"/>
              </a:rPr>
              <a:t> den nešel na malou stranu … a tady prosím, když náš hoch tvořil Pasoucí se koně u Přibyslavi, tak stál po pás ve smradlavé bažině … "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596" y="214290"/>
            <a:ext cx="8501122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Pábitelé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– výchozí text 2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14480" y="285728"/>
            <a:ext cx="628654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42910" y="1214422"/>
            <a:ext cx="8215370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Vysvětlete </a:t>
            </a:r>
            <a:r>
              <a:rPr lang="cs-CZ" sz="3200" b="1" smtClean="0">
                <a:latin typeface="+mj-lt"/>
              </a:rPr>
              <a:t>název textu. Kdo </a:t>
            </a:r>
            <a:r>
              <a:rPr lang="cs-CZ" sz="3200" b="1" dirty="0" smtClean="0">
                <a:latin typeface="+mj-lt"/>
              </a:rPr>
              <a:t>jsou Hrabalovi </a:t>
            </a:r>
            <a:r>
              <a:rPr lang="cs-CZ" sz="3200" b="1" dirty="0" err="1" smtClean="0">
                <a:solidFill>
                  <a:srgbClr val="C00000"/>
                </a:solidFill>
                <a:latin typeface="+mj-lt"/>
              </a:rPr>
              <a:t>pábitelé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?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285852" y="4214818"/>
            <a:ext cx="7000924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Shrňte vlastními slovy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obsah textu, napište minimálně čtyři věty.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57224" y="2428868"/>
            <a:ext cx="7715304" cy="157163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Posuďte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jazykovou stránku výňatku.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Charakterizujte zvláštnosti Hrabalova  autorského stylu, doložte příklady z výňatku.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285984" y="5500702"/>
            <a:ext cx="5357850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Vysvětlete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význam slov z textu - </a:t>
            </a:r>
            <a:r>
              <a:rPr kumimoji="0" lang="cs-CZ" sz="3200" b="1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tucet, </a:t>
            </a:r>
            <a:r>
              <a:rPr kumimoji="0" lang="cs-CZ" sz="3200" b="1" i="1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kramflek</a:t>
            </a:r>
            <a:r>
              <a:rPr kumimoji="0" lang="cs-CZ" sz="3200" b="1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.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85786" y="142852"/>
            <a:ext cx="7572428" cy="584775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2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14282" y="857232"/>
            <a:ext cx="8715436" cy="128588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1.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Pábitelé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– lidé zvláštním způsobem milující život, z okraje společnosti, různých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profesí a osudů, touží vše prožívat a o všem vyprávět ; řečová aktivita je zachra</a:t>
            </a:r>
            <a:r>
              <a:rPr lang="cs-CZ" sz="2400" b="1" dirty="0" smtClean="0">
                <a:latin typeface="+mj-lt"/>
              </a:rPr>
              <a:t>ňuje před jejich úzkostí …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14282" y="2285992"/>
            <a:ext cx="8715436" cy="228601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2.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Jazyk textu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– postavu pana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Burgána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(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pábitel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- plynulý tok řeči, asociace aj.) charakterizuje jeho mluva v pásmu přímé řeči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– knižní jazyk (náš hoch) se mísí s obecnou češtinou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(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kramflek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,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celej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den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aj.).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Opakování slov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náš chlapec, tak si, když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… Řetězení myšlenkových asociací pomocí složitých rozvinutých souvětí s výpustkami.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uLnTx/>
                <a:uFillTx/>
                <a:latin typeface="+mj-lt"/>
              </a:rPr>
              <a:t>Pábitelé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–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neologismus.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uLnTx/>
              <a:uFillTx/>
              <a:latin typeface="+mj-lt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14282" y="4714884"/>
            <a:ext cx="8715436" cy="57150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baseline="0" dirty="0" smtClean="0">
                <a:latin typeface="+mj-lt"/>
              </a:rPr>
              <a:t>3. Individuální řešení.</a:t>
            </a:r>
            <a:r>
              <a:rPr lang="cs-CZ" sz="2400" b="1" dirty="0" smtClean="0">
                <a:latin typeface="+mj-lt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14282" y="5429264"/>
            <a:ext cx="8786874" cy="121444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Význam slov: 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tucet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– původní význam 12 kusů, zde  v textu expresivní vyjádření pro mnoho (hyperbola).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</a:t>
            </a:r>
            <a:r>
              <a:rPr kumimoji="0" lang="cs-CZ" sz="2400" b="1" i="1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Kramflek</a:t>
            </a:r>
            <a:r>
              <a:rPr kumimoji="0" lang="cs-CZ" sz="24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– podpatek.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142844" y="1500174"/>
            <a:ext cx="8786874" cy="52149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dirty="0" smtClean="0">
                <a:latin typeface="Monotype Corsiva" pitchFamily="66" charset="0"/>
              </a:rPr>
              <a:t>     A nepřinesl štěstí ten čtyřlístek ani  tomu vojákovi, ani mně, taky to byl člověk jako já nebo pan výpravčí  Hubička, taky neměl žádné vyznamenání, žádnou hodnost, a přece jsme jeden druhého postřelili a jeden druhého přivedl k smrti, ač jistě, kdybychom se někde potkali v civilu, možná, že bychom se měli rádi, pohovořili si.</a:t>
            </a:r>
          </a:p>
          <a:p>
            <a:pPr algn="just"/>
            <a:r>
              <a:rPr lang="cs-CZ" sz="2400" b="1" dirty="0" smtClean="0">
                <a:latin typeface="Monotype Corsiva" pitchFamily="66" charset="0"/>
              </a:rPr>
              <a:t>     A potom se ozvala detonace. A já který jsme se ještě  před chvílí těšil na ten pohled, ležel jsme vedle německého vojáka dál, natáhl jsem ruku a otevřel jsem jeho tuhnoucí dlaň  a dal jsme mu do ní ten zelený čtyřlístek, který přináší štěstí, zatímco z krajiny vyrůstal do nebe hřibovitý oblak, který  neustále rostl o vyšší patra a  vyšší kouřová mračna, slyšel jsem, jak tlak vzduchu proběhl krajinou a syčel a hvízdal o holé větve stromů a keřů .(…)   Držel jsem se s tím mrtvým za ruku a pro jeho neslyšící uši jsem opakoval slova vlakvedoucího té rakety, která přivezla ty zbědované Němce od Drážďan:</a:t>
            </a:r>
          </a:p>
          <a:p>
            <a:pPr algn="just"/>
            <a:r>
              <a:rPr lang="cs-CZ" sz="2400" b="1" dirty="0" smtClean="0">
                <a:latin typeface="Monotype Corsiva" pitchFamily="66" charset="0"/>
              </a:rPr>
              <a:t>,,Měli  jste sedět doma, na prdeli …“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285728"/>
            <a:ext cx="2786082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Výchozí text 3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14678" y="142852"/>
            <a:ext cx="5715040" cy="1285884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Interpretujte text.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Vymezte jeho jazykové prostředky ,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zasaďte do kontextu knihy.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</a:b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O jaké dílo se jedná?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142844" y="1500174"/>
            <a:ext cx="8786874" cy="52149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dirty="0" smtClean="0">
                <a:latin typeface="Monotype Corsiva" pitchFamily="66" charset="0"/>
              </a:rPr>
              <a:t>Ukázka je ze závěru novely, která se odehrává za protektorátu koncem války. Zachycuje moment, kdy hlavní hrdina a vypravěč  Miloš Hrma po zásahu  kulkou umírá u trati  společně s nepřátelským německým vojákem. Již se zbavil svého komplexu a v sabotážní akci  umírá, v textu jsou popsány jeho myšlenkové pochody formou toku jeho proudu vědomí. Ten je plný netradičních asociací, kontrastů (čtyřlístek symbol štěstí a smrt obou  aktérů ) aj. Příběh je  vyprávěn v 1. osobě  </a:t>
            </a:r>
            <a:r>
              <a:rPr lang="cs-CZ" sz="2400" b="1" dirty="0" err="1" smtClean="0">
                <a:latin typeface="Monotype Corsiva" pitchFamily="66" charset="0"/>
              </a:rPr>
              <a:t>j</a:t>
            </a:r>
            <a:r>
              <a:rPr lang="cs-CZ" sz="2400" b="1" dirty="0" smtClean="0">
                <a:latin typeface="Monotype Corsiva" pitchFamily="66" charset="0"/>
              </a:rPr>
              <a:t>. č. (</a:t>
            </a:r>
            <a:r>
              <a:rPr lang="cs-CZ" sz="2400" b="1" dirty="0" err="1" smtClean="0">
                <a:latin typeface="Monotype Corsiva" pitchFamily="66" charset="0"/>
              </a:rPr>
              <a:t>ich</a:t>
            </a:r>
            <a:r>
              <a:rPr lang="cs-CZ" sz="2400" b="1" dirty="0" smtClean="0">
                <a:latin typeface="Monotype Corsiva" pitchFamily="66" charset="0"/>
              </a:rPr>
              <a:t>-forma – natáhl jsem ruku), Milošem </a:t>
            </a:r>
            <a:r>
              <a:rPr lang="cs-CZ" sz="2400" b="1" dirty="0" err="1" smtClean="0">
                <a:latin typeface="Monotype Corsiva" pitchFamily="66" charset="0"/>
              </a:rPr>
              <a:t>Hrmou</a:t>
            </a:r>
            <a:r>
              <a:rPr lang="cs-CZ" sz="2400" b="1" dirty="0" smtClean="0">
                <a:latin typeface="Monotype Corsiva" pitchFamily="66" charset="0"/>
              </a:rPr>
              <a:t>.Ten neomezeně zachycuje své subjektivní pocity, prožitky a názory na danou situaci, prvky líčení, složitá souvětí zaznamenávají tok jeho myšlenek. Bohatá slovní zásoba – prostředky spisovné i hovorové češtiny (taky), vulgarismus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na prdeli  </a:t>
            </a:r>
            <a:r>
              <a:rPr lang="cs-CZ" sz="2400" b="1" dirty="0" smtClean="0">
                <a:latin typeface="Monotype Corsiva" pitchFamily="66" charset="0"/>
              </a:rPr>
              <a:t>kontrastuje se situací hrdiny, profesní slova jako 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vlakvedoucí, rakety </a:t>
            </a:r>
            <a:r>
              <a:rPr lang="cs-CZ" sz="2400" b="1" dirty="0" smtClean="0">
                <a:latin typeface="Monotype Corsiva" pitchFamily="66" charset="0"/>
              </a:rPr>
              <a:t>…</a:t>
            </a:r>
          </a:p>
          <a:p>
            <a:pPr algn="just"/>
            <a:r>
              <a:rPr lang="cs-CZ" sz="2400" b="1" dirty="0" smtClean="0">
                <a:latin typeface="Monotype Corsiva" pitchFamily="66" charset="0"/>
              </a:rPr>
              <a:t>Tématem výňatku je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umírání hlavního hrdiny</a:t>
            </a:r>
            <a:r>
              <a:rPr lang="cs-CZ" sz="2400" b="1" dirty="0" smtClean="0">
                <a:latin typeface="Monotype Corsiva" pitchFamily="66" charset="0"/>
              </a:rPr>
              <a:t>, hlavní myšlenkou díla - zachycení všedních životů lidí s  jejich  osobními problémy  na pozadí válečné  atmosféry protektorátu v prostředí malého nádraží v Kostomlatech …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285728"/>
            <a:ext cx="2786082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Výchozí text 3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14678" y="142852"/>
            <a:ext cx="5715040" cy="1285884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Interpretujte text.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Vymezte jeho jazykové prostředky ,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zasaďte do kontextu knihy.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</a:b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Ostře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 sledované vlaky 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j-ea"/>
                <a:cs typeface="+mj-cs"/>
              </a:rPr>
              <a:t>(1965)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86116" y="142852"/>
            <a:ext cx="5643602" cy="15696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k charakterům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správná jména postav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  novely  Ostře sledované vlaky.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2000240"/>
            <a:ext cx="8786874" cy="1500198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Citlivý a  zakomplexovaný mladý  22 – letý  začínající výpravčí s intimními problémy v osobním životě, který má rád svou dívku, v minulosti se pokusil se o sebevraždu; komplexy  nakonec překonává.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3643314"/>
            <a:ext cx="8715436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Zkušený výpravčí, velký záletník , rád si ,,hraje s razítky“.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4500570"/>
            <a:ext cx="8715436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Milovník holubů ve vedoucí funkci; trochu přihlouplý, ale hodný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282" y="5429264"/>
            <a:ext cx="8715436" cy="107157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Krásná Rakušanka, odbojářka, jež zbaví hlavního hrdinu jeho intimního problému; přináší výbušninu potřebnou pro akci. 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86116" y="142852"/>
            <a:ext cx="5643602" cy="15696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k charakterům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správná jména postav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  novely  Ostře sledované vlaky.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2786058"/>
            <a:ext cx="8786874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 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Miloš Hrma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3643314"/>
            <a:ext cx="8715436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 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výpravčí  Hubička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4500570"/>
            <a:ext cx="8715436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přednosta (stanice)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282" y="5429264"/>
            <a:ext cx="8715436" cy="857256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 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Viktoria </a:t>
            </a:r>
            <a:r>
              <a:rPr lang="cs-CZ" sz="3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Freie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/>
          </p:cNvPr>
          <p:cNvSpPr txBox="1"/>
          <p:nvPr/>
        </p:nvSpPr>
        <p:spPr>
          <a:xfrm>
            <a:off x="3286116" y="142852"/>
            <a:ext cx="5643602" cy="341632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Film Ostře sledované vlaky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?v=ah0j0HtNgvI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youtube.com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watch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?v=LnBgon5-LN4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Sledujte ukázky z filmu, vypracujte odpovědi  na otázky.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28596" y="3929066"/>
            <a:ext cx="8072494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Shrňte vlastními slovy obsah obou ukázek.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214414" y="5000636"/>
            <a:ext cx="685804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2. Jak byl film v zahraničí oceněn?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/>
          </p:cNvPr>
          <p:cNvSpPr txBox="1"/>
          <p:nvPr/>
        </p:nvSpPr>
        <p:spPr>
          <a:xfrm>
            <a:off x="3286116" y="142852"/>
            <a:ext cx="5643602" cy="243143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Film Ostře sledované vlaky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?v=ah0j0HtNgvI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youtube.com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watch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?v=LnBgon5-LN4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28596" y="3071810"/>
            <a:ext cx="8072494" cy="164307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3200" b="1" dirty="0" smtClean="0">
                <a:latin typeface="+mj-lt"/>
              </a:rPr>
              <a:t>Individuální řešení.  </a:t>
            </a:r>
          </a:p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latin typeface="+mj-lt"/>
                <a:hlinkClick r:id="rId4"/>
              </a:rPr>
              <a:t>http://www.</a:t>
            </a:r>
            <a:r>
              <a:rPr lang="cs-CZ" sz="2800" b="1" dirty="0" err="1" smtClean="0">
                <a:latin typeface="+mj-lt"/>
                <a:hlinkClick r:id="rId4"/>
              </a:rPr>
              <a:t>csfd.cz</a:t>
            </a:r>
            <a:r>
              <a:rPr lang="cs-CZ" sz="2800" b="1" dirty="0" smtClean="0">
                <a:latin typeface="+mj-lt"/>
                <a:hlinkClick r:id="rId4"/>
              </a:rPr>
              <a:t>/film/6664-</a:t>
            </a:r>
            <a:r>
              <a:rPr lang="cs-CZ" sz="2800" b="1" dirty="0" err="1" smtClean="0">
                <a:latin typeface="+mj-lt"/>
                <a:hlinkClick r:id="rId4"/>
              </a:rPr>
              <a:t>ostre</a:t>
            </a:r>
            <a:r>
              <a:rPr lang="cs-CZ" sz="2800" b="1" dirty="0" smtClean="0">
                <a:latin typeface="+mj-lt"/>
                <a:hlinkClick r:id="rId4"/>
              </a:rPr>
              <a:t>-</a:t>
            </a:r>
            <a:r>
              <a:rPr lang="cs-CZ" sz="2800" b="1" dirty="0" err="1" smtClean="0">
                <a:latin typeface="+mj-lt"/>
                <a:hlinkClick r:id="rId4"/>
              </a:rPr>
              <a:t>sledovane</a:t>
            </a:r>
            <a:r>
              <a:rPr lang="cs-CZ" sz="2800" b="1" dirty="0" smtClean="0">
                <a:latin typeface="+mj-lt"/>
                <a:hlinkClick r:id="rId4"/>
              </a:rPr>
              <a:t>-vlaky/</a:t>
            </a:r>
            <a:endParaRPr lang="cs-CZ" sz="2800" b="1" dirty="0" smtClean="0"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dirty="0" smtClean="0">
                <a:latin typeface="+mj-lt"/>
              </a:rPr>
              <a:t>.</a:t>
            </a:r>
            <a:endParaRPr lang="cs-CZ" sz="24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00100" y="4857760"/>
            <a:ext cx="6929486" cy="171451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2. Film byl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natočen v roce 1966</a:t>
            </a:r>
            <a:r>
              <a:rPr lang="cs-CZ" sz="3200" b="1" dirty="0" smtClean="0">
                <a:latin typeface="+mj-lt"/>
              </a:rPr>
              <a:t>, o rok později získal americkou filmovou cenu Oscar za nejlepší zahraniční film. </a:t>
            </a:r>
          </a:p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42844" y="1071546"/>
            <a:ext cx="8858312" cy="564360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    A tady, v hotelu Tichota, jsem taky poznal, že kdo vymyslel, že práce šlechtí člověka, to že nikdo jiný nebyl než ti, kteří tady celou noc pili a jedli s krásnými slečnami na kolenou, ti bohatí, kteří dovedli být šťastni jako malé děti, a já jsme si myslel, že bohatí lidé jsou prokleti, nebo co, že chaloupky a světničky a kyselo a brambory dávají lidem pocit štěstí a blaha, že bohatství je nějaký prokletý … ale jak se zdá,  i tohle camrání o tom, jak je šťastno v chaloupkách, i to vymysleli ti naši hosté, kterým bylo jedno, kolik za noc utratili, kteří rozhazovali bankovky na všechny světové strany, a dělalo jim to dobře … nikdy jsem neviděl tak šťastné mužské jako ty bohaté průmyslníky a továrníky …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214290"/>
            <a:ext cx="8643998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Obsluhoval jsem anglického krále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– výchozí text 4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14480" y="285728"/>
            <a:ext cx="628654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28728" y="1214422"/>
            <a:ext cx="685804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Shrňte vlastními slovy obsah ukázky.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643042" y="4071942"/>
            <a:ext cx="6286544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Který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slohový postup </a:t>
            </a:r>
            <a:r>
              <a:rPr lang="cs-CZ" sz="3200" b="1" dirty="0" smtClean="0">
                <a:latin typeface="+mj-lt"/>
              </a:rPr>
              <a:t>v ukázce převládá?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928662" y="2285992"/>
            <a:ext cx="7715304" cy="157163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Posuďte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jazykovou stránku výňatku.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Charakterizujte zvláštnosti Hrabalova  autorského stylu, doložte příklady z výňatku.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428728" y="5429264"/>
            <a:ext cx="6715172" cy="121444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Vysvětlete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význam slova z textu –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camrání.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K jaké vrstvě jazyka patří?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42976" y="214290"/>
            <a:ext cx="7072362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</a:t>
            </a:r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71802" y="1071546"/>
            <a:ext cx="400052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Individuální řešení.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14282" y="2000240"/>
            <a:ext cx="8786874" cy="457203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dirty="0" smtClean="0">
                <a:latin typeface="+mj-lt"/>
              </a:rPr>
              <a:t>2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Pasáž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vypravěče v </a:t>
            </a:r>
            <a:r>
              <a:rPr lang="cs-CZ" sz="2400" b="1" dirty="0" smtClean="0">
                <a:latin typeface="+mj-lt"/>
              </a:rPr>
              <a:t>i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ch-formě; jeho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projev je přizpůsoben psychologii postav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; spisovná čeština se mísí s prvky obecné češtiny a profesní mluvy (být šťastni, jako prokletý, camrání, v hotelu aj.). Dlouhá souvětí zachycují proud vnitřní řeči (monologu) vypravěče Jana Dítěte,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tzv. přepis ústního projevu – automatická metoda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, příběhy a myšlenky se neodehrávají, ale mluví. Přetížená souřadná souvětí; skutečnosti spojovány slovy </a:t>
            </a:r>
            <a:r>
              <a:rPr kumimoji="0" lang="cs-CZ" sz="2400" b="1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a, ale, … (výpustky).</a:t>
            </a:r>
            <a:r>
              <a:rPr kumimoji="0" lang="cs-CZ" sz="24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Metoda proudu vědomí, asociativně (náhodně) řazené motivy.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3. Slohový postup – </a:t>
            </a:r>
            <a:r>
              <a:rPr kumimoji="0" lang="cs-CZ" sz="2400" b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úvahový a popisný.</a:t>
            </a:r>
          </a:p>
          <a:p>
            <a:pPr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baseline="0" dirty="0" smtClean="0">
                <a:latin typeface="+mj-lt"/>
              </a:rPr>
              <a:t>4. </a:t>
            </a:r>
            <a:r>
              <a:rPr lang="cs-CZ" sz="2400" b="1" baseline="0" dirty="0" smtClean="0">
                <a:solidFill>
                  <a:srgbClr val="FF0000"/>
                </a:solidFill>
                <a:latin typeface="+mj-lt"/>
              </a:rPr>
              <a:t>Camrání</a:t>
            </a:r>
            <a:r>
              <a:rPr lang="cs-CZ" sz="2400" b="1" baseline="0" dirty="0" smtClean="0">
                <a:latin typeface="+mj-lt"/>
              </a:rPr>
              <a:t> – expresívní výraz, znamená zbytečně mluvit, ,,plácat“, </a:t>
            </a:r>
            <a:r>
              <a:rPr lang="cs-CZ" sz="2400" b="1" baseline="0" dirty="0" err="1" smtClean="0">
                <a:latin typeface="+mj-lt"/>
              </a:rPr>
              <a:t>tlachat</a:t>
            </a:r>
            <a:r>
              <a:rPr lang="cs-CZ" sz="2400" b="1" baseline="0" dirty="0" smtClean="0">
                <a:latin typeface="+mj-lt"/>
              </a:rPr>
              <a:t>. Patří do obecné češtiny (nespisovná mluva).</a:t>
            </a:r>
            <a:endParaRPr kumimoji="0" lang="cs-CZ" sz="2400" b="1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642910" y="357166"/>
            <a:ext cx="7786742" cy="207170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b="1" dirty="0" smtClean="0">
                <a:latin typeface="Monotype Corsiva" pitchFamily="66" charset="0"/>
              </a:rPr>
              <a:t>Film  Obsluhoval jsem anglického krále (2006)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</a:rPr>
              <a:t>Videoukázka :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http://www.</a:t>
            </a:r>
            <a:r>
              <a:rPr lang="cs-CZ" sz="2800" b="1" dirty="0" err="1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youtube.com</a:t>
            </a:r>
            <a:r>
              <a:rPr lang="cs-CZ" sz="2800" b="1" dirty="0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/</a:t>
            </a:r>
            <a:r>
              <a:rPr lang="cs-CZ" sz="2800" b="1" dirty="0" err="1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watch</a:t>
            </a:r>
            <a:r>
              <a:rPr lang="cs-CZ" sz="2800" b="1" dirty="0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?v=5hcW2qJWtJM</a:t>
            </a:r>
            <a:endParaRPr lang="cs-CZ" sz="3600" b="1" dirty="0" smtClean="0">
              <a:solidFill>
                <a:srgbClr val="C00000"/>
              </a:solidFill>
              <a:latin typeface="Monotype Corsiva" pitchFamily="66" charset="0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solidFill>
                <a:srgbClr val="C00000"/>
              </a:solidFill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600" b="1" i="0" u="none" strike="noStrike" kern="1200" cap="none" spc="0" normalizeH="0" noProof="0" dirty="0" smtClean="0">
              <a:ln>
                <a:noFill/>
              </a:ln>
              <a:solidFill>
                <a:srgbClr val="C00000"/>
              </a:solidFill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10" name="Zástupný symbol pro obsah 2">
            <a:hlinkClick r:id="rId3"/>
          </p:cNvPr>
          <p:cNvSpPr txBox="1">
            <a:spLocks/>
          </p:cNvSpPr>
          <p:nvPr/>
        </p:nvSpPr>
        <p:spPr>
          <a:xfrm>
            <a:off x="285720" y="3429000"/>
            <a:ext cx="8572560" cy="2786082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514350" lvl="0" indent="-514350">
              <a:spcBef>
                <a:spcPct val="20000"/>
              </a:spcBef>
              <a:buAutoNum type="arabicPeriod"/>
            </a:pPr>
            <a:r>
              <a:rPr lang="cs-CZ" sz="3200" b="1" dirty="0" smtClean="0">
                <a:latin typeface="+mj-lt"/>
              </a:rPr>
              <a:t>Jak se vám toto zpracování líbí?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Srovnejte s knihou</a:t>
            </a:r>
            <a:r>
              <a:rPr lang="cs-CZ" sz="3200" b="1" dirty="0" smtClean="0">
                <a:latin typeface="+mj-lt"/>
              </a:rPr>
              <a:t>. Kdo je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režisérem</a:t>
            </a:r>
            <a:r>
              <a:rPr lang="cs-CZ" sz="3200" b="1" dirty="0" smtClean="0">
                <a:latin typeface="+mj-lt"/>
              </a:rPr>
              <a:t> filmu?</a:t>
            </a:r>
          </a:p>
          <a:p>
            <a:pPr marL="514350" lvl="0" indent="-514350">
              <a:spcBef>
                <a:spcPct val="20000"/>
              </a:spcBef>
              <a:buAutoNum type="arabicPeriod"/>
            </a:pPr>
            <a:r>
              <a:rPr lang="cs-CZ" sz="3200" b="1" dirty="0" smtClean="0">
                <a:latin typeface="+mj-lt"/>
              </a:rPr>
              <a:t>Znáte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jiná umělecká díla</a:t>
            </a:r>
            <a:r>
              <a:rPr lang="cs-CZ" sz="3200" b="1" dirty="0" smtClean="0">
                <a:latin typeface="+mj-lt"/>
              </a:rPr>
              <a:t>, která se odehrávají v prostředí pohostinství (hospod), hotelů či podobných zařízení?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642910" y="357166"/>
            <a:ext cx="7786742" cy="207170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b="1" dirty="0" smtClean="0">
                <a:latin typeface="Monotype Corsiva" pitchFamily="66" charset="0"/>
              </a:rPr>
              <a:t>Film  Obsluhoval jsem anglického krále (2006)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b="1" dirty="0" smtClean="0">
                <a:solidFill>
                  <a:srgbClr val="C00000"/>
                </a:solidFill>
                <a:latin typeface="Monotype Corsiva" pitchFamily="66" charset="0"/>
              </a:rPr>
              <a:t>Videoukázka :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http://www.</a:t>
            </a:r>
            <a:r>
              <a:rPr lang="cs-CZ" sz="2800" b="1" dirty="0" err="1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youtube.com</a:t>
            </a:r>
            <a:r>
              <a:rPr lang="cs-CZ" sz="2800" b="1" dirty="0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/</a:t>
            </a:r>
            <a:r>
              <a:rPr lang="cs-CZ" sz="2800" b="1" dirty="0" err="1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watch</a:t>
            </a:r>
            <a:r>
              <a:rPr lang="cs-CZ" sz="2800" b="1" dirty="0" smtClean="0">
                <a:solidFill>
                  <a:srgbClr val="C00000"/>
                </a:solidFill>
                <a:latin typeface="Monotype Corsiva" pitchFamily="66" charset="0"/>
                <a:hlinkClick r:id="rId2"/>
              </a:rPr>
              <a:t>?v=5hcW2qJWtJM</a:t>
            </a:r>
            <a:endParaRPr lang="cs-CZ" sz="3600" b="1" dirty="0" smtClean="0">
              <a:solidFill>
                <a:srgbClr val="C00000"/>
              </a:solidFill>
              <a:latin typeface="Monotype Corsiva" pitchFamily="66" charset="0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solidFill>
                <a:srgbClr val="C00000"/>
              </a:solidFill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600" b="1" i="0" u="none" strike="noStrike" kern="1200" cap="none" spc="0" normalizeH="0" noProof="0" dirty="0" smtClean="0">
              <a:ln>
                <a:noFill/>
              </a:ln>
              <a:solidFill>
                <a:srgbClr val="C00000"/>
              </a:solidFill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10" name="Zástupný symbol pro obsah 2">
            <a:hlinkClick r:id="rId3"/>
          </p:cNvPr>
          <p:cNvSpPr txBox="1">
            <a:spLocks/>
          </p:cNvSpPr>
          <p:nvPr/>
        </p:nvSpPr>
        <p:spPr>
          <a:xfrm>
            <a:off x="285720" y="2928934"/>
            <a:ext cx="8643998" cy="3286148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514350" lvl="0" indent="-514350">
              <a:spcBef>
                <a:spcPct val="20000"/>
              </a:spcBef>
              <a:buAutoNum type="arabicPeriod"/>
            </a:pPr>
            <a:r>
              <a:rPr lang="cs-CZ" sz="3200" b="1" dirty="0" smtClean="0">
                <a:latin typeface="+mj-lt"/>
              </a:rPr>
              <a:t>Individuální řešení, diskuze s žáky.</a:t>
            </a:r>
          </a:p>
          <a:p>
            <a:pPr marL="514350" lvl="0" indent="-514350">
              <a:spcBef>
                <a:spcPct val="20000"/>
              </a:spcBef>
              <a:buAutoNum type="arabicPeriod"/>
            </a:pPr>
            <a:r>
              <a:rPr lang="cs-CZ" sz="3200" b="1" dirty="0" smtClean="0">
                <a:latin typeface="+mj-lt"/>
              </a:rPr>
              <a:t>Kniha Karla Poláčka Hostinec U Kamenného  stolu ( i film); středověké dílo Podkoní a žák; renesanční anglické dílo </a:t>
            </a:r>
            <a:r>
              <a:rPr lang="cs-CZ" sz="3200" b="1" dirty="0" smtClean="0"/>
              <a:t>Canterburské povídky; </a:t>
            </a:r>
            <a:r>
              <a:rPr lang="cs-CZ" sz="3200" b="1" dirty="0" smtClean="0">
                <a:latin typeface="+mj-lt"/>
              </a:rPr>
              <a:t> seriály Hospoda, Rozpaky kuchaře Svatopluka, My z konce světa aj.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0430" y="0"/>
            <a:ext cx="5372080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 Bohumila Hrabala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7620" y="1000108"/>
            <a:ext cx="5072098" cy="5643602"/>
          </a:xfrm>
          <a:ln w="31750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pPr marL="0" algn="ctr">
              <a:buNone/>
            </a:pPr>
            <a:endParaRPr lang="cs-CZ" sz="41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algn="ctr">
              <a:buNone/>
            </a:pPr>
            <a:r>
              <a:rPr lang="cs-CZ" sz="4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Poslechněte si nahrávku, přečtěte text a odpovězte na otázky.</a:t>
            </a:r>
          </a:p>
          <a:p>
            <a:pPr marL="171450" indent="-514350" algn="ctr">
              <a:buAutoNum type="alphaUcParenR"/>
            </a:pPr>
            <a:r>
              <a:rPr lang="cs-CZ" sz="38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Audionahrávka</a:t>
            </a:r>
            <a:r>
              <a:rPr lang="cs-CZ" sz="3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171450" indent="-514350" algn="ctr">
              <a:buNone/>
            </a:pPr>
            <a:r>
              <a:rPr lang="cs-CZ" sz="3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http://prehravac.rozhlas.cz/audio/878570</a:t>
            </a:r>
            <a:endParaRPr lang="cs-CZ" sz="3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71450" indent="-514350" algn="ctr">
              <a:buNone/>
            </a:pPr>
            <a:endParaRPr lang="cs-CZ" sz="4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71450" indent="-514350" algn="ctr">
              <a:buNone/>
            </a:pPr>
            <a:r>
              <a:rPr lang="cs-CZ" sz="4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Ve třech větách shrňte </a:t>
            </a:r>
            <a:r>
              <a:rPr lang="cs-CZ" sz="4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nahrávky.</a:t>
            </a:r>
          </a:p>
          <a:p>
            <a:pPr marL="171450" indent="-514350" algn="ctr">
              <a:buNone/>
            </a:pPr>
            <a:r>
              <a:rPr lang="cs-CZ" sz="4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Jaké existují </a:t>
            </a:r>
            <a:r>
              <a:rPr lang="cs-CZ" sz="4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názory na Hrabalovu smrt?</a:t>
            </a:r>
          </a:p>
          <a:p>
            <a:pPr marL="171450" indent="-514350" algn="ctr">
              <a:buAutoNum type="alphaLcParenR"/>
            </a:pPr>
            <a:endParaRPr lang="cs-CZ" sz="45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929058" y="214290"/>
            <a:ext cx="5000661" cy="1569660"/>
          </a:xfrm>
          <a:prstGeom prst="rect">
            <a:avLst/>
          </a:prstGeom>
          <a:gradFill>
            <a:gsLst>
              <a:gs pos="1000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popletené názvy děl Bohumila Hrabala</a:t>
            </a:r>
          </a:p>
          <a:p>
            <a:pPr algn="ctr"/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142844" y="5072074"/>
            <a:ext cx="1643074" cy="1500198"/>
          </a:xfrm>
          <a:prstGeom prst="sun">
            <a:avLst/>
          </a:prstGeom>
          <a:gradFill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5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214810" y="2500306"/>
            <a:ext cx="4357718" cy="928694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Slavnosti pomněnek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14810" y="3571876"/>
            <a:ext cx="4357718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Rybička na dně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71934" y="4572008"/>
            <a:ext cx="4572032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Příliš temná samota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214546" y="5572140"/>
            <a:ext cx="6500858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Obsluhoval jsem dánského krále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571868" y="214291"/>
            <a:ext cx="5357851" cy="2185214"/>
          </a:xfrm>
          <a:prstGeom prst="rect">
            <a:avLst/>
          </a:prstGeom>
          <a:gradFill>
            <a:gsLst>
              <a:gs pos="1000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popletené názvy děl Bohumila Hrabala</a:t>
            </a:r>
          </a:p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slovnikceskeliteratury.cz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showContent.jsp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docId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=1244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142844" y="5072074"/>
            <a:ext cx="1643074" cy="1500198"/>
          </a:xfrm>
          <a:prstGeom prst="sun">
            <a:avLst/>
          </a:prstGeom>
          <a:gradFill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5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429124" y="2571744"/>
            <a:ext cx="4071966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Slavnosti sněženek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14810" y="3571876"/>
            <a:ext cx="4357718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Perlička na dně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71934" y="4572008"/>
            <a:ext cx="4572032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Příliš hlučná samota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000232" y="5572140"/>
            <a:ext cx="6715172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Obsluhoval jsem anglického krále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4643446"/>
            <a:ext cx="8286776" cy="1631216"/>
          </a:xfrm>
          <a:prstGeom prst="rect">
            <a:avLst/>
          </a:prstGeom>
          <a:gradFill>
            <a:gsLst>
              <a:gs pos="1000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Povídání s Bohumilem Hrabalem (2 části)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?v=5tz7e4TUKWc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youtube.com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watch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?v=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fUUszrKFfig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28992" y="500043"/>
            <a:ext cx="5286380" cy="3354765"/>
          </a:xfrm>
          <a:prstGeom prst="rect">
            <a:avLst/>
          </a:prstGeom>
          <a:gradFill>
            <a:gsLst>
              <a:gs pos="1000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</a:t>
            </a:r>
          </a:p>
          <a:p>
            <a:pPr marL="742950" indent="-742950">
              <a:buAutoNum type="alphaLcParenR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Kdo si s Hrabalem povídá? </a:t>
            </a:r>
          </a:p>
          <a:p>
            <a:pPr marL="742950" indent="-742950">
              <a:buAutoNum type="alphaLcParenR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Co vás na rozhovoru nejvíce zaujalo?</a:t>
            </a:r>
          </a:p>
          <a:p>
            <a:pPr marL="742950" indent="-742950">
              <a:buAutoNum type="alphaLcParenR"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514350" indent="-514350">
              <a:buAutoNum type="alphaLcParenR"/>
            </a:pP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14414" y="142852"/>
            <a:ext cx="6858048" cy="95410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st="127000" dir="7680000" sx="46000" sy="46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Současníci  </a:t>
            </a:r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Bohumila Hrabala</a:t>
            </a:r>
            <a:endParaRPr lang="cs-CZ" sz="2800" b="1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Odhalte jména a doplňte díla.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57950" y="1857364"/>
            <a:ext cx="1000132" cy="584775"/>
          </a:xfrm>
          <a:prstGeom prst="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50000">
                <a:schemeClr val="bg1"/>
              </a:gs>
              <a:gs pos="100000">
                <a:schemeClr val="bg2">
                  <a:lumMod val="50000"/>
                </a:schemeClr>
              </a:gs>
            </a:gsLst>
            <a:path path="circle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50800" dir="5400000" sx="15000" sy="15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4282" y="1214422"/>
          <a:ext cx="8715436" cy="5297245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1739426"/>
                <a:gridCol w="2546854"/>
                <a:gridCol w="2857520"/>
                <a:gridCol w="1571636"/>
              </a:tblGrid>
              <a:tr h="53837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Zkratka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Jméno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Dílo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Stát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842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AL</a:t>
                      </a:r>
                    </a:p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 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DS</a:t>
                      </a:r>
                      <a:endParaRPr lang="cs-CZ" sz="36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ČSSR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175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WS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S v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USA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509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AS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S G</a:t>
                      </a:r>
                      <a:endParaRPr lang="cs-CZ" sz="32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SSSR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84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OP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S k s</a:t>
                      </a:r>
                    </a:p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ČSSR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14414" y="142852"/>
            <a:ext cx="6858048" cy="95410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st="127000" dir="7680000" sx="46000" sy="46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Současníci  </a:t>
            </a:r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Bohumila Hrabala</a:t>
            </a:r>
            <a:endParaRPr lang="cs-CZ" sz="2800" b="1" cap="none" spc="0" dirty="0" smtClean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Odhalte jména, doplňte díla a určete stát.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57950" y="1857364"/>
            <a:ext cx="1000132" cy="584775"/>
          </a:xfrm>
          <a:prstGeom prst="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50000">
                <a:schemeClr val="bg1"/>
              </a:gs>
              <a:gs pos="100000">
                <a:schemeClr val="bg2">
                  <a:lumMod val="50000"/>
                </a:schemeClr>
              </a:gs>
            </a:gsLst>
            <a:path path="circle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50800" dir="5400000" sx="15000" sy="15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4282" y="1214422"/>
          <a:ext cx="8715436" cy="545592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1739426"/>
                <a:gridCol w="2546854"/>
                <a:gridCol w="2857520"/>
                <a:gridCol w="1571636"/>
              </a:tblGrid>
              <a:tr h="53837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Zkratka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Jméno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Dílo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Stát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842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AL</a:t>
                      </a:r>
                    </a:p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 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DS</a:t>
                      </a:r>
                      <a:endParaRPr lang="cs-CZ" sz="36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Arnošt 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Lustig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Dita 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Saxová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ČSSR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175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WS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S v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William</a:t>
                      </a:r>
                      <a:r>
                        <a:rPr lang="cs-CZ" sz="3200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200" b="1" baseline="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Styron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Sophiina</a:t>
                      </a:r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volba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USA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509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AS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S G</a:t>
                      </a:r>
                      <a:endParaRPr lang="cs-CZ" sz="32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Alexandr 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Solženicyn</a:t>
                      </a:r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Souostroví Gulag</a:t>
                      </a:r>
                      <a:endParaRPr lang="cs-CZ" sz="36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SSSR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84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OP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S k s</a:t>
                      </a:r>
                    </a:p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Ota Pavel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Smrt krásných srnců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ČSSR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214842" cy="714380"/>
          </a:xfrm>
          <a:ln w="0">
            <a:noFill/>
          </a:ln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26" name="Picture 2" descr="File:Bohumil Hrabal by Kubik 1994 0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3714752"/>
            <a:ext cx="2143140" cy="29468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File:Kersko, alej 30, Hrabalova chat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285720" y="785794"/>
            <a:ext cx="4643470" cy="34826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File:Nymburk, sedící soch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5143504" y="1142984"/>
            <a:ext cx="3860064" cy="257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2" name="Picture 8" descr="File:Bohumil Hrabal, Complete works edition in 19 volume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email"/>
          <a:srcRect/>
          <a:stretch>
            <a:fillRect/>
          </a:stretch>
        </p:blipFill>
        <p:spPr bwMode="auto">
          <a:xfrm>
            <a:off x="357158" y="4429132"/>
            <a:ext cx="5000660" cy="2213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14480" y="4643446"/>
            <a:ext cx="691554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Konec prezentace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29124" y="571480"/>
            <a:ext cx="4500562" cy="3046988"/>
          </a:xfrm>
          <a:prstGeom prst="rect">
            <a:avLst/>
          </a:prstGeom>
          <a:ln w="444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„Do blankytně modrounkého celofánu humoru lze zabalit ztrápené a krvavé součástky denních starostí.“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214810" cy="714380"/>
          </a:xfrm>
          <a:ln w="0"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5929354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§"/>
            </a:pPr>
            <a:endParaRPr lang="cs-CZ" sz="1800" dirty="0" smtClean="0"/>
          </a:p>
          <a:p>
            <a:pPr lvl="0">
              <a:buFont typeface="Wingdings" pitchFamily="2" charset="2"/>
              <a:buChar char="§"/>
            </a:pPr>
            <a:r>
              <a:rPr lang="cs-CZ" sz="1800" dirty="0" smtClean="0"/>
              <a:t>HRABAL, Bohumil. </a:t>
            </a:r>
            <a:r>
              <a:rPr lang="cs-CZ" sz="1800" i="1" dirty="0" smtClean="0"/>
              <a:t>Můj svět</a:t>
            </a:r>
            <a:r>
              <a:rPr lang="cs-CZ" sz="1800" dirty="0" smtClean="0"/>
              <a:t>. Praha: Československý spisovatel, 1988, ISBN 13/33.22-059-88.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HRABAL, Bohumil. </a:t>
            </a:r>
            <a:r>
              <a:rPr lang="cs-CZ" sz="1800" i="1" dirty="0" smtClean="0"/>
              <a:t>Obsluhoval jsem anglického krále</a:t>
            </a:r>
            <a:r>
              <a:rPr lang="cs-CZ" sz="1800" dirty="0" smtClean="0"/>
              <a:t>. Praha: Mladá fronta, 2007, ISBN 80-204-1574-2. </a:t>
            </a:r>
          </a:p>
          <a:p>
            <a:pPr lvl="0">
              <a:buFont typeface="Wingdings" pitchFamily="2" charset="2"/>
              <a:buChar char="§"/>
            </a:pPr>
            <a:r>
              <a:rPr lang="cs-CZ" sz="1800" dirty="0" smtClean="0"/>
              <a:t>HRABAL, Bohumil. </a:t>
            </a:r>
            <a:r>
              <a:rPr lang="cs-CZ" sz="1800" i="1" dirty="0" smtClean="0"/>
              <a:t>Ostře sledované vlaky</a:t>
            </a:r>
            <a:r>
              <a:rPr lang="cs-CZ" sz="1800" dirty="0" smtClean="0"/>
              <a:t>. Praha: Mladá fronta, 2009, ISBN 978-80-204-2114-2. 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</a:rPr>
              <a:t>KARPATSKÝ, Dušan. </a:t>
            </a:r>
            <a:r>
              <a:rPr lang="cs-CZ" sz="1800" i="1" dirty="0" smtClean="0">
                <a:solidFill>
                  <a:prstClr val="black"/>
                </a:solidFill>
              </a:rPr>
              <a:t>Labyrint literatury. </a:t>
            </a:r>
            <a:r>
              <a:rPr lang="cs-CZ" sz="1800" dirty="0" smtClean="0">
                <a:solidFill>
                  <a:prstClr val="black"/>
                </a:solidFill>
              </a:rPr>
              <a:t>Praha: Albatros, 2008, ISBN 13-752-008.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</a:rPr>
              <a:t>    SOCHROVÁ, Marie. </a:t>
            </a:r>
            <a:r>
              <a:rPr lang="cs-CZ" sz="1800" i="1" dirty="0" smtClean="0">
                <a:solidFill>
                  <a:prstClr val="black"/>
                </a:solidFill>
              </a:rPr>
              <a:t>Literatura v kostce pro střední školy.  </a:t>
            </a:r>
            <a:r>
              <a:rPr lang="cs-CZ" sz="1800" dirty="0" smtClean="0">
                <a:solidFill>
                  <a:prstClr val="black"/>
                </a:solidFill>
              </a:rPr>
              <a:t>Havlíčkův  Brod:   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Fragment, 1999, ISBN 80-7200-332-1.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</a:rPr>
              <a:t>    </a:t>
            </a:r>
            <a:r>
              <a:rPr lang="cs-CZ" sz="1800" dirty="0" smtClean="0"/>
              <a:t>SOUKAL, Josef a kol. </a:t>
            </a:r>
            <a:r>
              <a:rPr lang="cs-CZ" sz="1800" i="1" dirty="0" smtClean="0"/>
              <a:t>Literatura pro IV. ročník gymnázií</a:t>
            </a:r>
            <a:r>
              <a:rPr lang="cs-CZ" sz="1800" dirty="0" smtClean="0"/>
              <a:t>. Praha: SPN, 2005,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/>
              <a:t>      ISBN  80-7235-311.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   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slovnikceskeliteratury.cz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showContent.jsp</a:t>
            </a:r>
            <a:r>
              <a:rPr lang="cs-CZ" sz="1800" dirty="0" smtClean="0">
                <a:hlinkClick r:id="rId3"/>
              </a:rPr>
              <a:t>?</a:t>
            </a:r>
            <a:r>
              <a:rPr lang="cs-CZ" sz="1800" dirty="0" err="1" smtClean="0">
                <a:hlinkClick r:id="rId3"/>
              </a:rPr>
              <a:t>docId</a:t>
            </a:r>
            <a:r>
              <a:rPr lang="cs-CZ" sz="1800" dirty="0" smtClean="0">
                <a:hlinkClick r:id="rId3"/>
              </a:rPr>
              <a:t>=1244</a:t>
            </a:r>
            <a:endParaRPr lang="cs-CZ" sz="18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/>
              <a:t>    </a:t>
            </a:r>
            <a:r>
              <a:rPr lang="cs-CZ" sz="1800" dirty="0" smtClean="0">
                <a:hlinkClick r:id="rId4"/>
              </a:rPr>
              <a:t>http://cs.wikipedia.org/wiki/Bohumil_Hrabal</a:t>
            </a:r>
            <a:endParaRPr lang="cs-CZ" sz="18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http://www.</a:t>
            </a:r>
            <a:r>
              <a:rPr lang="cs-CZ" sz="1800" dirty="0" err="1" smtClean="0">
                <a:solidFill>
                  <a:prstClr val="black"/>
                </a:solidFill>
                <a:hlinkClick r:id="rId5"/>
              </a:rPr>
              <a:t>libri.cz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/</a:t>
            </a:r>
            <a:r>
              <a:rPr lang="cs-CZ" sz="1800" dirty="0" err="1" smtClean="0">
                <a:solidFill>
                  <a:prstClr val="black"/>
                </a:solidFill>
                <a:hlinkClick r:id="rId5"/>
              </a:rPr>
              <a:t>databaze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/kdo20/</a:t>
            </a:r>
            <a:r>
              <a:rPr lang="cs-CZ" sz="1800" dirty="0" err="1" smtClean="0">
                <a:solidFill>
                  <a:prstClr val="black"/>
                </a:solidFill>
                <a:hlinkClick r:id="rId5"/>
              </a:rPr>
              <a:t>search.php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?</a:t>
            </a:r>
            <a:r>
              <a:rPr lang="cs-CZ" sz="1800" dirty="0" err="1" smtClean="0">
                <a:solidFill>
                  <a:prstClr val="black"/>
                </a:solidFill>
                <a:hlinkClick r:id="rId5"/>
              </a:rPr>
              <a:t>zp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=3&amp;</a:t>
            </a:r>
            <a:r>
              <a:rPr lang="cs-CZ" sz="1800" dirty="0" err="1" smtClean="0">
                <a:solidFill>
                  <a:prstClr val="black"/>
                </a:solidFill>
                <a:hlinkClick r:id="rId5"/>
              </a:rPr>
              <a:t>name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=HRABAL+BOHUMIL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</a:rPr>
              <a:t>    </a:t>
            </a:r>
            <a:r>
              <a:rPr lang="cs-CZ" sz="1800" dirty="0" smtClean="0">
                <a:solidFill>
                  <a:prstClr val="black"/>
                </a:solidFill>
                <a:hlinkClick r:id="rId6"/>
              </a:rPr>
              <a:t>http://cs.wikipedia.org/wiki/Obsluhoval_jsem_anglick%C3%A9ho_kr%C3%A1le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</a:rPr>
              <a:t>    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http://cs.wikipedia.org/wiki/Ost%C5%99e_sledovan%C3%A9_vlaky_(kniha)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hlinkClick r:id="rId8"/>
              </a:rPr>
              <a:t>http://cs.wikipedia.org/wiki/Ost%C5%99e_sledovan%C3%A9_vlaky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    Archiv autorky. </a:t>
            </a:r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3357586" cy="714380"/>
          </a:xfrm>
          <a:ln w="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857208"/>
            <a:ext cx="8643998" cy="4500618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3"/>
              </a:rPr>
              <a:t>http://commons.wikimedia.org/wiki/File:Bohumil_Hrabal_by_Kubik_1994_01.jpg</a:t>
            </a:r>
            <a:r>
              <a:rPr lang="cs-CZ" sz="2000" dirty="0" smtClean="0"/>
              <a:t> (pozadí)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4"/>
              </a:rPr>
              <a:t>http://commons.wikimedia.org/wiki/File:Bohumil_Hrabal_by_Kubik_1994_02.jpg</a:t>
            </a:r>
            <a:r>
              <a:rPr lang="cs-CZ" sz="2000" dirty="0" smtClean="0"/>
              <a:t>  (snímek 28)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5"/>
              </a:rPr>
              <a:t>http://commons.wikimedia.org/wiki/File:Kersko,_alej_30,_Hrabalova_chata.jpg</a:t>
            </a:r>
            <a:r>
              <a:rPr lang="cs-CZ" sz="2000" dirty="0" smtClean="0"/>
              <a:t> (</a:t>
            </a:r>
            <a:r>
              <a:rPr lang="cs-CZ" sz="2000" dirty="0" err="1" smtClean="0"/>
              <a:t>Kersko</a:t>
            </a:r>
            <a:r>
              <a:rPr lang="cs-CZ" sz="2000" dirty="0" smtClean="0"/>
              <a:t> - Hrabalova chata, snímek 28)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6"/>
              </a:rPr>
              <a:t>http://commons.wikimedia.org/wiki/File:Nymburk,_sed%C3%ADc%C3%AD_socha.jpg</a:t>
            </a:r>
            <a:r>
              <a:rPr lang="cs-CZ" sz="2000" dirty="0" smtClean="0"/>
              <a:t> (Hrabalova socha v Nymburku, snímek 28)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7"/>
              </a:rPr>
              <a:t>http://commons.wikimedia.org/wiki/File:Bohumil_Hrabal,_Complete_works_edition_in_19_volumes.jpg</a:t>
            </a:r>
            <a:r>
              <a:rPr lang="cs-CZ" sz="2000" dirty="0" smtClean="0"/>
              <a:t> (knihy, snímek 28)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Archiv autorky. 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2601</TotalTime>
  <Words>2348</Words>
  <Application>Microsoft Office PowerPoint</Application>
  <PresentationFormat>Předvádění na obrazovce (4:3)</PresentationFormat>
  <Paragraphs>254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Snímek 1</vt:lpstr>
      <vt:lpstr>Snímek 2</vt:lpstr>
      <vt:lpstr>1914 - 1997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Osud Bohumila Hrabala</vt:lpstr>
      <vt:lpstr>Snímek 24</vt:lpstr>
      <vt:lpstr>Snímek 25</vt:lpstr>
      <vt:lpstr>Snímek 26</vt:lpstr>
      <vt:lpstr>Snímek 27</vt:lpstr>
      <vt:lpstr>Snímek 28</vt:lpstr>
      <vt:lpstr>Obrazový materiál</vt:lpstr>
      <vt:lpstr>Snímek 30</vt:lpstr>
      <vt:lpstr>Použitá literatura a zdroje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Bohumil Hrabal</dc:title>
  <dc:subject>DUM 27</dc:subject>
  <dc:creator>LN</dc:creator>
  <cp:lastModifiedBy>Alice</cp:lastModifiedBy>
  <cp:revision>247</cp:revision>
  <dcterms:created xsi:type="dcterms:W3CDTF">2014-01-19T07:36:07Z</dcterms:created>
  <dcterms:modified xsi:type="dcterms:W3CDTF">2014-03-30T12:16:30Z</dcterms:modified>
</cp:coreProperties>
</file>