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15"/>
  </p:notesMasterIdLst>
  <p:sldIdLst>
    <p:sldId id="256" r:id="rId2"/>
    <p:sldId id="262" r:id="rId3"/>
    <p:sldId id="261" r:id="rId4"/>
    <p:sldId id="257" r:id="rId5"/>
    <p:sldId id="258" r:id="rId6"/>
    <p:sldId id="259" r:id="rId7"/>
    <p:sldId id="263" r:id="rId8"/>
    <p:sldId id="264" r:id="rId9"/>
    <p:sldId id="266" r:id="rId10"/>
    <p:sldId id="267" r:id="rId11"/>
    <p:sldId id="268" r:id="rId12"/>
    <p:sldId id="265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CA2AA6-4DC1-4CAC-BD2F-1DE1C18D0FF4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A85DF2-B200-4E10-8293-C5E12D7DA9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92000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812A4-0EC8-4758-BBF3-62763B37F607}" type="datetime1">
              <a:rPr lang="cs-CZ" smtClean="0"/>
              <a:t>29.3.2012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5DE7874-D584-4972-8F42-14897F805C5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6EC35-9176-4AE3-A93A-5BD7456B8953}" type="datetime1">
              <a:rPr lang="cs-CZ" smtClean="0"/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E5DE7874-D584-4972-8F42-14897F805C5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0ABED-7C86-441D-B48E-2E6F5F208752}" type="datetime1">
              <a:rPr lang="cs-CZ" smtClean="0"/>
              <a:t>29.3.2012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5DE7874-D584-4972-8F42-14897F805C5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F718F953-B098-4BCA-AF1F-DBD9F3FD16B9}" type="datetime1">
              <a:rPr lang="cs-CZ" smtClean="0"/>
              <a:t>29.3.2012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E7874-D584-4972-8F42-14897F805C5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2E76D-9DAC-4018-9C24-B57E55D158FF}" type="datetime1">
              <a:rPr lang="cs-CZ" smtClean="0"/>
              <a:t>29.3.2012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E5DE7874-D584-4972-8F42-14897F805C51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4289A-0B42-413E-A891-A82CE992529B}" type="datetime1">
              <a:rPr lang="cs-CZ" smtClean="0"/>
              <a:t>29.3.2012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E5DE7874-D584-4972-8F42-14897F805C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E82C0-137F-44C8-BC57-4E4EAD92C267}" type="datetime1">
              <a:rPr lang="cs-CZ" smtClean="0"/>
              <a:t>29.3.2012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5DE7874-D584-4972-8F42-14897F805C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5DE7874-D584-4972-8F42-14897F805C51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FFE3D-253A-4790-84DF-8EBF179F9453}" type="datetime1">
              <a:rPr lang="cs-CZ" smtClean="0"/>
              <a:t>29.3.2012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E5DE7874-D584-4972-8F42-14897F805C5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2E771EB-D603-45B7-ACC9-066788DC8C62}" type="datetime1">
              <a:rPr lang="cs-CZ" smtClean="0"/>
              <a:t>29.3.2012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18471-697F-4788-8711-510D7DEE7B76}" type="datetime1">
              <a:rPr lang="cs-CZ" smtClean="0"/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E7874-D584-4972-8F42-14897F805C5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E5DE7874-D584-4972-8F42-14897F805C51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0DBFA-F52E-4A0A-AFD7-C267248767F8}" type="datetime1">
              <a:rPr lang="cs-CZ" smtClean="0"/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FDF5F8C6-0F64-4664-9219-C0E951768525}" type="datetime1">
              <a:rPr lang="cs-CZ" smtClean="0"/>
              <a:t>29.3.2012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5DE7874-D584-4972-8F42-14897F805C51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dt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em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0">
              <a:schemeClr val="accent6">
                <a:lumMod val="60000"/>
                <a:lumOff val="40000"/>
              </a:schemeClr>
            </a:gs>
            <a:gs pos="27000">
              <a:schemeClr val="accent6">
                <a:lumMod val="60000"/>
                <a:lumOff val="4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Člověk a příroda</a:t>
            </a:r>
            <a:endParaRPr lang="cs-CZ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Skupenství látek - pevné, kapalné, plynné</a:t>
            </a:r>
            <a:endParaRPr lang="cs-CZ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2"/>
          <p:cNvSpPr txBox="1"/>
          <p:nvPr/>
        </p:nvSpPr>
        <p:spPr>
          <a:xfrm>
            <a:off x="4567274" y="6021288"/>
            <a:ext cx="43685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cs-CZ" sz="1400" dirty="0" smtClean="0"/>
              <a:t>Mgr. Ivana  Hlavová, 2012</a:t>
            </a:r>
            <a:endParaRPr lang="cs-CZ" sz="1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9270" y="3624923"/>
            <a:ext cx="2796008" cy="2051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8444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E7874-D584-4972-8F42-14897F805C51}" type="slidenum">
              <a:rPr lang="cs-CZ" smtClean="0"/>
              <a:t>2</a:t>
            </a:fld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sz="2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b="1" dirty="0" smtClean="0">
                <a:solidFill>
                  <a:srgbClr val="002060"/>
                </a:solidFill>
              </a:rPr>
              <a:t>Střední </a:t>
            </a:r>
            <a:r>
              <a:rPr lang="cs-CZ" sz="2000" b="1" dirty="0">
                <a:solidFill>
                  <a:srgbClr val="002060"/>
                </a:solidFill>
              </a:rPr>
              <a:t>škola, Základní škola a Mateřská škola, </a:t>
            </a:r>
            <a:br>
              <a:rPr lang="cs-CZ" sz="2000" b="1" dirty="0">
                <a:solidFill>
                  <a:srgbClr val="002060"/>
                </a:solidFill>
              </a:rPr>
            </a:br>
            <a:r>
              <a:rPr lang="cs-CZ" sz="2000" b="1" dirty="0" smtClean="0">
                <a:solidFill>
                  <a:srgbClr val="002060"/>
                </a:solidFill>
              </a:rPr>
              <a:t> Karviná</a:t>
            </a:r>
            <a:r>
              <a:rPr lang="cs-CZ" sz="2000" b="1" dirty="0">
                <a:solidFill>
                  <a:srgbClr val="002060"/>
                </a:solidFill>
              </a:rPr>
              <a:t>, příspěvková organizace</a:t>
            </a:r>
            <a:br>
              <a:rPr lang="cs-CZ" sz="2000" b="1" dirty="0">
                <a:solidFill>
                  <a:srgbClr val="002060"/>
                </a:solidFill>
              </a:rPr>
            </a:br>
            <a:r>
              <a:rPr lang="cs-CZ" sz="2800" b="1" dirty="0">
                <a:solidFill>
                  <a:srgbClr val="002060"/>
                </a:solidFill>
              </a:rPr>
              <a:t/>
            </a:r>
            <a:br>
              <a:rPr lang="cs-CZ" sz="2800" b="1" dirty="0">
                <a:solidFill>
                  <a:srgbClr val="002060"/>
                </a:solidFill>
              </a:rPr>
            </a:br>
            <a:r>
              <a:rPr lang="cs-CZ" sz="2000" b="1" dirty="0" smtClean="0">
                <a:solidFill>
                  <a:srgbClr val="002060"/>
                </a:solidFill>
              </a:rPr>
              <a:t>VY_32_INOVACE_13_SKUPENSTVÍ  LÁTEK_HLAVOVÁ</a:t>
            </a:r>
            <a:r>
              <a:rPr lang="cs-CZ" sz="2000" b="1" dirty="0">
                <a:solidFill>
                  <a:srgbClr val="002060"/>
                </a:solidFill>
              </a:rPr>
              <a:t/>
            </a:r>
            <a:br>
              <a:rPr lang="cs-CZ" sz="2000" b="1" dirty="0">
                <a:solidFill>
                  <a:srgbClr val="002060"/>
                </a:solidFill>
              </a:rPr>
            </a:br>
            <a:endParaRPr lang="cs-CZ" sz="2000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Mgr</a:t>
            </a:r>
            <a:r>
              <a:rPr lang="cs-CZ" sz="2800" b="1" dirty="0">
                <a:solidFill>
                  <a:srgbClr val="002060"/>
                </a:solidFill>
              </a:rPr>
              <a:t>. Ivana Hlavová</a:t>
            </a:r>
            <a:r>
              <a:rPr lang="cs-CZ" sz="2400" b="1" dirty="0">
                <a:solidFill>
                  <a:srgbClr val="002060"/>
                </a:solidFill>
              </a:rPr>
              <a:t/>
            </a:r>
            <a:br>
              <a:rPr lang="cs-CZ" sz="2400" b="1" dirty="0">
                <a:solidFill>
                  <a:srgbClr val="002060"/>
                </a:solidFill>
              </a:rPr>
            </a:br>
            <a:r>
              <a:rPr lang="cs-CZ" sz="2400" b="1" dirty="0">
                <a:solidFill>
                  <a:srgbClr val="002060"/>
                </a:solidFill>
              </a:rPr>
              <a:t>2012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71589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Skupenství látek</a:t>
            </a:r>
            <a:endParaRPr lang="cs-CZ" b="1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E7874-D584-4972-8F42-14897F805C51}" type="slidenum">
              <a:rPr lang="cs-CZ" smtClean="0"/>
              <a:t>3</a:t>
            </a:fld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Skupenství látky  je :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b="1" dirty="0" smtClean="0"/>
              <a:t>Forma látky </a:t>
            </a:r>
          </a:p>
          <a:p>
            <a:pPr>
              <a:lnSpc>
                <a:spcPct val="150000"/>
              </a:lnSpc>
            </a:pPr>
            <a:r>
              <a:rPr lang="cs-CZ" b="1" dirty="0" smtClean="0"/>
              <a:t>Je charakterizovaná uspořádáním částic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b="1" dirty="0"/>
              <a:t> </a:t>
            </a:r>
            <a:r>
              <a:rPr lang="cs-CZ" b="1" dirty="0" smtClean="0"/>
              <a:t>   v látce</a:t>
            </a:r>
          </a:p>
          <a:p>
            <a:pPr>
              <a:lnSpc>
                <a:spcPct val="150000"/>
              </a:lnSpc>
            </a:pPr>
            <a:r>
              <a:rPr lang="cs-CZ" b="1" dirty="0" smtClean="0"/>
              <a:t>Má typické vlastnosti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47843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Rozlišujeme skupenství látek</a:t>
            </a:r>
            <a:endParaRPr lang="cs-CZ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sz="32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PEVNÉ</a:t>
            </a:r>
          </a:p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KAPALNÉ</a:t>
            </a:r>
          </a:p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PLYNNÉ</a:t>
            </a:r>
          </a:p>
          <a:p>
            <a:pPr>
              <a:lnSpc>
                <a:spcPct val="150000"/>
              </a:lnSpc>
            </a:pPr>
            <a:endParaRPr lang="cs-CZ" sz="3600" b="1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E7874-D584-4972-8F42-14897F805C51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191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Látky pevné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b="1" dirty="0" smtClean="0"/>
              <a:t>Částice v pevných látkách jsou pevné, pravidelně uspořádané</a:t>
            </a:r>
          </a:p>
          <a:p>
            <a:pPr>
              <a:lnSpc>
                <a:spcPct val="150000"/>
              </a:lnSpc>
            </a:pPr>
            <a:r>
              <a:rPr lang="cs-CZ" b="1" dirty="0"/>
              <a:t>Těleso z pevné látky </a:t>
            </a:r>
            <a:r>
              <a:rPr lang="cs-CZ" b="1" dirty="0" smtClean="0"/>
              <a:t>drží tvar</a:t>
            </a:r>
          </a:p>
          <a:p>
            <a:pPr>
              <a:lnSpc>
                <a:spcPct val="150000"/>
              </a:lnSpc>
            </a:pPr>
            <a:r>
              <a:rPr lang="cs-CZ" b="1" dirty="0" smtClean="0"/>
              <a:t>Mezi </a:t>
            </a:r>
            <a:r>
              <a:rPr lang="cs-CZ" b="1" dirty="0"/>
              <a:t>pevné</a:t>
            </a:r>
            <a:r>
              <a:rPr lang="cs-CZ" b="1" dirty="0" smtClean="0"/>
              <a:t> látky patří například:</a:t>
            </a:r>
          </a:p>
          <a:p>
            <a:pPr lvl="1">
              <a:lnSpc>
                <a:spcPct val="150000"/>
              </a:lnSpc>
            </a:pPr>
            <a:r>
              <a:rPr lang="cs-CZ" b="1" dirty="0" smtClean="0"/>
              <a:t>Předměty z různých druhů materiálů</a:t>
            </a:r>
          </a:p>
          <a:p>
            <a:pPr lvl="1"/>
            <a:endParaRPr lang="cs-CZ" b="1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1026" name="Picture 2" descr="C:\Users\neumannova\AppData\Local\Microsoft\Windows\Temporary Internet Files\Content.IE5\53GRRW0G\MC90043391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673755"/>
            <a:ext cx="1714500" cy="1714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5040269"/>
            <a:ext cx="1472208" cy="9814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E7874-D584-4972-8F42-14897F805C51}" type="slidenum">
              <a:rPr lang="cs-CZ" smtClean="0"/>
              <a:t>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3793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Látky kapalné</a:t>
            </a:r>
            <a:endParaRPr lang="cs-CZ" b="1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E7874-D584-4972-8F42-14897F805C51}" type="slidenum">
              <a:rPr lang="cs-CZ" smtClean="0"/>
              <a:t>6</a:t>
            </a:fld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Částice látky kapalné jsou drženy  slabými silami</a:t>
            </a:r>
          </a:p>
          <a:p>
            <a:r>
              <a:rPr lang="cs-CZ" b="1" dirty="0" smtClean="0"/>
              <a:t>Kapalina nedokáže udržet svůj tvar</a:t>
            </a:r>
          </a:p>
          <a:p>
            <a:r>
              <a:rPr lang="cs-CZ" b="1" dirty="0" smtClean="0"/>
              <a:t>Mezi kapalné </a:t>
            </a:r>
            <a:r>
              <a:rPr lang="cs-CZ" b="1" dirty="0"/>
              <a:t>látky patří například</a:t>
            </a:r>
            <a:r>
              <a:rPr lang="cs-CZ" b="1" dirty="0" smtClean="0"/>
              <a:t>:</a:t>
            </a:r>
          </a:p>
          <a:p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Voda, olej</a:t>
            </a:r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581128"/>
            <a:ext cx="1944216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418" y="4581128"/>
            <a:ext cx="1691830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3954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Látky plynné</a:t>
            </a:r>
            <a:endParaRPr lang="cs-CZ" b="1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E7874-D584-4972-8F42-14897F805C51}" type="slidenum">
              <a:rPr lang="cs-CZ" smtClean="0"/>
              <a:t>7</a:t>
            </a:fld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b="1" dirty="0" smtClean="0"/>
              <a:t>Částice plynu jsou relativně daleko od sebe</a:t>
            </a:r>
          </a:p>
          <a:p>
            <a:pPr>
              <a:lnSpc>
                <a:spcPct val="150000"/>
              </a:lnSpc>
            </a:pPr>
            <a:r>
              <a:rPr lang="cs-CZ" b="1" dirty="0" smtClean="0"/>
              <a:t>Bývají snadněji stlačitelné</a:t>
            </a:r>
          </a:p>
          <a:p>
            <a:pPr>
              <a:lnSpc>
                <a:spcPct val="150000"/>
              </a:lnSpc>
            </a:pPr>
            <a:r>
              <a:rPr lang="cs-CZ" b="1" dirty="0"/>
              <a:t>Mezi </a:t>
            </a:r>
            <a:r>
              <a:rPr lang="cs-CZ" b="1" dirty="0" smtClean="0"/>
              <a:t>plynné </a:t>
            </a:r>
            <a:r>
              <a:rPr lang="cs-CZ" b="1" dirty="0"/>
              <a:t>látky patří například:</a:t>
            </a:r>
          </a:p>
          <a:p>
            <a:pPr>
              <a:lnSpc>
                <a:spcPct val="150000"/>
              </a:lnSpc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Kyslík, helium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868144" y="3861048"/>
            <a:ext cx="1008112" cy="1800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401105"/>
            <a:ext cx="1656184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5591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Vyber správnou odpověď a podtrhni  ji</a:t>
            </a:r>
            <a:endParaRPr lang="cs-CZ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E7874-D584-4972-8F42-14897F805C51}" type="slidenum">
              <a:rPr lang="cs-CZ" smtClean="0"/>
              <a:t>8</a:t>
            </a:fld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endParaRPr lang="cs-CZ" sz="3600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cs-CZ" sz="11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Skupenství látky je:</a:t>
            </a:r>
          </a:p>
          <a:p>
            <a:pPr marL="0" indent="0">
              <a:buNone/>
            </a:pPr>
            <a:r>
              <a:rPr lang="cs-CZ" sz="11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</a:t>
            </a:r>
            <a:endParaRPr lang="cs-CZ" sz="112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36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36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v"/>
            </a:pPr>
            <a:r>
              <a:rPr lang="cs-CZ" sz="9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cs-CZ" sz="9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noho látek</a:t>
            </a:r>
            <a:endParaRPr lang="cs-CZ" sz="96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6000" dirty="0"/>
          </a:p>
          <a:p>
            <a:pPr marL="0" indent="0">
              <a:buNone/>
            </a:pPr>
            <a:endParaRPr lang="cs-CZ" sz="60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6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36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36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36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36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36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36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lvl="8">
              <a:buFont typeface="Wingdings" pitchFamily="2" charset="2"/>
              <a:buChar char="v"/>
            </a:pPr>
            <a:r>
              <a:rPr lang="cs-CZ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96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Barva látky</a:t>
            </a:r>
            <a:endParaRPr lang="cs-CZ" sz="9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1560" y="3804220"/>
            <a:ext cx="7416824" cy="5790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itchFamily="2" charset="2"/>
              <a:buChar char="v"/>
            </a:pPr>
            <a:r>
              <a:rPr lang="cs-CZ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 látky s uspořádanými částicemi </a:t>
            </a:r>
          </a:p>
        </p:txBody>
      </p:sp>
    </p:spTree>
    <p:extLst>
      <p:ext uri="{BB962C8B-B14F-4D97-AF65-F5344CB8AC3E}">
        <p14:creationId xmlns:p14="http://schemas.microsoft.com/office/powerpoint/2010/main" val="3376967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b="1" dirty="0" smtClean="0"/>
              <a:t>Spoj, co patří k pevným látkám</a:t>
            </a:r>
            <a:endParaRPr lang="cs-CZ" b="1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E7874-D584-4972-8F42-14897F805C51}" type="slidenum">
              <a:rPr lang="cs-CZ" smtClean="0"/>
              <a:t>9</a:t>
            </a:fld>
            <a:endParaRPr lang="cs-CZ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41" y="4830686"/>
            <a:ext cx="1658389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/>
          <p:cNvSpPr/>
          <p:nvPr/>
        </p:nvSpPr>
        <p:spPr>
          <a:xfrm>
            <a:off x="1126467" y="2142253"/>
            <a:ext cx="1058417" cy="3128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KYSLÍK</a:t>
            </a: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0197" y="1797049"/>
            <a:ext cx="1656184" cy="1003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ál 4"/>
          <p:cNvSpPr/>
          <p:nvPr/>
        </p:nvSpPr>
        <p:spPr>
          <a:xfrm>
            <a:off x="3707904" y="2630356"/>
            <a:ext cx="2354560" cy="20227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PEVNÉ LÁTKY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678" y="4869160"/>
            <a:ext cx="1405993" cy="936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5174" y="5132784"/>
            <a:ext cx="1480020" cy="986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 descr="C:\Users\neumannova\AppData\Local\Microsoft\Windows\Temporary Internet Files\Content.IE5\68LYAEHA\MC900441288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502" y="2800284"/>
            <a:ext cx="1584346" cy="1584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243" y="3212976"/>
            <a:ext cx="1500138" cy="1000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2768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Spoj, co patří </a:t>
            </a:r>
            <a:r>
              <a:rPr lang="cs-CZ" b="1" dirty="0" smtClean="0"/>
              <a:t>ke kapalným </a:t>
            </a:r>
            <a:r>
              <a:rPr lang="cs-CZ" b="1" dirty="0"/>
              <a:t>látkám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E7874-D584-4972-8F42-14897F805C51}" type="slidenum">
              <a:rPr lang="cs-CZ" smtClean="0"/>
              <a:t>10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3419872" y="2780928"/>
            <a:ext cx="2232248" cy="189021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KAPALNÉ LÁTKY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779912" y="1735088"/>
            <a:ext cx="1728192" cy="72008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VODA</a:t>
            </a: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Users\neumannova\AppData\Local\Microsoft\Windows\Temporary Internet Files\Content.IE5\27810AF1\MC90044175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095128"/>
            <a:ext cx="1656184" cy="1659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293096"/>
            <a:ext cx="1165448" cy="1748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081211"/>
            <a:ext cx="1841238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 descr="C:\Users\neumannova\AppData\Local\Microsoft\Windows\Temporary Internet Files\Content.IE5\I84GUN0G\MP90043316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5916" y="5157192"/>
            <a:ext cx="1256184" cy="1092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neumannova\AppData\Local\Microsoft\Windows\Temporary Internet Files\Content.IE5\50GSXZVA\MP90043854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490" y="4869160"/>
            <a:ext cx="1739652" cy="1159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0505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Spoj, co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patří k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plynným látkám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E7874-D584-4972-8F42-14897F805C51}" type="slidenum">
              <a:rPr lang="cs-CZ" smtClean="0"/>
              <a:t>11</a:t>
            </a:fld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3563888" y="2032286"/>
            <a:ext cx="2376264" cy="20162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PLYNNÉ LÁTKY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5" name="Picture 3" descr="C:\Users\neumannova\AppData\Local\Microsoft\Windows\Temporary Internet Files\Content.IE5\53GRRW0G\MC90029095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437112"/>
            <a:ext cx="1606990" cy="125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neumannova\AppData\Local\Microsoft\Windows\Temporary Internet Files\Content.IE5\8N91A93Y\MC90010452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062" y="2132856"/>
            <a:ext cx="1819656" cy="1815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neumannova\AppData\Local\Microsoft\Windows\Temporary Internet Files\Content.IE5\N4ZH75RM\MC90001475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8432" y="2082564"/>
            <a:ext cx="858622" cy="1865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neumannova\AppData\Local\Microsoft\Windows\Temporary Internet Files\Content.IE5\8N91A93Y\MP90030289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725144"/>
            <a:ext cx="1088520" cy="1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902550" y="5129739"/>
            <a:ext cx="151216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b="1" dirty="0" smtClean="0"/>
              <a:t>ROSTLINY</a:t>
            </a:r>
            <a:endParaRPr lang="cs-CZ" sz="1600" b="1" dirty="0"/>
          </a:p>
        </p:txBody>
      </p:sp>
    </p:spTree>
    <p:extLst>
      <p:ext uri="{BB962C8B-B14F-4D97-AF65-F5344CB8AC3E}">
        <p14:creationId xmlns:p14="http://schemas.microsoft.com/office/powerpoint/2010/main" val="2497217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534400" cy="758952"/>
          </a:xfrm>
        </p:spPr>
        <p:txBody>
          <a:bodyPr>
            <a:noAutofit/>
          </a:bodyPr>
          <a:lstStyle/>
          <a:p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Přiřazuj názvy látek i obrázky ke správnému skupenství</a:t>
            </a:r>
            <a:endParaRPr lang="cs-CZ" sz="24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E7874-D584-4972-8F42-14897F805C51}" type="slidenum">
              <a:rPr lang="cs-CZ" smtClean="0"/>
              <a:t>12</a:t>
            </a:fld>
            <a:endParaRPr lang="cs-CZ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388" y="3199655"/>
            <a:ext cx="1934728" cy="1019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885927"/>
            <a:ext cx="1656184" cy="8039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861651"/>
            <a:ext cx="1656184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3" y="1772816"/>
            <a:ext cx="1656184" cy="1003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696235" y="5087652"/>
            <a:ext cx="648072" cy="859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1" y="3375037"/>
            <a:ext cx="1368154" cy="1034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Zaoblený obdélník 11"/>
          <p:cNvSpPr/>
          <p:nvPr/>
        </p:nvSpPr>
        <p:spPr>
          <a:xfrm>
            <a:off x="3563888" y="1861651"/>
            <a:ext cx="2016224" cy="9144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LÁTKY PEVNÉ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3419872" y="3305201"/>
            <a:ext cx="2304256" cy="9144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LÁTKY KAPALNÉ</a:t>
            </a:r>
            <a:endParaRPr lang="cs-CZ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3419872" y="4830687"/>
            <a:ext cx="2160240" cy="9144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LÁTKY PLYNNÉ</a:t>
            </a:r>
            <a:endParaRPr lang="cs-CZ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1313562" y="2911624"/>
            <a:ext cx="914400" cy="26139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VODA</a:t>
            </a:r>
            <a:endParaRPr lang="cs-CZ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1175106" y="4208807"/>
            <a:ext cx="914400" cy="4133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ZLATO</a:t>
            </a:r>
            <a:endParaRPr lang="cs-CZ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1175106" y="5913275"/>
            <a:ext cx="914400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PLAST</a:t>
            </a:r>
            <a:endParaRPr lang="cs-CZ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7164288" y="2911624"/>
            <a:ext cx="914400" cy="26139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OLEJ</a:t>
            </a:r>
            <a:endParaRPr lang="cs-CZ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7074264" y="4409788"/>
            <a:ext cx="1058417" cy="3128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KYSLÍK</a:t>
            </a:r>
            <a:endParaRPr lang="cs-CZ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7488325" y="5517232"/>
            <a:ext cx="1188131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HELIUM</a:t>
            </a:r>
            <a:endParaRPr lang="cs-CZ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45920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E7874-D584-4972-8F42-14897F805C51}" type="slidenum">
              <a:rPr lang="cs-CZ" smtClean="0"/>
              <a:t>13</a:t>
            </a:fld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2910064"/>
          </a:xfrm>
        </p:spPr>
        <p:txBody>
          <a:bodyPr>
            <a:normAutofit/>
          </a:bodyPr>
          <a:lstStyle/>
          <a:p>
            <a:r>
              <a:rPr lang="cs-CZ" sz="28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r>
              <a:rPr lang="cs-CZ" sz="28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endParaRPr lang="cs-CZ" dirty="0" smtClean="0"/>
          </a:p>
          <a:p>
            <a:r>
              <a:rPr lang="cs-CZ" sz="1800" dirty="0" smtClean="0"/>
              <a:t>Ilustrace </a:t>
            </a:r>
            <a:r>
              <a:rPr lang="cs-CZ" sz="1800" dirty="0" smtClean="0">
                <a:hlinkClick r:id="rId2"/>
              </a:rPr>
              <a:t>www.office.microsoft.com</a:t>
            </a:r>
            <a:endParaRPr lang="cs-CZ" sz="1800" dirty="0" smtClean="0"/>
          </a:p>
          <a:p>
            <a:pPr lvl="0"/>
            <a:r>
              <a:rPr lang="cs-CZ" sz="1800" dirty="0" smtClean="0">
                <a:latin typeface="+mj-lt"/>
                <a:cs typeface="Arial" pitchFamily="34" charset="0"/>
              </a:rPr>
              <a:t>Text</a:t>
            </a:r>
            <a:r>
              <a:rPr lang="cs-CZ" sz="1800" dirty="0">
                <a:latin typeface="+mj-lt"/>
                <a:cs typeface="Arial" pitchFamily="34" charset="0"/>
              </a:rPr>
              <a:t>:  Mgr. Ivana Hlavová</a:t>
            </a:r>
            <a:endParaRPr lang="en-US" sz="1800" dirty="0">
              <a:latin typeface="+mj-lt"/>
              <a:cs typeface="Arial" pitchFamily="34" charset="0"/>
            </a:endParaRPr>
          </a:p>
          <a:p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002662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924</TotalTime>
  <Words>218</Words>
  <Application>Microsoft Office PowerPoint</Application>
  <PresentationFormat>Předvádění na obrazovce (4:3)</PresentationFormat>
  <Paragraphs>92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Administrativní</vt:lpstr>
      <vt:lpstr>Skupenství látek - pevné, kapalné, plynné</vt:lpstr>
      <vt:lpstr>Prezentace aplikace PowerPoint</vt:lpstr>
      <vt:lpstr>Skupenství látek</vt:lpstr>
      <vt:lpstr>Rozlišujeme skupenství látek</vt:lpstr>
      <vt:lpstr>Látky pevné</vt:lpstr>
      <vt:lpstr>Látky kapalné</vt:lpstr>
      <vt:lpstr>Látky plynné</vt:lpstr>
      <vt:lpstr>Vyber správnou odpověď a podtrhni  ji</vt:lpstr>
      <vt:lpstr> Spoj, co patří k pevným látkám</vt:lpstr>
      <vt:lpstr>Spoj, co patří ke kapalným látkám</vt:lpstr>
      <vt:lpstr>Spoj, co patří k plynným látkám</vt:lpstr>
      <vt:lpstr>Přiřazuj názvy látek i obrázky ke správnému skupenství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Druhy látek - pevné, kapalné, plynné</dc:title>
  <dc:creator>neumannova</dc:creator>
  <cp:lastModifiedBy>neumannova</cp:lastModifiedBy>
  <cp:revision>39</cp:revision>
  <dcterms:created xsi:type="dcterms:W3CDTF">2012-03-24T11:32:35Z</dcterms:created>
  <dcterms:modified xsi:type="dcterms:W3CDTF">2012-03-29T17:43:32Z</dcterms:modified>
</cp:coreProperties>
</file>