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7" r:id="rId2"/>
    <p:sldId id="268" r:id="rId3"/>
    <p:sldId id="355" r:id="rId4"/>
    <p:sldId id="367" r:id="rId5"/>
    <p:sldId id="368" r:id="rId6"/>
    <p:sldId id="369" r:id="rId7"/>
    <p:sldId id="370" r:id="rId8"/>
    <p:sldId id="371" r:id="rId9"/>
    <p:sldId id="372" r:id="rId10"/>
    <p:sldId id="274" r:id="rId11"/>
    <p:sldId id="366" r:id="rId12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63300"/>
    <a:srgbClr val="0033CC"/>
    <a:srgbClr val="99CC00"/>
    <a:srgbClr val="33CC33"/>
    <a:srgbClr val="FF3399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69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2DD58E-01C9-4AA7-943C-60249C2992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1954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A0B58D-095C-4834-8DF0-FA486C0C32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81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5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61025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10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17366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DE3F-8100-4EC5-BE1D-0757D51669C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0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82509-5CA7-4109-A041-352F50A0C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6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7C9C5-58C9-4AC8-A736-89850A6587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555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3F6F3-8F9D-4FA8-8C43-51E351840A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146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FB54-2BB8-4689-8388-B9C22EB8CD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848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13FF9-DBAA-4CE2-A994-8E9E006CF8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694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0573-39AA-492A-85E1-F45050D911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027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01AAE-82D2-4D27-B98C-AA52A8BC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54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5B6D4-2ABF-4BE1-BD2C-4F4A403E85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935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B980E-95A7-481B-B09B-34085B6A11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190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BAD6-3FDE-4003-AD2E-2C58F8D5D8D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5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2499DF-BCDB-4B83-83D1-F6985901940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447198"/>
              </p:ext>
            </p:extLst>
          </p:nvPr>
        </p:nvGraphicFramePr>
        <p:xfrm>
          <a:off x="750888" y="2060575"/>
          <a:ext cx="7614514" cy="3686364"/>
        </p:xfrm>
        <a:graphic>
          <a:graphicData uri="http://schemas.openxmlformats.org/drawingml/2006/table">
            <a:tbl>
              <a:tblPr/>
              <a:tblGrid>
                <a:gridCol w="2268537"/>
                <a:gridCol w="5345977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Kombinované zesilovací stupně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lvl="0" indent="-285750" algn="just">
                        <a:buFont typeface="Arial" panose="020B0604020202020204" pitchFamily="34" charset="0"/>
                        <a:buNone/>
                      </a:pPr>
                      <a:r>
                        <a:rPr lang="cs-CZ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Impedance, zesílení, diference, absolutní hodnota, přímo vázané stupně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Elektronika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9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 Sýkora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 3. ročník, žáci 17 – 18 let, obory elektro a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Mechatronik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87400" y="959971"/>
            <a:ext cx="7559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sz="2800" b="1" dirty="0" smtClean="0">
                <a:latin typeface="+mj-lt"/>
              </a:rPr>
              <a:t>Kombinované </a:t>
            </a:r>
            <a:r>
              <a:rPr lang="cs-CZ" sz="2800" b="1" dirty="0">
                <a:latin typeface="+mj-lt"/>
              </a:rPr>
              <a:t>zesilovací </a:t>
            </a:r>
            <a:r>
              <a:rPr lang="cs-CZ" sz="2800" b="1" dirty="0" smtClean="0">
                <a:latin typeface="+mj-lt"/>
              </a:rPr>
              <a:t>stupně</a:t>
            </a:r>
            <a:endParaRPr lang="cs-CZ" altLang="cs-CZ" sz="2800" b="1" dirty="0" smtClean="0">
              <a:latin typeface="+mj-lt"/>
            </a:endParaRPr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336B0F9-8685-47AA-A485-322CDDDFBAB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altLang="cs-CZ" sz="2400" b="1" dirty="0" smtClean="0"/>
              <a:t>VY_32_INOVACE_36_734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5163" y="1029972"/>
            <a:ext cx="7772400" cy="961789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9139" y="2754829"/>
            <a:ext cx="8337550" cy="2124989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6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Kombinované</a:t>
            </a:r>
          </a:p>
          <a:p>
            <a:pPr eaLnBrk="1" hangingPunct="1">
              <a:defRPr/>
            </a:pPr>
            <a:r>
              <a:rPr lang="cs-CZ" altLang="cs-CZ" sz="6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zesilovací stupně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48054" y="1526703"/>
            <a:ext cx="7145743" cy="4988459"/>
          </a:xfrm>
        </p:spPr>
        <p:txBody>
          <a:bodyPr/>
          <a:lstStyle/>
          <a:p>
            <a:pPr marL="0" lv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Na </a:t>
            </a:r>
            <a:r>
              <a:rPr lang="cs-CZ" sz="2000" dirty="0">
                <a:latin typeface="Calibri" panose="020F0502020204030204" pitchFamily="34" charset="0"/>
              </a:rPr>
              <a:t>zesilovač jsou kladeny náročné požadavky, často protichůdné, které nelze většinou splnit použitím pouze jednoho zesilovacího prvku (tranzistoru). 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lv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Používáme </a:t>
            </a:r>
            <a:r>
              <a:rPr lang="cs-CZ" sz="2000" dirty="0">
                <a:latin typeface="Calibri" panose="020F0502020204030204" pitchFamily="34" charset="0"/>
              </a:rPr>
              <a:t>proto kombinované zesilovací stupně s více tranzistory, ve kterých se využívá potřebných vlastností základních zapojení zesilovačů</a:t>
            </a:r>
            <a:r>
              <a:rPr lang="cs-CZ" sz="2000" dirty="0" smtClean="0"/>
              <a:t>.</a:t>
            </a:r>
          </a:p>
          <a:p>
            <a:pPr marL="0" lvl="0" indent="0" algn="just">
              <a:buNone/>
            </a:pPr>
            <a:endParaRPr lang="cs-CZ" sz="2000" dirty="0" smtClean="0"/>
          </a:p>
          <a:p>
            <a:pPr marL="0" indent="0" algn="ctr">
              <a:buNone/>
            </a:pPr>
            <a:r>
              <a:rPr lang="cs-CZ" sz="2000" b="1" dirty="0">
                <a:latin typeface="Calibri" panose="020F0502020204030204" pitchFamily="34" charset="0"/>
              </a:rPr>
              <a:t>PŘÍMO VÁZANÉ TRANZISTOROVÉ DVOJICE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V zesilovači jsou použity dva tranzistory. 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Calibri" panose="020F0502020204030204" pitchFamily="34" charset="0"/>
              </a:rPr>
              <a:t>výstup </a:t>
            </a:r>
            <a:r>
              <a:rPr lang="cs-CZ" sz="2000" dirty="0">
                <a:latin typeface="Calibri" panose="020F0502020204030204" pitchFamily="34" charset="0"/>
              </a:rPr>
              <a:t>prvního tranzistoru je přímo spojen s vstupem druhého </a:t>
            </a:r>
            <a:r>
              <a:rPr lang="cs-CZ" sz="2000" dirty="0" smtClean="0">
                <a:latin typeface="Calibri" panose="020F0502020204030204" pitchFamily="34" charset="0"/>
              </a:rPr>
              <a:t>tranzistoru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Calibri" panose="020F0502020204030204" pitchFamily="34" charset="0"/>
              </a:rPr>
              <a:t>přímá vazba </a:t>
            </a:r>
            <a:r>
              <a:rPr lang="cs-CZ" sz="2000" dirty="0">
                <a:latin typeface="Calibri" panose="020F0502020204030204" pitchFamily="34" charset="0"/>
              </a:rPr>
              <a:t>je frekvenčně nezávislá, umožňuje zpracovávat i stejnosměrné </a:t>
            </a:r>
            <a:r>
              <a:rPr lang="cs-CZ" sz="2000" dirty="0" smtClean="0">
                <a:latin typeface="Calibri" panose="020F0502020204030204" pitchFamily="34" charset="0"/>
              </a:rPr>
              <a:t>signály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i="1" u="sng" dirty="0">
              <a:latin typeface="Calibri" panose="020F0502020204030204" pitchFamily="34" charset="0"/>
            </a:endParaRPr>
          </a:p>
          <a:p>
            <a:pPr marL="0" lvl="0" indent="0" algn="just">
              <a:buNone/>
            </a:pPr>
            <a:endParaRPr lang="cs-CZ" sz="800" i="1" u="sng" dirty="0" smtClean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13" y="1526704"/>
            <a:ext cx="7353974" cy="2112790"/>
          </a:xfrm>
        </p:spPr>
        <p:txBody>
          <a:bodyPr/>
          <a:lstStyle/>
          <a:p>
            <a:pPr marL="0" indent="0" algn="just">
              <a:buNone/>
            </a:pPr>
            <a:r>
              <a:rPr lang="cs-CZ" sz="2000" b="1" i="1" dirty="0">
                <a:latin typeface="Calibri" panose="020F0502020204030204" pitchFamily="34" charset="0"/>
              </a:rPr>
              <a:t>Zapojení SE – SE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Použijeme, když se požaduje </a:t>
            </a:r>
            <a:r>
              <a:rPr lang="cs-CZ" sz="2000" b="1" i="1" dirty="0">
                <a:latin typeface="Calibri" panose="020F0502020204030204" pitchFamily="34" charset="0"/>
              </a:rPr>
              <a:t>velké napěťové zesílení</a:t>
            </a:r>
            <a:r>
              <a:rPr lang="cs-CZ" sz="2000" dirty="0">
                <a:latin typeface="Calibri" panose="020F0502020204030204" pitchFamily="34" charset="0"/>
              </a:rPr>
              <a:t>, které je dáno součinem zesílení jednotlivých tranzistorů.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Dále se používá v případech, kdy je na závadu fázové posunutí výstupního signálu oproti signálu vstupnímu o 180° u </a:t>
            </a:r>
            <a:r>
              <a:rPr lang="cs-CZ" sz="2000" dirty="0" smtClean="0">
                <a:latin typeface="Calibri" panose="020F0502020204030204" pitchFamily="34" charset="0"/>
              </a:rPr>
              <a:t>jednoduchého zapojení SE. </a:t>
            </a:r>
            <a:r>
              <a:rPr lang="cs-CZ" sz="2000" b="1" i="1" dirty="0" smtClean="0">
                <a:latin typeface="Calibri" panose="020F0502020204030204" pitchFamily="34" charset="0"/>
              </a:rPr>
              <a:t>Výstupní </a:t>
            </a:r>
            <a:r>
              <a:rPr lang="cs-CZ" sz="2000" b="1" i="1" dirty="0">
                <a:latin typeface="Calibri" panose="020F0502020204030204" pitchFamily="34" charset="0"/>
              </a:rPr>
              <a:t>signál </a:t>
            </a:r>
            <a:r>
              <a:rPr lang="cs-CZ" sz="2000" dirty="0">
                <a:latin typeface="Calibri" panose="020F0502020204030204" pitchFamily="34" charset="0"/>
              </a:rPr>
              <a:t>je u </a:t>
            </a:r>
            <a:r>
              <a:rPr lang="cs-CZ" sz="2000" dirty="0" smtClean="0">
                <a:latin typeface="Calibri" panose="020F0502020204030204" pitchFamily="34" charset="0"/>
              </a:rPr>
              <a:t>tohoto zapojení </a:t>
            </a:r>
            <a:r>
              <a:rPr lang="cs-CZ" sz="2000" b="1" i="1" dirty="0">
                <a:latin typeface="Calibri" panose="020F0502020204030204" pitchFamily="34" charset="0"/>
              </a:rPr>
              <a:t>ve fázi </a:t>
            </a:r>
            <a:r>
              <a:rPr lang="cs-CZ" sz="2000" dirty="0">
                <a:latin typeface="Calibri" panose="020F0502020204030204" pitchFamily="34" charset="0"/>
              </a:rPr>
              <a:t>se vstupním</a:t>
            </a:r>
            <a:r>
              <a:rPr lang="cs-CZ" sz="2000" dirty="0" smtClean="0">
                <a:latin typeface="Calibri" panose="020F0502020204030204" pitchFamily="34" charset="0"/>
              </a:rPr>
              <a:t>.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91" y="3729398"/>
            <a:ext cx="3122817" cy="2146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16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3142" y="1476990"/>
            <a:ext cx="7017716" cy="2406948"/>
          </a:xfrm>
        </p:spPr>
        <p:txBody>
          <a:bodyPr/>
          <a:lstStyle/>
          <a:p>
            <a:pPr marL="0" indent="0" algn="just">
              <a:buNone/>
            </a:pPr>
            <a:r>
              <a:rPr lang="cs-CZ" sz="2000" b="1" i="1" dirty="0" smtClean="0">
                <a:latin typeface="Calibri" panose="020F0502020204030204" pitchFamily="34" charset="0"/>
              </a:rPr>
              <a:t>Zapojení </a:t>
            </a:r>
            <a:r>
              <a:rPr lang="cs-CZ" sz="2000" b="1" i="1" dirty="0">
                <a:latin typeface="Calibri" panose="020F0502020204030204" pitchFamily="34" charset="0"/>
              </a:rPr>
              <a:t>SE – SC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Používá se tam, kde </a:t>
            </a:r>
            <a:r>
              <a:rPr lang="cs-CZ" sz="2000" dirty="0" smtClean="0">
                <a:latin typeface="Calibri" panose="020F0502020204030204" pitchFamily="34" charset="0"/>
              </a:rPr>
              <a:t>potřebujeme: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Calibri" panose="020F0502020204030204" pitchFamily="34" charset="0"/>
              </a:rPr>
              <a:t>velké </a:t>
            </a:r>
            <a:r>
              <a:rPr lang="cs-CZ" sz="2000" dirty="0">
                <a:latin typeface="Calibri" panose="020F0502020204030204" pitchFamily="34" charset="0"/>
              </a:rPr>
              <a:t>napěťové zesílení </a:t>
            </a:r>
            <a:r>
              <a:rPr lang="cs-CZ" sz="2000" dirty="0" smtClean="0">
                <a:latin typeface="Calibri" panose="020F0502020204030204" pitchFamily="34" charset="0"/>
              </a:rPr>
              <a:t>– zajišťuje první tranzistor (</a:t>
            </a:r>
            <a:r>
              <a:rPr lang="cs-CZ" sz="2000" dirty="0">
                <a:latin typeface="Calibri" panose="020F0502020204030204" pitchFamily="34" charset="0"/>
              </a:rPr>
              <a:t>SE</a:t>
            </a:r>
            <a:r>
              <a:rPr lang="cs-CZ" sz="2000" dirty="0" smtClean="0">
                <a:latin typeface="Calibri" panose="020F0502020204030204" pitchFamily="34" charset="0"/>
              </a:rPr>
              <a:t>)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Calibri" panose="020F0502020204030204" pitchFamily="34" charset="0"/>
              </a:rPr>
              <a:t>zároveň </a:t>
            </a:r>
            <a:r>
              <a:rPr lang="cs-CZ" sz="2000" dirty="0">
                <a:latin typeface="Calibri" panose="020F0502020204030204" pitchFamily="34" charset="0"/>
              </a:rPr>
              <a:t>malou výstupní impedanci </a:t>
            </a:r>
            <a:r>
              <a:rPr lang="cs-CZ" sz="2000" dirty="0" smtClean="0">
                <a:latin typeface="Calibri" panose="020F0502020204030204" pitchFamily="34" charset="0"/>
              </a:rPr>
              <a:t>– zajišťuje druhý tranzistor v zapojení SC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Calibri" panose="020F0502020204030204" pitchFamily="34" charset="0"/>
              </a:rPr>
              <a:t>např</a:t>
            </a:r>
            <a:r>
              <a:rPr lang="cs-CZ" sz="2000" dirty="0">
                <a:latin typeface="Calibri" panose="020F0502020204030204" pitchFamily="34" charset="0"/>
              </a:rPr>
              <a:t>. u akustických zesilovačů, kde je zátěží reproduktor, který má impedanci 4 až 32 </a:t>
            </a:r>
            <a:r>
              <a:rPr lang="cs-CZ" sz="2000" dirty="0" smtClean="0">
                <a:latin typeface="Calibri" panose="020F0502020204030204" pitchFamily="34" charset="0"/>
                <a:sym typeface="Symbol"/>
              </a:rPr>
              <a:t>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218" name="Picture 2" descr="Tranzistorové dvojice SE-S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129" y="4134182"/>
            <a:ext cx="3233737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77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3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95240" y="1574879"/>
            <a:ext cx="7153518" cy="4988459"/>
          </a:xfrm>
        </p:spPr>
        <p:txBody>
          <a:bodyPr/>
          <a:lstStyle/>
          <a:p>
            <a:pPr marL="0" indent="0">
              <a:buNone/>
            </a:pPr>
            <a:r>
              <a:rPr lang="cs-CZ" sz="2000" b="1" i="1" dirty="0" smtClean="0">
                <a:latin typeface="Calibri" panose="020F0502020204030204" pitchFamily="34" charset="0"/>
              </a:rPr>
              <a:t>Zapojení </a:t>
            </a:r>
            <a:r>
              <a:rPr lang="cs-CZ" sz="2000" b="1" i="1" dirty="0">
                <a:latin typeface="Calibri" panose="020F0502020204030204" pitchFamily="34" charset="0"/>
              </a:rPr>
              <a:t>SC – SC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Je to tzv. dvojitý emitorový sledovač</a:t>
            </a:r>
            <a:r>
              <a:rPr lang="cs-CZ" sz="2000" dirty="0" smtClean="0">
                <a:latin typeface="Calibri" panose="020F0502020204030204" pitchFamily="34" charset="0"/>
              </a:rPr>
              <a:t>. Tímto zapojením se ještě zlepšují vlastnosti jednoduchého emitorového sledovače, tzn., že se výrazně zvětšuje vstupní a zmenšuje výstupní impedance a zvětšuje proudové zesílení.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Calibri" panose="020F0502020204030204" pitchFamily="34" charset="0"/>
              </a:rPr>
              <a:t>Používá se tam, kde </a:t>
            </a:r>
            <a:r>
              <a:rPr lang="cs-CZ" sz="2000" dirty="0" smtClean="0">
                <a:latin typeface="Calibri" panose="020F0502020204030204" pitchFamily="34" charset="0"/>
              </a:rPr>
              <a:t>potřebujeme:</a:t>
            </a:r>
            <a:endParaRPr lang="cs-CZ" sz="2000" dirty="0">
              <a:latin typeface="Calibri" panose="020F050202020403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velkou vstupní impedanci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malou impedanci výstupní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velké proudové zesílení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42" name="Picture 2" descr="Tranzistorové dvojice SC-S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337" y="3571168"/>
            <a:ext cx="3237191" cy="2186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861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3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6177" y="1358020"/>
            <a:ext cx="7451645" cy="4988459"/>
          </a:xfrm>
        </p:spPr>
        <p:txBody>
          <a:bodyPr/>
          <a:lstStyle/>
          <a:p>
            <a:pPr marL="0" indent="0" algn="just">
              <a:buNone/>
            </a:pPr>
            <a:r>
              <a:rPr lang="cs-CZ" sz="2000" b="1" i="1" dirty="0" err="1" smtClean="0">
                <a:latin typeface="Calibri" panose="020F0502020204030204" pitchFamily="34" charset="0"/>
              </a:rPr>
              <a:t>Darlingtonovo</a:t>
            </a:r>
            <a:r>
              <a:rPr lang="cs-CZ" sz="2000" b="1" i="1" dirty="0" smtClean="0">
                <a:latin typeface="Calibri" panose="020F0502020204030204" pitchFamily="34" charset="0"/>
              </a:rPr>
              <a:t> </a:t>
            </a:r>
            <a:r>
              <a:rPr lang="cs-CZ" sz="2000" b="1" i="1" dirty="0">
                <a:latin typeface="Calibri" panose="020F0502020204030204" pitchFamily="34" charset="0"/>
              </a:rPr>
              <a:t>zapojení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Jedná se o kaskádové zapojení </a:t>
            </a:r>
            <a:r>
              <a:rPr lang="cs-CZ" sz="2000" i="1" dirty="0">
                <a:latin typeface="Calibri" panose="020F0502020204030204" pitchFamily="34" charset="0"/>
              </a:rPr>
              <a:t>SC – </a:t>
            </a:r>
            <a:r>
              <a:rPr lang="cs-CZ" sz="2000" i="1" dirty="0" smtClean="0">
                <a:latin typeface="Calibri" panose="020F0502020204030204" pitchFamily="34" charset="0"/>
              </a:rPr>
              <a:t>SC. </a:t>
            </a: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Emitor </a:t>
            </a:r>
            <a:r>
              <a:rPr lang="cs-CZ" sz="2000" dirty="0">
                <a:latin typeface="Calibri" panose="020F0502020204030204" pitchFamily="34" charset="0"/>
              </a:rPr>
              <a:t>prvního tranzistoru je přímo spojen s bází tranzistoru druhého. 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Má vynikající impedanční vlastnosti (lepší než jednoduchý emitorový sledovač), tzn.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velmi velkou vstupní impedanci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malou výstupní impedanci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000" dirty="0">
                <a:latin typeface="Calibri" panose="020F0502020204030204" pitchFamily="34" charset="0"/>
              </a:rPr>
              <a:t>velmi velké proudové </a:t>
            </a:r>
            <a:r>
              <a:rPr lang="cs-CZ" sz="2000" dirty="0" smtClean="0">
                <a:latin typeface="Calibri" panose="020F0502020204030204" pitchFamily="34" charset="0"/>
              </a:rPr>
              <a:t>zesílení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824" y="3442045"/>
            <a:ext cx="4231293" cy="2569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68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3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30082" y="1430024"/>
            <a:ext cx="7283835" cy="4834974"/>
          </a:xfrm>
        </p:spPr>
        <p:txBody>
          <a:bodyPr/>
          <a:lstStyle/>
          <a:p>
            <a:pPr marL="0" indent="0" algn="just">
              <a:buNone/>
            </a:pPr>
            <a:r>
              <a:rPr lang="cs-CZ" sz="2000" b="1" i="1" dirty="0" smtClean="0">
                <a:latin typeface="Calibri" panose="020F0502020204030204" pitchFamily="34" charset="0"/>
              </a:rPr>
              <a:t>Rozdílový </a:t>
            </a:r>
            <a:r>
              <a:rPr lang="cs-CZ" sz="2000" b="1" i="1" dirty="0">
                <a:latin typeface="Calibri" panose="020F0502020204030204" pitchFamily="34" charset="0"/>
              </a:rPr>
              <a:t>(diferenční) zesilovač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Používá se, potřebujeme-li získat signál, který je úměrný rozdílu </a:t>
            </a:r>
            <a:r>
              <a:rPr lang="cs-CZ" sz="2000" dirty="0" smtClean="0">
                <a:latin typeface="Calibri" panose="020F0502020204030204" pitchFamily="34" charset="0"/>
              </a:rPr>
              <a:t>(diferenci) dvou napětí – např</a:t>
            </a:r>
            <a:r>
              <a:rPr lang="cs-CZ" sz="2000" dirty="0">
                <a:latin typeface="Calibri" panose="020F0502020204030204" pitchFamily="34" charset="0"/>
              </a:rPr>
              <a:t>. při měření </a:t>
            </a:r>
            <a:r>
              <a:rPr lang="cs-CZ" sz="2000" dirty="0" smtClean="0">
                <a:latin typeface="Calibri" panose="020F0502020204030204" pitchFamily="34" charset="0"/>
              </a:rPr>
              <a:t>pH.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Tento zesilovač má dva vstupy pro přívod dvou rozdílných signálů. </a:t>
            </a:r>
          </a:p>
          <a:p>
            <a:pPr marL="0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Na výstupu je napětí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2</a:t>
            </a:r>
            <a:r>
              <a:rPr lang="cs-CZ" sz="2000" dirty="0">
                <a:latin typeface="Calibri" panose="020F0502020204030204" pitchFamily="34" charset="0"/>
              </a:rPr>
              <a:t>, které je úměrné rozdílu obou vstupních signálů, přičemž nezáleží na jejich absolutní hodnotě</a:t>
            </a:r>
            <a:r>
              <a:rPr lang="cs-CZ" sz="20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Většinou </a:t>
            </a:r>
            <a:r>
              <a:rPr lang="cs-CZ" sz="2000" dirty="0">
                <a:latin typeface="Calibri" panose="020F0502020204030204" pitchFamily="34" charset="0"/>
              </a:rPr>
              <a:t>platí:</a:t>
            </a:r>
          </a:p>
          <a:p>
            <a:pPr marL="400050" lvl="1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pro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 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sym typeface="Symbol"/>
              </a:rPr>
              <a:t>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 </a:t>
            </a:r>
            <a:r>
              <a:rPr lang="cs-CZ" sz="2000" dirty="0">
                <a:latin typeface="Calibri" panose="020F0502020204030204" pitchFamily="34" charset="0"/>
              </a:rPr>
              <a:t>’ ....... výstupní napětí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2 </a:t>
            </a:r>
            <a:r>
              <a:rPr lang="cs-CZ" sz="2000" dirty="0" smtClean="0">
                <a:latin typeface="Calibri" panose="020F0502020204030204" pitchFamily="34" charset="0"/>
                <a:sym typeface="Symbol"/>
              </a:rPr>
              <a:t>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</a:rPr>
              <a:t>0 (je kladné)</a:t>
            </a:r>
          </a:p>
          <a:p>
            <a:pPr marL="400050" lvl="1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pro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sym typeface="Symbol"/>
              </a:rPr>
              <a:t>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 </a:t>
            </a:r>
            <a:r>
              <a:rPr lang="cs-CZ" sz="2000" dirty="0">
                <a:latin typeface="Calibri" panose="020F0502020204030204" pitchFamily="34" charset="0"/>
              </a:rPr>
              <a:t>’ ....... </a:t>
            </a:r>
            <a:r>
              <a:rPr lang="cs-CZ" sz="2000" dirty="0">
                <a:latin typeface="Calibri" panose="020F0502020204030204" pitchFamily="34" charset="0"/>
              </a:rPr>
              <a:t>výstupní napětí </a:t>
            </a:r>
            <a:r>
              <a:rPr lang="cs-CZ" sz="2000" i="1" dirty="0" smtClean="0">
                <a:latin typeface="Calibri" panose="020F0502020204030204" pitchFamily="34" charset="0"/>
              </a:rPr>
              <a:t>U</a:t>
            </a:r>
            <a:r>
              <a:rPr lang="cs-CZ" sz="2000" i="1" baseline="-25000" dirty="0" smtClean="0">
                <a:latin typeface="Calibri" panose="020F0502020204030204" pitchFamily="34" charset="0"/>
              </a:rPr>
              <a:t>2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 smtClean="0">
                <a:latin typeface="Calibri" panose="020F0502020204030204" pitchFamily="34" charset="0"/>
                <a:sym typeface="Symbol"/>
              </a:rPr>
              <a:t></a:t>
            </a:r>
            <a:r>
              <a:rPr lang="cs-CZ" sz="2000" dirty="0" smtClean="0">
                <a:latin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</a:rPr>
              <a:t>0 (má zápornou polaritu)</a:t>
            </a:r>
          </a:p>
          <a:p>
            <a:pPr marL="400050" lvl="1" indent="0" algn="just">
              <a:buNone/>
            </a:pPr>
            <a:r>
              <a:rPr lang="cs-CZ" sz="2000" dirty="0">
                <a:latin typeface="Calibri" panose="020F0502020204030204" pitchFamily="34" charset="0"/>
              </a:rPr>
              <a:t>je-li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</a:t>
            </a:r>
            <a:r>
              <a:rPr lang="cs-CZ" sz="2000" dirty="0">
                <a:latin typeface="Calibri" panose="020F0502020204030204" pitchFamily="34" charset="0"/>
              </a:rPr>
              <a:t> </a:t>
            </a:r>
            <a:r>
              <a:rPr lang="cs-CZ" sz="2000" dirty="0" smtClean="0">
                <a:latin typeface="Calibri" panose="020F0502020204030204" pitchFamily="34" charset="0"/>
              </a:rPr>
              <a:t>= </a:t>
            </a:r>
            <a:r>
              <a:rPr lang="cs-CZ" sz="2000" i="1" dirty="0">
                <a:latin typeface="Calibri" panose="020F0502020204030204" pitchFamily="34" charset="0"/>
              </a:rPr>
              <a:t>U</a:t>
            </a:r>
            <a:r>
              <a:rPr lang="cs-CZ" sz="2000" i="1" baseline="-25000" dirty="0">
                <a:latin typeface="Calibri" panose="020F0502020204030204" pitchFamily="34" charset="0"/>
              </a:rPr>
              <a:t>1 </a:t>
            </a:r>
            <a:r>
              <a:rPr lang="cs-CZ" sz="2000" dirty="0" smtClean="0">
                <a:latin typeface="Calibri" panose="020F0502020204030204" pitchFamily="34" charset="0"/>
              </a:rPr>
              <a:t>......... </a:t>
            </a:r>
            <a:r>
              <a:rPr lang="cs-CZ" sz="2000" dirty="0">
                <a:latin typeface="Calibri" panose="020F0502020204030204" pitchFamily="34" charset="0"/>
              </a:rPr>
              <a:t>výstupní napětí </a:t>
            </a:r>
            <a:r>
              <a:rPr lang="cs-CZ" sz="2000" i="1" dirty="0" smtClean="0">
                <a:latin typeface="Calibri" panose="020F0502020204030204" pitchFamily="34" charset="0"/>
              </a:rPr>
              <a:t>U</a:t>
            </a:r>
            <a:r>
              <a:rPr lang="cs-CZ" sz="2000" i="1" baseline="-25000" dirty="0" smtClean="0">
                <a:latin typeface="Calibri" panose="020F0502020204030204" pitchFamily="34" charset="0"/>
              </a:rPr>
              <a:t>2</a:t>
            </a:r>
            <a:r>
              <a:rPr lang="cs-CZ" sz="2000" dirty="0" smtClean="0">
                <a:latin typeface="Calibri" panose="020F0502020204030204" pitchFamily="34" charset="0"/>
              </a:rPr>
              <a:t> = 0 V 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Velice </a:t>
            </a:r>
            <a:r>
              <a:rPr lang="cs-CZ" sz="2000" dirty="0">
                <a:latin typeface="Calibri" panose="020F0502020204030204" pitchFamily="34" charset="0"/>
              </a:rPr>
              <a:t>často bývá rozdílový zesilovač realizován použitím operačního zesilovače</a:t>
            </a:r>
            <a:r>
              <a:rPr lang="cs-CZ" sz="2000" dirty="0" smtClean="0">
                <a:latin typeface="Calibri" panose="020F0502020204030204" pitchFamily="34" charset="0"/>
              </a:rPr>
              <a:t>.</a:t>
            </a: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61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43663" y="1427094"/>
            <a:ext cx="7256673" cy="1696352"/>
          </a:xfrm>
        </p:spPr>
        <p:txBody>
          <a:bodyPr/>
          <a:lstStyle/>
          <a:p>
            <a:pPr marL="0" indent="0" algn="just">
              <a:buNone/>
            </a:pPr>
            <a:r>
              <a:rPr lang="cs-CZ" sz="2000" b="1" i="1" dirty="0" smtClean="0">
                <a:latin typeface="Calibri" panose="020F0502020204030204" pitchFamily="34" charset="0"/>
              </a:rPr>
              <a:t>Rozdílový </a:t>
            </a:r>
            <a:r>
              <a:rPr lang="cs-CZ" sz="2000" b="1" i="1" dirty="0">
                <a:latin typeface="Calibri" panose="020F0502020204030204" pitchFamily="34" charset="0"/>
              </a:rPr>
              <a:t>(diferenční) zesilovač</a:t>
            </a:r>
            <a:r>
              <a:rPr lang="cs-CZ" sz="2000" dirty="0">
                <a:latin typeface="Calibri" panose="020F050202020403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Tyto </a:t>
            </a:r>
            <a:r>
              <a:rPr lang="cs-CZ" sz="2000" dirty="0">
                <a:latin typeface="Calibri" panose="020F0502020204030204" pitchFamily="34" charset="0"/>
              </a:rPr>
              <a:t>zesilovače bývají napájeny symetrickým napětím </a:t>
            </a:r>
            <a:r>
              <a:rPr lang="cs-CZ" sz="2000" i="1" dirty="0" smtClean="0">
                <a:latin typeface="Calibri" panose="020F0502020204030204" pitchFamily="34" charset="0"/>
                <a:sym typeface="Symbol"/>
              </a:rPr>
              <a:t> </a:t>
            </a:r>
            <a:r>
              <a:rPr lang="cs-CZ" sz="2000" i="1" dirty="0" smtClean="0">
                <a:latin typeface="Calibri" panose="020F0502020204030204" pitchFamily="34" charset="0"/>
              </a:rPr>
              <a:t>10 </a:t>
            </a:r>
            <a:r>
              <a:rPr lang="cs-CZ" sz="2000" i="1" dirty="0">
                <a:latin typeface="Calibri" panose="020F0502020204030204" pitchFamily="34" charset="0"/>
              </a:rPr>
              <a:t>až 15 V</a:t>
            </a:r>
            <a:r>
              <a:rPr lang="cs-CZ" sz="2000" dirty="0">
                <a:latin typeface="Calibri" panose="020F0502020204030204" pitchFamily="34" charset="0"/>
              </a:rPr>
              <a:t>. </a:t>
            </a:r>
            <a:endParaRPr lang="cs-CZ" sz="20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Zapojení tvoří dva tranzistory v zapojení </a:t>
            </a:r>
            <a:r>
              <a:rPr lang="cs-CZ" sz="2000" i="1" dirty="0" smtClean="0">
                <a:latin typeface="Calibri" panose="020F0502020204030204" pitchFamily="34" charset="0"/>
              </a:rPr>
              <a:t>SE</a:t>
            </a:r>
            <a:r>
              <a:rPr lang="cs-CZ" sz="2000" dirty="0" smtClean="0">
                <a:latin typeface="Calibri" panose="020F0502020204030204" pitchFamily="34" charset="0"/>
              </a:rPr>
              <a:t> se společným rezistorem </a:t>
            </a:r>
            <a:r>
              <a:rPr lang="cs-CZ" sz="2000" i="1" dirty="0" smtClean="0">
                <a:latin typeface="Calibri" panose="020F0502020204030204" pitchFamily="34" charset="0"/>
              </a:rPr>
              <a:t>R</a:t>
            </a:r>
            <a:r>
              <a:rPr lang="cs-CZ" sz="2000" i="1" baseline="-25000" dirty="0" smtClean="0">
                <a:latin typeface="Calibri" panose="020F0502020204030204" pitchFamily="34" charset="0"/>
              </a:rPr>
              <a:t>E</a:t>
            </a:r>
            <a:r>
              <a:rPr lang="cs-CZ" sz="2000" dirty="0" smtClean="0">
                <a:latin typeface="Calibri" panose="020F0502020204030204" pitchFamily="34" charset="0"/>
              </a:rPr>
              <a:t> (10 k). Potenciometrem </a:t>
            </a:r>
            <a:r>
              <a:rPr lang="cs-CZ" sz="2000" dirty="0">
                <a:latin typeface="Calibri" panose="020F0502020204030204" pitchFamily="34" charset="0"/>
              </a:rPr>
              <a:t>se nastavuje nulové výstupní napětí při nulových vstupních signálech.</a:t>
            </a:r>
          </a:p>
          <a:p>
            <a:pPr marL="0" indent="0" algn="just">
              <a:buNone/>
            </a:pPr>
            <a:endParaRPr lang="cs-CZ" sz="2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8926" y="606580"/>
            <a:ext cx="7306147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Kombinované </a:t>
            </a:r>
            <a:r>
              <a:rPr lang="cs-CZ" sz="2800" b="1" i="1" dirty="0">
                <a:latin typeface="Calibri" panose="020F0502020204030204" pitchFamily="34" charset="0"/>
              </a:rPr>
              <a:t>zesilovací </a:t>
            </a:r>
            <a:r>
              <a:rPr lang="cs-CZ" sz="2800" b="1" i="1" dirty="0" smtClean="0">
                <a:latin typeface="Calibri" panose="020F0502020204030204" pitchFamily="34" charset="0"/>
              </a:rPr>
              <a:t>stupně</a:t>
            </a:r>
            <a:endParaRPr lang="cs-CZ" sz="2800" b="1" i="1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45" y="3301585"/>
            <a:ext cx="3746309" cy="270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58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4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0957" y="769544"/>
            <a:ext cx="7772400" cy="470780"/>
          </a:xfrm>
        </p:spPr>
        <p:txBody>
          <a:bodyPr/>
          <a:lstStyle/>
          <a:p>
            <a:pPr algn="ctr"/>
            <a:r>
              <a:rPr lang="cs-CZ" sz="2800" cap="none" dirty="0" smtClean="0"/>
              <a:t>Souhrn učiva</a:t>
            </a:r>
            <a:endParaRPr lang="cs-CZ" sz="28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40700" y="1502875"/>
            <a:ext cx="7243631" cy="4481465"/>
          </a:xfrm>
        </p:spPr>
        <p:txBody>
          <a:bodyPr/>
          <a:lstStyle/>
          <a:p>
            <a:r>
              <a:rPr lang="cs-CZ" sz="2400" b="1" dirty="0" smtClean="0">
                <a:latin typeface="Calibri" panose="020F0502020204030204" pitchFamily="34" charset="0"/>
              </a:rPr>
              <a:t>Kontrolní otázky: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1. Přímo </a:t>
            </a:r>
            <a:r>
              <a:rPr lang="cs-CZ" sz="1200" b="1" i="1" dirty="0">
                <a:latin typeface="Calibri" panose="020F0502020204030204" pitchFamily="34" charset="0"/>
              </a:rPr>
              <a:t>vázaná tranzistorová dvojice SE - SC </a:t>
            </a:r>
            <a:r>
              <a:rPr lang="cs-CZ" sz="1200" b="1" i="1" dirty="0" smtClean="0">
                <a:latin typeface="Calibri" panose="020F0502020204030204" pitchFamily="34" charset="0"/>
              </a:rPr>
              <a:t>má</a:t>
            </a:r>
            <a:r>
              <a:rPr lang="cs-CZ" sz="1200" i="1" dirty="0">
                <a:latin typeface="Calibri" panose="020F0502020204030204" pitchFamily="34" charset="0"/>
              </a:rPr>
              <a:t/>
            </a:r>
            <a:br>
              <a:rPr lang="cs-CZ" sz="1200" i="1" dirty="0">
                <a:latin typeface="Calibri" panose="020F0502020204030204" pitchFamily="34" charset="0"/>
              </a:rPr>
            </a:br>
            <a:r>
              <a:rPr lang="cs-CZ" sz="1200" i="1" dirty="0">
                <a:latin typeface="Calibri" panose="020F0502020204030204" pitchFamily="34" charset="0"/>
              </a:rPr>
              <a:t> </a:t>
            </a:r>
            <a:r>
              <a:rPr lang="cs-CZ" sz="1200" i="1" dirty="0" smtClean="0">
                <a:latin typeface="Calibri" panose="020F0502020204030204" pitchFamily="34" charset="0"/>
              </a:rPr>
              <a:t>   </a:t>
            </a:r>
            <a:r>
              <a:rPr lang="cs-CZ" sz="1200" dirty="0" smtClean="0">
                <a:latin typeface="Calibri" panose="020F0502020204030204" pitchFamily="34" charset="0"/>
              </a:rPr>
              <a:t>a</a:t>
            </a:r>
            <a:r>
              <a:rPr lang="cs-CZ" sz="1200" dirty="0">
                <a:latin typeface="Calibri" panose="020F0502020204030204" pitchFamily="34" charset="0"/>
              </a:rPr>
              <a:t>) velkou vstupní a výstupní impedanci	     </a:t>
            </a:r>
            <a:r>
              <a:rPr lang="cs-CZ" sz="1200" dirty="0" smtClean="0">
                <a:latin typeface="Calibri" panose="020F0502020204030204" pitchFamily="34" charset="0"/>
              </a:rPr>
              <a:t>	b</a:t>
            </a:r>
            <a:r>
              <a:rPr lang="cs-CZ" sz="1200" dirty="0">
                <a:latin typeface="Calibri" panose="020F0502020204030204" pitchFamily="34" charset="0"/>
              </a:rPr>
              <a:t>) velké napěťové zesílení a malou výstupní impedanci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c</a:t>
            </a:r>
            <a:r>
              <a:rPr lang="cs-CZ" sz="1200" dirty="0">
                <a:latin typeface="Calibri" panose="020F0502020204030204" pitchFamily="34" charset="0"/>
              </a:rPr>
              <a:t>) velkou vstupní a malou výstupní impedanci </a:t>
            </a:r>
            <a:r>
              <a:rPr lang="cs-CZ" sz="1200" dirty="0" smtClean="0">
                <a:latin typeface="Calibri" panose="020F0502020204030204" pitchFamily="34" charset="0"/>
              </a:rPr>
              <a:t>	d</a:t>
            </a:r>
            <a:r>
              <a:rPr lang="cs-CZ" sz="1200" dirty="0">
                <a:latin typeface="Calibri" panose="020F0502020204030204" pitchFamily="34" charset="0"/>
              </a:rPr>
              <a:t>) malé napěťové zesílení a velkou výstupní impedanci 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e</a:t>
            </a:r>
            <a:r>
              <a:rPr lang="cs-CZ" sz="1200" dirty="0">
                <a:latin typeface="Calibri" panose="020F0502020204030204" pitchFamily="34" charset="0"/>
              </a:rPr>
              <a:t>) velké proudové a malé napěťové zesílení	</a:t>
            </a:r>
            <a:r>
              <a:rPr lang="cs-CZ" sz="1200" dirty="0" smtClean="0">
                <a:latin typeface="Calibri" panose="020F0502020204030204" pitchFamily="34" charset="0"/>
              </a:rPr>
              <a:t> f</a:t>
            </a:r>
            <a:r>
              <a:rPr lang="cs-CZ" sz="1200" dirty="0">
                <a:latin typeface="Calibri" panose="020F0502020204030204" pitchFamily="34" charset="0"/>
              </a:rPr>
              <a:t>) velké proudové a velké napěťové zesílení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2. </a:t>
            </a:r>
            <a:r>
              <a:rPr lang="cs-CZ" sz="1200" b="1" i="1" dirty="0">
                <a:latin typeface="Calibri" panose="020F0502020204030204" pitchFamily="34" charset="0"/>
              </a:rPr>
              <a:t>Přímo vázaná tranzistorová dvojice SC - SC má</a:t>
            </a:r>
            <a:r>
              <a:rPr lang="cs-CZ" sz="1200" i="1" dirty="0">
                <a:latin typeface="Calibri" panose="020F0502020204030204" pitchFamily="34" charset="0"/>
              </a:rPr>
              <a:t/>
            </a:r>
            <a:br>
              <a:rPr lang="cs-CZ" sz="1200" i="1" dirty="0">
                <a:latin typeface="Calibri" panose="020F0502020204030204" pitchFamily="34" charset="0"/>
              </a:rPr>
            </a:br>
            <a:r>
              <a:rPr lang="cs-CZ" sz="1200" i="1" dirty="0" smtClean="0">
                <a:latin typeface="Calibri" panose="020F0502020204030204" pitchFamily="34" charset="0"/>
              </a:rPr>
              <a:t>    </a:t>
            </a:r>
            <a:r>
              <a:rPr lang="cs-CZ" sz="1200" dirty="0" smtClean="0">
                <a:latin typeface="Calibri" panose="020F0502020204030204" pitchFamily="34" charset="0"/>
              </a:rPr>
              <a:t>a</a:t>
            </a:r>
            <a:r>
              <a:rPr lang="cs-CZ" sz="1200" dirty="0">
                <a:latin typeface="Calibri" panose="020F0502020204030204" pitchFamily="34" charset="0"/>
              </a:rPr>
              <a:t>) velkou vstupní a výstupní impedanci	       </a:t>
            </a:r>
            <a:r>
              <a:rPr lang="cs-CZ" sz="1200" dirty="0" smtClean="0">
                <a:latin typeface="Calibri" panose="020F0502020204030204" pitchFamily="34" charset="0"/>
              </a:rPr>
              <a:t>	b</a:t>
            </a:r>
            <a:r>
              <a:rPr lang="cs-CZ" sz="1200" dirty="0">
                <a:latin typeface="Calibri" panose="020F0502020204030204" pitchFamily="34" charset="0"/>
              </a:rPr>
              <a:t>) velké napěťové zesílení a malou výstupní impedanci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c</a:t>
            </a:r>
            <a:r>
              <a:rPr lang="cs-CZ" sz="1200" dirty="0">
                <a:latin typeface="Calibri" panose="020F0502020204030204" pitchFamily="34" charset="0"/>
              </a:rPr>
              <a:t>) velkou vstupní a malou výstupní impedanci </a:t>
            </a:r>
            <a:r>
              <a:rPr lang="cs-CZ" sz="1200" dirty="0" smtClean="0">
                <a:latin typeface="Calibri" panose="020F0502020204030204" pitchFamily="34" charset="0"/>
              </a:rPr>
              <a:t>     	d</a:t>
            </a:r>
            <a:r>
              <a:rPr lang="cs-CZ" sz="1200" dirty="0">
                <a:latin typeface="Calibri" panose="020F0502020204030204" pitchFamily="34" charset="0"/>
              </a:rPr>
              <a:t>) malé napěťové zesílení a velkou výstupní impedanci 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e</a:t>
            </a:r>
            <a:r>
              <a:rPr lang="cs-CZ" sz="1200" dirty="0">
                <a:latin typeface="Calibri" panose="020F0502020204030204" pitchFamily="34" charset="0"/>
              </a:rPr>
              <a:t>) velké proudové a malé napěťové zesílení	</a:t>
            </a:r>
            <a:r>
              <a:rPr lang="cs-CZ" sz="1200" dirty="0" smtClean="0">
                <a:latin typeface="Calibri" panose="020F0502020204030204" pitchFamily="34" charset="0"/>
              </a:rPr>
              <a:t> f</a:t>
            </a:r>
            <a:r>
              <a:rPr lang="cs-CZ" sz="1200" dirty="0">
                <a:latin typeface="Calibri" panose="020F0502020204030204" pitchFamily="34" charset="0"/>
              </a:rPr>
              <a:t>) velké proudové a velké napěťové zesílení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3. </a:t>
            </a:r>
            <a:r>
              <a:rPr lang="cs-CZ" sz="1200" b="1" i="1" dirty="0" err="1">
                <a:latin typeface="Calibri" panose="020F0502020204030204" pitchFamily="34" charset="0"/>
              </a:rPr>
              <a:t>Darlingtonovo</a:t>
            </a:r>
            <a:r>
              <a:rPr lang="cs-CZ" sz="1200" b="1" i="1" dirty="0">
                <a:latin typeface="Calibri" panose="020F0502020204030204" pitchFamily="34" charset="0"/>
              </a:rPr>
              <a:t> zapojení má</a:t>
            </a:r>
            <a:r>
              <a:rPr lang="cs-CZ" sz="1200" i="1" dirty="0">
                <a:latin typeface="Calibri" panose="020F0502020204030204" pitchFamily="34" charset="0"/>
              </a:rPr>
              <a:t/>
            </a:r>
            <a:br>
              <a:rPr lang="cs-CZ" sz="1200" i="1" dirty="0">
                <a:latin typeface="Calibri" panose="020F0502020204030204" pitchFamily="34" charset="0"/>
              </a:rPr>
            </a:br>
            <a:r>
              <a:rPr lang="cs-CZ" sz="1200" i="1" dirty="0" smtClean="0">
                <a:latin typeface="Calibri" panose="020F0502020204030204" pitchFamily="34" charset="0"/>
              </a:rPr>
              <a:t>    </a:t>
            </a:r>
            <a:r>
              <a:rPr lang="cs-CZ" sz="1200" dirty="0" smtClean="0">
                <a:latin typeface="Calibri" panose="020F0502020204030204" pitchFamily="34" charset="0"/>
              </a:rPr>
              <a:t>a</a:t>
            </a:r>
            <a:r>
              <a:rPr lang="cs-CZ" sz="1200" dirty="0">
                <a:latin typeface="Calibri" panose="020F0502020204030204" pitchFamily="34" charset="0"/>
              </a:rPr>
              <a:t>) velkou vstupní a výstupní impedanci	</a:t>
            </a:r>
            <a:r>
              <a:rPr lang="cs-CZ" sz="1200" dirty="0" smtClean="0">
                <a:latin typeface="Calibri" panose="020F0502020204030204" pitchFamily="34" charset="0"/>
              </a:rPr>
              <a:t>      	b</a:t>
            </a:r>
            <a:r>
              <a:rPr lang="cs-CZ" sz="1200" dirty="0">
                <a:latin typeface="Calibri" panose="020F0502020204030204" pitchFamily="34" charset="0"/>
              </a:rPr>
              <a:t>) velké napěťové zesílení a malou výstupní impedanci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c</a:t>
            </a:r>
            <a:r>
              <a:rPr lang="cs-CZ" sz="1200" dirty="0">
                <a:latin typeface="Calibri" panose="020F0502020204030204" pitchFamily="34" charset="0"/>
              </a:rPr>
              <a:t>) malé napěťové zesílení a velkou výstupní </a:t>
            </a:r>
            <a:r>
              <a:rPr lang="cs-CZ" sz="1200" dirty="0" smtClean="0">
                <a:latin typeface="Calibri" panose="020F0502020204030204" pitchFamily="34" charset="0"/>
              </a:rPr>
              <a:t>impedanci</a:t>
            </a:r>
            <a:r>
              <a:rPr lang="cs-CZ" sz="1200" dirty="0">
                <a:latin typeface="Calibri" panose="020F0502020204030204" pitchFamily="34" charset="0"/>
              </a:rPr>
              <a:t> </a:t>
            </a:r>
            <a:r>
              <a:rPr lang="cs-CZ" sz="1200" dirty="0" smtClean="0">
                <a:latin typeface="Calibri" panose="020F0502020204030204" pitchFamily="34" charset="0"/>
              </a:rPr>
              <a:t>    d</a:t>
            </a:r>
            <a:r>
              <a:rPr lang="cs-CZ" sz="1200" dirty="0">
                <a:latin typeface="Calibri" panose="020F0502020204030204" pitchFamily="34" charset="0"/>
              </a:rPr>
              <a:t>) velkou vstupní a malou výstupní impedanci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e</a:t>
            </a:r>
            <a:r>
              <a:rPr lang="cs-CZ" sz="1200" dirty="0">
                <a:latin typeface="Calibri" panose="020F0502020204030204" pitchFamily="34" charset="0"/>
              </a:rPr>
              <a:t>) velké proudové a malé napěťové zesílení	</a:t>
            </a:r>
            <a:r>
              <a:rPr lang="cs-CZ" sz="1200" dirty="0" smtClean="0">
                <a:latin typeface="Calibri" panose="020F0502020204030204" pitchFamily="34" charset="0"/>
              </a:rPr>
              <a:t> f</a:t>
            </a:r>
            <a:r>
              <a:rPr lang="cs-CZ" sz="1200" dirty="0">
                <a:latin typeface="Calibri" panose="020F0502020204030204" pitchFamily="34" charset="0"/>
              </a:rPr>
              <a:t>) malé proudové a velké napěťové zesílení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4. </a:t>
            </a:r>
            <a:r>
              <a:rPr lang="cs-CZ" sz="1200" b="1" i="1" dirty="0" err="1">
                <a:latin typeface="Calibri" panose="020F0502020204030204" pitchFamily="34" charset="0"/>
              </a:rPr>
              <a:t>Darlingtonovo</a:t>
            </a:r>
            <a:r>
              <a:rPr lang="cs-CZ" sz="1200" b="1" i="1" dirty="0">
                <a:latin typeface="Calibri" panose="020F0502020204030204" pitchFamily="34" charset="0"/>
              </a:rPr>
              <a:t> zapojení tvoří</a:t>
            </a:r>
            <a:r>
              <a:rPr lang="cs-CZ" sz="1200" i="1" dirty="0">
                <a:latin typeface="Calibri" panose="020F0502020204030204" pitchFamily="34" charset="0"/>
              </a:rPr>
              <a:t/>
            </a:r>
            <a:br>
              <a:rPr lang="cs-CZ" sz="1200" i="1" dirty="0">
                <a:latin typeface="Calibri" panose="020F0502020204030204" pitchFamily="34" charset="0"/>
              </a:rPr>
            </a:br>
            <a:r>
              <a:rPr lang="cs-CZ" sz="1200" i="1" dirty="0" smtClean="0">
                <a:latin typeface="Calibri" panose="020F0502020204030204" pitchFamily="34" charset="0"/>
              </a:rPr>
              <a:t>    </a:t>
            </a:r>
            <a:r>
              <a:rPr lang="cs-CZ" sz="1200" dirty="0" smtClean="0">
                <a:latin typeface="Calibri" panose="020F0502020204030204" pitchFamily="34" charset="0"/>
              </a:rPr>
              <a:t>a</a:t>
            </a:r>
            <a:r>
              <a:rPr lang="cs-CZ" sz="1200" dirty="0">
                <a:latin typeface="Calibri" panose="020F0502020204030204" pitchFamily="34" charset="0"/>
              </a:rPr>
              <a:t>) přímo vázané tranzistorové dvojice SE - </a:t>
            </a:r>
            <a:r>
              <a:rPr lang="cs-CZ" sz="1200" dirty="0" smtClean="0">
                <a:latin typeface="Calibri" panose="020F0502020204030204" pitchFamily="34" charset="0"/>
              </a:rPr>
              <a:t>SC      	b</a:t>
            </a:r>
            <a:r>
              <a:rPr lang="cs-CZ" sz="1200" dirty="0">
                <a:latin typeface="Calibri" panose="020F0502020204030204" pitchFamily="34" charset="0"/>
              </a:rPr>
              <a:t>) přímo vázané tranzistorové dvojice SC - SE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c</a:t>
            </a:r>
            <a:r>
              <a:rPr lang="cs-CZ" sz="1200" dirty="0">
                <a:latin typeface="Calibri" panose="020F0502020204030204" pitchFamily="34" charset="0"/>
              </a:rPr>
              <a:t>) kaskádové zapojení dvojice tranzistorů SC - </a:t>
            </a:r>
            <a:r>
              <a:rPr lang="cs-CZ" sz="1200" dirty="0" smtClean="0">
                <a:latin typeface="Calibri" panose="020F0502020204030204" pitchFamily="34" charset="0"/>
              </a:rPr>
              <a:t>SC     	d</a:t>
            </a:r>
            <a:r>
              <a:rPr lang="cs-CZ" sz="1200" dirty="0">
                <a:latin typeface="Calibri" panose="020F0502020204030204" pitchFamily="34" charset="0"/>
              </a:rPr>
              <a:t>) komplementární dvojice tranzistorů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5. </a:t>
            </a:r>
            <a:r>
              <a:rPr lang="cs-CZ" sz="1200" b="1" i="1" dirty="0">
                <a:latin typeface="Calibri" panose="020F0502020204030204" pitchFamily="34" charset="0"/>
              </a:rPr>
              <a:t>Komplementární dvojice jsou</a:t>
            </a:r>
            <a:r>
              <a:rPr lang="cs-CZ" sz="1200" i="1" dirty="0">
                <a:latin typeface="Calibri" panose="020F0502020204030204" pitchFamily="34" charset="0"/>
              </a:rPr>
              <a:t/>
            </a:r>
            <a:br>
              <a:rPr lang="cs-CZ" sz="1200" i="1" dirty="0">
                <a:latin typeface="Calibri" panose="020F0502020204030204" pitchFamily="34" charset="0"/>
              </a:rPr>
            </a:br>
            <a:r>
              <a:rPr lang="cs-CZ" sz="1200" i="1" dirty="0" smtClean="0">
                <a:latin typeface="Calibri" panose="020F0502020204030204" pitchFamily="34" charset="0"/>
              </a:rPr>
              <a:t>    </a:t>
            </a:r>
            <a:r>
              <a:rPr lang="cs-CZ" sz="1200" dirty="0" smtClean="0">
                <a:latin typeface="Calibri" panose="020F0502020204030204" pitchFamily="34" charset="0"/>
              </a:rPr>
              <a:t>a</a:t>
            </a:r>
            <a:r>
              <a:rPr lang="cs-CZ" sz="1200" dirty="0">
                <a:latin typeface="Calibri" panose="020F0502020204030204" pitchFamily="34" charset="0"/>
              </a:rPr>
              <a:t>) dva tranzistory zapojené v </a:t>
            </a:r>
            <a:r>
              <a:rPr lang="cs-CZ" sz="1200" dirty="0" err="1">
                <a:latin typeface="Calibri" panose="020F0502020204030204" pitchFamily="34" charset="0"/>
              </a:rPr>
              <a:t>Darlingtonově</a:t>
            </a:r>
            <a:r>
              <a:rPr lang="cs-CZ" sz="1200" dirty="0">
                <a:latin typeface="Calibri" panose="020F0502020204030204" pitchFamily="34" charset="0"/>
              </a:rPr>
              <a:t> zapojení	</a:t>
            </a:r>
            <a:r>
              <a:rPr lang="cs-CZ" sz="1200" dirty="0" smtClean="0">
                <a:latin typeface="Calibri" panose="020F0502020204030204" pitchFamily="34" charset="0"/>
              </a:rPr>
              <a:t>b</a:t>
            </a:r>
            <a:r>
              <a:rPr lang="cs-CZ" sz="1200" dirty="0">
                <a:latin typeface="Calibri" panose="020F0502020204030204" pitchFamily="34" charset="0"/>
              </a:rPr>
              <a:t>) dva tranzistory zapojené jako rozdílový zesilovač</a:t>
            </a:r>
            <a:br>
              <a:rPr lang="cs-CZ" sz="1200" dirty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c</a:t>
            </a:r>
            <a:r>
              <a:rPr lang="cs-CZ" sz="1200" dirty="0">
                <a:latin typeface="Calibri" panose="020F0502020204030204" pitchFamily="34" charset="0"/>
              </a:rPr>
              <a:t>) dva tranzistory se shodnými parametry (jeden PNP, druhý </a:t>
            </a:r>
            <a:r>
              <a:rPr lang="cs-CZ" sz="1200" dirty="0" smtClean="0">
                <a:latin typeface="Calibri" panose="020F0502020204030204" pitchFamily="34" charset="0"/>
              </a:rPr>
              <a:t>NPN</a:t>
            </a:r>
            <a:br>
              <a:rPr lang="cs-CZ" sz="1200" dirty="0" smtClean="0">
                <a:latin typeface="Calibri" panose="020F0502020204030204" pitchFamily="34" charset="0"/>
              </a:rPr>
            </a:br>
            <a:r>
              <a:rPr lang="cs-CZ" sz="1200" dirty="0" smtClean="0">
                <a:latin typeface="Calibri" panose="020F0502020204030204" pitchFamily="34" charset="0"/>
              </a:rPr>
              <a:t>    d</a:t>
            </a:r>
            <a:r>
              <a:rPr lang="cs-CZ" sz="1200" dirty="0">
                <a:latin typeface="Calibri" panose="020F0502020204030204" pitchFamily="34" charset="0"/>
              </a:rPr>
              <a:t>) přímo vázané tranzistorové dvojice v zapojení SC</a:t>
            </a:r>
          </a:p>
          <a:p>
            <a:r>
              <a:rPr lang="cs-CZ" sz="1200" b="1" i="1" dirty="0">
                <a:latin typeface="Calibri" panose="020F0502020204030204" pitchFamily="34" charset="0"/>
              </a:rPr>
              <a:t>6. Nakresli zapojení přímo vázané dvojice SE - SC a napiš, kdy se používá a čím se vyznačuje</a:t>
            </a:r>
            <a:r>
              <a:rPr lang="cs-CZ" sz="1200" b="1" i="1" dirty="0" smtClean="0">
                <a:latin typeface="Calibri" panose="020F0502020204030204" pitchFamily="34" charset="0"/>
              </a:rPr>
              <a:t>!</a:t>
            </a:r>
          </a:p>
          <a:p>
            <a:r>
              <a:rPr lang="cs-CZ" sz="1200" b="1" i="1" dirty="0" smtClean="0">
                <a:latin typeface="Calibri" panose="020F0502020204030204" pitchFamily="34" charset="0"/>
              </a:rPr>
              <a:t>7. Popiš konstrukci a funkci diferenciálního zesilovače! Kde se používá?</a:t>
            </a:r>
            <a:endParaRPr lang="cs-CZ" sz="12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100"/>
                                        <p:tgtEl>
                                          <p:spTgt spid="3">
                                            <p:txEl>
                                              <p:charRg st="18" end="3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67" end="7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100"/>
                                        <p:tgtEl>
                                          <p:spTgt spid="3">
                                            <p:txEl>
                                              <p:charRg st="367" end="7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23" end="10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100"/>
                                        <p:tgtEl>
                                          <p:spTgt spid="3">
                                            <p:txEl>
                                              <p:charRg st="723" end="10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54" end="12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charRg st="1054" end="12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85" end="15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charRg st="1285" end="15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549" end="16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charRg st="1549" end="16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charRg st="1549" end="16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charRg st="1549" end="16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charRg st="1549" end="16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643" end="17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charRg st="1643" end="17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charRg st="1643" end="17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charRg st="1643" end="17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charRg st="1643" end="17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F4639E-68AB-49AB-96BC-90548363AAD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3054350" y="1810605"/>
            <a:ext cx="3035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dirty="0"/>
              <a:t>Použité zdroje</a:t>
            </a:r>
          </a:p>
        </p:txBody>
      </p:sp>
      <p:sp>
        <p:nvSpPr>
          <p:cNvPr id="2" name="Obdélník 1"/>
          <p:cNvSpPr/>
          <p:nvPr/>
        </p:nvSpPr>
        <p:spPr>
          <a:xfrm>
            <a:off x="1204044" y="2547750"/>
            <a:ext cx="673591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cs-CZ" altLang="cs-CZ" sz="2400" b="1" dirty="0">
                <a:latin typeface="Calibri" panose="020F0502020204030204" pitchFamily="34" charset="0"/>
              </a:rPr>
              <a:t>Text </a:t>
            </a:r>
            <a:r>
              <a:rPr lang="cs-CZ" altLang="cs-CZ" sz="2400" b="1" dirty="0" smtClean="0">
                <a:latin typeface="Calibri" panose="020F0502020204030204" pitchFamily="34" charset="0"/>
              </a:rPr>
              <a:t>vlastní </a:t>
            </a:r>
          </a:p>
          <a:p>
            <a:pPr algn="l">
              <a:lnSpc>
                <a:spcPct val="150000"/>
              </a:lnSpc>
              <a:defRPr/>
            </a:pPr>
            <a:r>
              <a:rPr lang="cs-CZ" altLang="cs-CZ" sz="2400" b="1" dirty="0" smtClean="0">
                <a:latin typeface="Calibri" panose="020F0502020204030204" pitchFamily="34" charset="0"/>
              </a:rPr>
              <a:t>Obrázky z knihy</a:t>
            </a:r>
            <a:r>
              <a:rPr lang="cs-CZ" altLang="cs-CZ" sz="2400" dirty="0" smtClean="0">
                <a:latin typeface="Calibri" panose="020F0502020204030204" pitchFamily="34" charset="0"/>
              </a:rPr>
              <a:t>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cs-CZ" sz="2200" dirty="0" smtClean="0">
                <a:latin typeface="Calibri" panose="020F0502020204030204" pitchFamily="34" charset="0"/>
              </a:rPr>
              <a:t>ING</a:t>
            </a:r>
            <a:r>
              <a:rPr lang="cs-CZ" sz="2200" dirty="0">
                <a:latin typeface="Calibri" panose="020F0502020204030204" pitchFamily="34" charset="0"/>
              </a:rPr>
              <a:t>. UHLÍŘ, CSC, Jan; DOC. ING. KŘEČAN, Zdeněk. </a:t>
            </a:r>
            <a:r>
              <a:rPr lang="cs-CZ" sz="2200" i="1" dirty="0">
                <a:latin typeface="Calibri" panose="020F0502020204030204" pitchFamily="34" charset="0"/>
              </a:rPr>
              <a:t>Elektronika pro 2. a 3. ročník SOU</a:t>
            </a:r>
            <a:r>
              <a:rPr lang="cs-CZ" sz="2200" dirty="0">
                <a:latin typeface="Calibri" panose="020F0502020204030204" pitchFamily="34" charset="0"/>
              </a:rPr>
              <a:t>. Praha: SNTL</a:t>
            </a:r>
            <a:r>
              <a:rPr lang="cs-CZ" sz="2200">
                <a:latin typeface="Calibri" panose="020F0502020204030204" pitchFamily="34" charset="0"/>
              </a:rPr>
              <a:t>, </a:t>
            </a:r>
            <a:r>
              <a:rPr lang="cs-CZ" sz="2200" smtClean="0">
                <a:latin typeface="Calibri" panose="020F0502020204030204" pitchFamily="34" charset="0"/>
              </a:rPr>
              <a:t>1985</a:t>
            </a:r>
            <a:endParaRPr lang="cs-CZ" sz="22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081050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14042</TotalTime>
  <Words>256</Words>
  <Application>Microsoft Office PowerPoint</Application>
  <PresentationFormat>Předvádění na obrazovce (4:3)</PresentationFormat>
  <Paragraphs>106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STŘEDNÍ ŠKOLA STAVEBNÍ A TECHNICKÁ Ústí nad Labem, Čelakovského 5, příspěvková organizace Páteřní škola Ústeckého kraje</vt:lpstr>
      <vt:lpstr>ELEKTRONIKA</vt:lpstr>
      <vt:lpstr>Kombinované zesilovací stupně</vt:lpstr>
      <vt:lpstr>Kombinované zesilovací stupně</vt:lpstr>
      <vt:lpstr>Kombinované zesilovací stupně</vt:lpstr>
      <vt:lpstr>Kombinované zesilovací stupně</vt:lpstr>
      <vt:lpstr>Kombinované zesilovací stupně</vt:lpstr>
      <vt:lpstr>Kombinované zesilovací stupně</vt:lpstr>
      <vt:lpstr>Kombinované zesilovací stupně</vt:lpstr>
      <vt:lpstr>Souhrn učiva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Pepýk</cp:lastModifiedBy>
  <cp:revision>556</cp:revision>
  <dcterms:created xsi:type="dcterms:W3CDTF">2006-12-09T22:12:50Z</dcterms:created>
  <dcterms:modified xsi:type="dcterms:W3CDTF">2014-03-30T09:50:39Z</dcterms:modified>
</cp:coreProperties>
</file>