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7" r:id="rId2"/>
    <p:sldId id="268" r:id="rId3"/>
    <p:sldId id="355" r:id="rId4"/>
    <p:sldId id="387" r:id="rId5"/>
    <p:sldId id="388" r:id="rId6"/>
    <p:sldId id="389" r:id="rId7"/>
    <p:sldId id="390" r:id="rId8"/>
    <p:sldId id="386" r:id="rId9"/>
    <p:sldId id="391" r:id="rId10"/>
    <p:sldId id="393" r:id="rId11"/>
    <p:sldId id="394" r:id="rId12"/>
    <p:sldId id="395" r:id="rId13"/>
    <p:sldId id="396" r:id="rId14"/>
    <p:sldId id="274" r:id="rId15"/>
    <p:sldId id="366" r:id="rId16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91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14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17366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871117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Oscilátory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lvl="0" indent="-285750" algn="just">
                        <a:buFont typeface="Arial" panose="020B0604020202020204" pitchFamily="34" charset="0"/>
                        <a:buNone/>
                      </a:pPr>
                      <a:r>
                        <a:rPr lang="cs-CZ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Sinusové oscilátory, řídící obvod, aktivní obvod, zpětná vazba, RC člen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elektro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59971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800" b="1" dirty="0" smtClean="0">
                <a:latin typeface="+mj-lt"/>
              </a:rPr>
              <a:t>Oscilátory</a:t>
            </a:r>
            <a:endParaRPr lang="cs-CZ" altLang="cs-CZ" sz="28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VY_32_INOVACE_36_735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96614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Oscilátory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8054" y="1200778"/>
            <a:ext cx="7247891" cy="4988459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Oscilátory jsou elektronické </a:t>
            </a:r>
            <a:r>
              <a:rPr lang="cs-CZ" sz="2000" dirty="0">
                <a:latin typeface="Calibri" panose="020F0502020204030204" pitchFamily="34" charset="0"/>
              </a:rPr>
              <a:t>obvody, které jsou zdrojem střídavého signálu pro další elektronická </a:t>
            </a:r>
            <a:r>
              <a:rPr lang="cs-CZ" sz="2000" dirty="0" smtClean="0">
                <a:latin typeface="Calibri" panose="020F0502020204030204" pitchFamily="34" charset="0"/>
              </a:rPr>
              <a:t>zařízení.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Základem </a:t>
            </a:r>
            <a:r>
              <a:rPr lang="cs-CZ" sz="2000" dirty="0">
                <a:latin typeface="Calibri" panose="020F0502020204030204" pitchFamily="34" charset="0"/>
              </a:rPr>
              <a:t>je zesilovač, z jehož výstupu se zavádí kladná zpětná </a:t>
            </a:r>
            <a:r>
              <a:rPr lang="cs-CZ" sz="2000" dirty="0" smtClean="0">
                <a:latin typeface="Calibri" panose="020F0502020204030204" pitchFamily="34" charset="0"/>
              </a:rPr>
              <a:t>vazba zpět na jeho vstup.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Od klasického zesilovače se odlišují tím, že nemají vstupní svorky - nezpracovávají </a:t>
            </a:r>
            <a:r>
              <a:rPr lang="cs-CZ" sz="2000" dirty="0">
                <a:latin typeface="Calibri" panose="020F0502020204030204" pitchFamily="34" charset="0"/>
              </a:rPr>
              <a:t>žádný vstupní signál - jsou to tedy </a:t>
            </a:r>
            <a:r>
              <a:rPr lang="cs-CZ" sz="2000" i="1" u="sng" dirty="0" smtClean="0">
                <a:latin typeface="Calibri" panose="020F0502020204030204" pitchFamily="34" charset="0"/>
              </a:rPr>
              <a:t>dvojpóly</a:t>
            </a:r>
            <a:r>
              <a:rPr lang="cs-CZ" sz="2000" i="1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900" dirty="0" smtClean="0">
                <a:latin typeface="Calibri" panose="020F0502020204030204" pitchFamily="34" charset="0"/>
              </a:rPr>
              <a:t>    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Zesílení zesilovače je dáno vztahem:</a:t>
            </a:r>
          </a:p>
          <a:p>
            <a:pPr marL="0" indent="0" algn="just">
              <a:buNone/>
            </a:pPr>
            <a:r>
              <a:rPr lang="cs-CZ" sz="1400" dirty="0" smtClean="0">
                <a:latin typeface="Calibri" panose="020F0502020204030204" pitchFamily="34" charset="0"/>
              </a:rPr>
              <a:t>     </a:t>
            </a:r>
          </a:p>
          <a:p>
            <a:pPr marL="0" indent="0">
              <a:buNone/>
            </a:pPr>
            <a:r>
              <a:rPr lang="cs-CZ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sz="16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1600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600" dirty="0">
                <a:latin typeface="Calibri" panose="020F0502020204030204" pitchFamily="34" charset="0"/>
              </a:rPr>
              <a:t>…...... původní zesílení zesilovače    </a:t>
            </a:r>
            <a:r>
              <a:rPr lang="cs-CZ" sz="1600" dirty="0" smtClean="0">
                <a:latin typeface="Calibri" panose="020F0502020204030204" pitchFamily="34" charset="0"/>
              </a:rPr>
              <a:t>	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cs-CZ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sz="16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cs-CZ" sz="1600" dirty="0">
                <a:latin typeface="Calibri" panose="020F0502020204030204" pitchFamily="34" charset="0"/>
              </a:rPr>
              <a:t>......... zesílení po zavedení ZV</a:t>
            </a:r>
          </a:p>
          <a:p>
            <a:pPr marL="0" indent="0">
              <a:buNone/>
            </a:pPr>
            <a:r>
              <a:rPr lang="cs-CZ" sz="16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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600" dirty="0" smtClean="0">
                <a:latin typeface="Calibri" panose="020F0502020204030204" pitchFamily="34" charset="0"/>
              </a:rPr>
              <a:t>…........ </a:t>
            </a:r>
            <a:r>
              <a:rPr lang="cs-CZ" sz="1600" dirty="0">
                <a:latin typeface="Calibri" panose="020F0502020204030204" pitchFamily="34" charset="0"/>
              </a:rPr>
              <a:t>přenos ZV	</a:t>
            </a:r>
            <a:r>
              <a:rPr lang="cs-CZ" sz="1600" dirty="0" smtClean="0">
                <a:latin typeface="Calibri" panose="020F0502020204030204" pitchFamily="34" charset="0"/>
              </a:rPr>
              <a:t>		</a:t>
            </a:r>
            <a:r>
              <a:rPr lang="cs-CZ" sz="1600" i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</a:t>
            </a:r>
            <a:r>
              <a:rPr lang="cs-CZ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6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</a:t>
            </a:r>
            <a:r>
              <a:rPr lang="cs-CZ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</a:t>
            </a:r>
            <a:r>
              <a:rPr lang="cs-CZ" sz="16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 </a:t>
            </a:r>
            <a:r>
              <a:rPr lang="cs-CZ" sz="1600" dirty="0">
                <a:latin typeface="Calibri" panose="020F0502020204030204" pitchFamily="34" charset="0"/>
              </a:rPr>
              <a:t>…...... přenos otevřené ZV smyčky</a:t>
            </a:r>
          </a:p>
          <a:p>
            <a:pPr marL="0" lv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Podle průběhu výstupního signálu je dělíme do </a:t>
            </a:r>
            <a:r>
              <a:rPr lang="cs-CZ" sz="2000" dirty="0">
                <a:latin typeface="Calibri" panose="020F0502020204030204" pitchFamily="34" charset="0"/>
              </a:rPr>
              <a:t>dvou skupin:</a:t>
            </a:r>
          </a:p>
          <a:p>
            <a:pPr marL="800100" lvl="2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a) sinusové oscilátory				</a:t>
            </a:r>
            <a:endParaRPr lang="cs-CZ" sz="2000" dirty="0">
              <a:latin typeface="Calibri" panose="020F0502020204030204" pitchFamily="34" charset="0"/>
            </a:endParaRPr>
          </a:p>
          <a:p>
            <a:pPr marL="800100" lvl="2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b) nesinusové </a:t>
            </a:r>
            <a:r>
              <a:rPr lang="cs-CZ" sz="2000" i="1" dirty="0" smtClean="0">
                <a:latin typeface="Calibri" panose="020F0502020204030204" pitchFamily="34" charset="0"/>
              </a:rPr>
              <a:t>oscilátory</a:t>
            </a:r>
          </a:p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Principy </a:t>
            </a:r>
            <a:r>
              <a:rPr lang="cs-CZ" sz="2000" b="1" i="1" u="sng" dirty="0">
                <a:latin typeface="Calibri" panose="020F0502020204030204" pitchFamily="34" charset="0"/>
              </a:rPr>
              <a:t>sinusových a nesinusových oscilátorů se v mnohém liší</a:t>
            </a:r>
            <a:r>
              <a:rPr lang="cs-CZ" sz="2000" b="1" i="1" u="sng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800" i="1" u="sng" dirty="0" smtClean="0">
                <a:latin typeface="Calibri" panose="020F0502020204030204" pitchFamily="34" charset="0"/>
              </a:rPr>
              <a:t> 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8926" y="606580"/>
            <a:ext cx="7306147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034" y="3224954"/>
            <a:ext cx="1820171" cy="726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2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8054" y="1457608"/>
            <a:ext cx="7247891" cy="420986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>
                <a:latin typeface="Calibri" panose="020F0502020204030204" pitchFamily="34" charset="0"/>
              </a:rPr>
              <a:t>SINUSOVÉ  OSCILÁTORY</a:t>
            </a:r>
            <a:endParaRPr lang="cs-CZ" sz="2000" b="1" i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Vytváří </a:t>
            </a:r>
            <a:r>
              <a:rPr lang="cs-CZ" sz="2000" dirty="0">
                <a:latin typeface="Calibri" panose="020F0502020204030204" pitchFamily="34" charset="0"/>
              </a:rPr>
              <a:t>nízkofrekvenční nebo vysokofrekvenční napětí sinusového průběhu s přesně určeným časově stálým kmitočtem.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Používají se vysílačích, rozhlasových a TV přijímačích, v měřicích </a:t>
            </a:r>
            <a:r>
              <a:rPr lang="cs-CZ" sz="2000" dirty="0" smtClean="0">
                <a:latin typeface="Calibri" panose="020F0502020204030204" pitchFamily="34" charset="0"/>
              </a:rPr>
              <a:t>přístrojích, v</a:t>
            </a:r>
            <a:r>
              <a:rPr lang="cs-CZ" sz="2000" dirty="0">
                <a:latin typeface="Calibri" panose="020F0502020204030204" pitchFamily="34" charset="0"/>
              </a:rPr>
              <a:t> magnetofonech, </a:t>
            </a:r>
            <a:r>
              <a:rPr lang="cs-CZ" sz="2000" dirty="0" smtClean="0">
                <a:latin typeface="Calibri" panose="020F0502020204030204" pitchFamily="34" charset="0"/>
              </a:rPr>
              <a:t>atd.</a:t>
            </a: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Základní části:</a:t>
            </a:r>
            <a:endParaRPr lang="cs-CZ" sz="2000" dirty="0">
              <a:latin typeface="Calibri" panose="020F050202020403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cs-CZ" sz="2000" b="1" i="1" dirty="0">
                <a:latin typeface="Calibri" panose="020F0502020204030204" pitchFamily="34" charset="0"/>
              </a:rPr>
              <a:t>řídící (zpětnovazební) </a:t>
            </a:r>
            <a:r>
              <a:rPr lang="cs-CZ" sz="2000" b="1" i="1" dirty="0" smtClean="0">
                <a:latin typeface="Calibri" panose="020F0502020204030204" pitchFamily="34" charset="0"/>
              </a:rPr>
              <a:t>obvod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je </a:t>
            </a:r>
            <a:r>
              <a:rPr lang="cs-CZ" sz="2000" dirty="0">
                <a:latin typeface="Calibri" panose="020F0502020204030204" pitchFamily="34" charset="0"/>
              </a:rPr>
              <a:t>sestaven z pasivních součástek, určuje kmitočet střídavého </a:t>
            </a:r>
            <a:r>
              <a:rPr lang="cs-CZ" sz="2000" dirty="0" smtClean="0">
                <a:latin typeface="Calibri" panose="020F0502020204030204" pitchFamily="34" charset="0"/>
              </a:rPr>
              <a:t>napětí</a:t>
            </a:r>
            <a:endParaRPr lang="cs-CZ" sz="2000" dirty="0">
              <a:latin typeface="Calibri" panose="020F050202020403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cs-CZ" sz="2000" b="1" i="1" dirty="0">
                <a:latin typeface="Calibri" panose="020F0502020204030204" pitchFamily="34" charset="0"/>
              </a:rPr>
              <a:t>aktivní </a:t>
            </a:r>
            <a:r>
              <a:rPr lang="cs-CZ" sz="2000" b="1" i="1" dirty="0" smtClean="0">
                <a:latin typeface="Calibri" panose="020F0502020204030204" pitchFamily="34" charset="0"/>
              </a:rPr>
              <a:t>obvod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vhodným způsobem předává energii z napájecího zdroje řídícímu </a:t>
            </a:r>
            <a:r>
              <a:rPr lang="cs-CZ" sz="2000" dirty="0" smtClean="0">
                <a:latin typeface="Calibri" panose="020F0502020204030204" pitchFamily="34" charset="0"/>
              </a:rPr>
              <a:t>obvodu</a:t>
            </a: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8926" y="597527"/>
            <a:ext cx="7306147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85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8054" y="1276539"/>
            <a:ext cx="7426401" cy="498845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>
                <a:latin typeface="Calibri" panose="020F0502020204030204" pitchFamily="34" charset="0"/>
              </a:rPr>
              <a:t>SINUSOVÉ  </a:t>
            </a:r>
            <a:r>
              <a:rPr lang="cs-CZ" sz="2000" b="1" u="sng" dirty="0" smtClean="0">
                <a:latin typeface="Calibri" panose="020F0502020204030204" pitchFamily="34" charset="0"/>
              </a:rPr>
              <a:t>OSCILÁTORY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Oscilátory se skládají ze dvou funkčních celků:</a:t>
            </a:r>
            <a:endParaRPr lang="cs-CZ" sz="2000" dirty="0">
              <a:latin typeface="Calibri" panose="020F0502020204030204" pitchFamily="34" charset="0"/>
            </a:endParaRPr>
          </a:p>
          <a:p>
            <a:r>
              <a:rPr lang="cs-CZ" sz="2000" b="1" i="1" dirty="0" smtClean="0">
                <a:latin typeface="Calibri" panose="020F0502020204030204" pitchFamily="34" charset="0"/>
              </a:rPr>
              <a:t>řídící </a:t>
            </a:r>
            <a:r>
              <a:rPr lang="cs-CZ" sz="2000" b="1" i="1" dirty="0">
                <a:latin typeface="Calibri" panose="020F0502020204030204" pitchFamily="34" charset="0"/>
              </a:rPr>
              <a:t>obvod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........... </a:t>
            </a:r>
            <a:r>
              <a:rPr lang="cs-CZ" sz="2000" dirty="0">
                <a:latin typeface="Calibri" panose="020F0502020204030204" pitchFamily="34" charset="0"/>
              </a:rPr>
              <a:t>je sestaven z pasivních součástek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dirty="0">
                <a:latin typeface="Calibri" panose="020F0502020204030204" pitchFamily="34" charset="0"/>
              </a:rPr>
              <a:t>, </a:t>
            </a:r>
            <a:r>
              <a:rPr lang="cs-CZ" sz="2000" i="1" dirty="0" smtClean="0">
                <a:latin typeface="Calibri" panose="020F0502020204030204" pitchFamily="34" charset="0"/>
              </a:rPr>
              <a:t>C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i="1" dirty="0">
                <a:latin typeface="Calibri" panose="020F0502020204030204" pitchFamily="34" charset="0"/>
              </a:rPr>
              <a:t>L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          s </a:t>
            </a:r>
            <a:r>
              <a:rPr lang="cs-CZ" sz="2000" dirty="0">
                <a:latin typeface="Calibri" panose="020F0502020204030204" pitchFamily="34" charset="0"/>
              </a:rPr>
              <a:t>vhodnými </a:t>
            </a:r>
            <a:r>
              <a:rPr lang="cs-CZ" sz="2000" dirty="0" smtClean="0">
                <a:latin typeface="Calibri" panose="020F0502020204030204" pitchFamily="34" charset="0"/>
              </a:rPr>
              <a:t>parametry</a:t>
            </a:r>
            <a:endParaRPr lang="cs-CZ" sz="2000" dirty="0">
              <a:latin typeface="Calibri" panose="020F0502020204030204" pitchFamily="34" charset="0"/>
            </a:endParaRPr>
          </a:p>
          <a:p>
            <a:r>
              <a:rPr lang="cs-CZ" sz="2000" b="1" i="1" dirty="0" smtClean="0">
                <a:latin typeface="Calibri" panose="020F0502020204030204" pitchFamily="34" charset="0"/>
              </a:rPr>
              <a:t>aktivní </a:t>
            </a:r>
            <a:r>
              <a:rPr lang="cs-CZ" sz="2000" b="1" i="1" dirty="0">
                <a:latin typeface="Calibri" panose="020F0502020204030204" pitchFamily="34" charset="0"/>
              </a:rPr>
              <a:t>obvod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…….... </a:t>
            </a:r>
            <a:r>
              <a:rPr lang="cs-CZ" sz="2000" dirty="0">
                <a:latin typeface="Calibri" panose="020F0502020204030204" pitchFamily="34" charset="0"/>
              </a:rPr>
              <a:t>je zpravidla </a:t>
            </a:r>
            <a:r>
              <a:rPr lang="cs-CZ" sz="2000">
                <a:latin typeface="Calibri" panose="020F0502020204030204" pitchFamily="34" charset="0"/>
              </a:rPr>
              <a:t>jednostupňový </a:t>
            </a:r>
            <a:r>
              <a:rPr lang="cs-CZ" sz="2000" smtClean="0">
                <a:latin typeface="Calibri" panose="020F0502020204030204" pitchFamily="34" charset="0"/>
              </a:rPr>
              <a:t>tranzistorový </a:t>
            </a:r>
            <a:r>
              <a:rPr lang="cs-CZ" sz="2000" dirty="0">
                <a:latin typeface="Calibri" panose="020F0502020204030204" pitchFamily="34" charset="0"/>
              </a:rPr>
              <a:t>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 </a:t>
            </a:r>
            <a:r>
              <a:rPr lang="cs-CZ" sz="2000" b="1" i="1" u="sng" dirty="0" smtClean="0">
                <a:latin typeface="Calibri" panose="020F0502020204030204" pitchFamily="34" charset="0"/>
              </a:rPr>
              <a:t>Podmínky </a:t>
            </a:r>
            <a:r>
              <a:rPr lang="cs-CZ" sz="2000" b="1" i="1" u="sng" dirty="0">
                <a:latin typeface="Calibri" panose="020F0502020204030204" pitchFamily="34" charset="0"/>
              </a:rPr>
              <a:t>vzniku oscilací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Vztah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000" i="1" dirty="0">
                <a:latin typeface="Calibri" panose="020F0502020204030204" pitchFamily="34" charset="0"/>
              </a:rPr>
              <a:t> A</a:t>
            </a:r>
            <a:r>
              <a:rPr lang="cs-CZ" sz="2000" i="1" baseline="-25000" dirty="0">
                <a:latin typeface="Calibri" panose="020F0502020204030204" pitchFamily="34" charset="0"/>
              </a:rPr>
              <a:t>U</a:t>
            </a:r>
            <a:r>
              <a:rPr lang="cs-CZ" sz="2000" i="1" dirty="0">
                <a:latin typeface="Calibri" panose="020F0502020204030204" pitchFamily="34" charset="0"/>
              </a:rPr>
              <a:t> = </a:t>
            </a:r>
            <a:r>
              <a:rPr lang="cs-CZ" sz="2000" i="1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 z rovnice pro výpočet zesílení představuje </a:t>
            </a:r>
            <a:r>
              <a:rPr lang="cs-CZ" sz="2000" dirty="0">
                <a:latin typeface="Calibri" panose="020F0502020204030204" pitchFamily="34" charset="0"/>
              </a:rPr>
              <a:t>komplexní rovnici, která v sobě zahrnuje </a:t>
            </a:r>
            <a:r>
              <a:rPr lang="cs-CZ" sz="2000" i="1" dirty="0">
                <a:latin typeface="Calibri" panose="020F0502020204030204" pitchFamily="34" charset="0"/>
              </a:rPr>
              <a:t>dvě dílčí podmínky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oscilací. </a:t>
            </a: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Musí </a:t>
            </a:r>
            <a:r>
              <a:rPr lang="cs-CZ" sz="2000" i="1" u="sng" dirty="0">
                <a:latin typeface="Calibri" panose="020F0502020204030204" pitchFamily="34" charset="0"/>
              </a:rPr>
              <a:t>současně platit</a:t>
            </a:r>
            <a:r>
              <a:rPr lang="cs-CZ" sz="2000" dirty="0">
                <a:latin typeface="Calibri" panose="020F0502020204030204" pitchFamily="34" charset="0"/>
              </a:rPr>
              <a:t> tyto dvě rovnice: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cs-CZ" sz="2000" i="1" dirty="0">
                <a:latin typeface="Calibri" panose="020F0502020204030204" pitchFamily="34" charset="0"/>
                <a:sym typeface="Symbol"/>
              </a:rPr>
              <a:t>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000" i="1" dirty="0">
                <a:latin typeface="Calibri" panose="020F0502020204030204" pitchFamily="34" charset="0"/>
              </a:rPr>
              <a:t> A</a:t>
            </a:r>
            <a:r>
              <a:rPr lang="cs-CZ" sz="2000" i="1" baseline="-25000" dirty="0">
                <a:latin typeface="Calibri" panose="020F0502020204030204" pitchFamily="34" charset="0"/>
              </a:rPr>
              <a:t>U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</a:t>
            </a:r>
            <a:r>
              <a:rPr lang="cs-CZ" sz="2000" i="1" dirty="0">
                <a:latin typeface="Calibri" panose="020F0502020204030204" pitchFamily="34" charset="0"/>
              </a:rPr>
              <a:t> = 1 </a:t>
            </a:r>
            <a:r>
              <a:rPr lang="cs-CZ" sz="2000" dirty="0" smtClean="0">
                <a:latin typeface="Calibri" panose="020F0502020204030204" pitchFamily="34" charset="0"/>
              </a:rPr>
              <a:t>........................... </a:t>
            </a:r>
            <a:r>
              <a:rPr lang="cs-CZ" sz="2000" b="1" i="1" dirty="0">
                <a:latin typeface="Calibri" panose="020F0502020204030204" pitchFamily="34" charset="0"/>
              </a:rPr>
              <a:t>amplitudová podmínka oscilací</a:t>
            </a:r>
            <a:endParaRPr lang="cs-CZ" sz="2000" dirty="0">
              <a:latin typeface="Calibri" panose="020F0502020204030204" pitchFamily="34" charset="0"/>
            </a:endParaRP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cs-CZ" sz="2000" i="1" dirty="0">
                <a:latin typeface="Calibri" panose="020F0502020204030204" pitchFamily="34" charset="0"/>
                <a:sym typeface="Symbol"/>
              </a:rPr>
              <a:t></a:t>
            </a:r>
            <a:r>
              <a:rPr lang="cs-CZ" sz="2000" i="1" dirty="0">
                <a:latin typeface="Calibri" panose="020F0502020204030204" pitchFamily="34" charset="0"/>
              </a:rPr>
              <a:t> = 2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000" i="1" dirty="0">
                <a:latin typeface="Calibri" panose="020F0502020204030204" pitchFamily="34" charset="0"/>
              </a:rPr>
              <a:t> k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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(k </a:t>
            </a:r>
            <a:r>
              <a:rPr lang="cs-CZ" sz="2000" dirty="0">
                <a:latin typeface="Calibri" panose="020F0502020204030204" pitchFamily="34" charset="0"/>
              </a:rPr>
              <a:t>= 0, 1, 2 …) </a:t>
            </a:r>
            <a:r>
              <a:rPr lang="cs-CZ" sz="2000" dirty="0" smtClean="0">
                <a:latin typeface="Calibri" panose="020F0502020204030204" pitchFamily="34" charset="0"/>
              </a:rPr>
              <a:t>….. </a:t>
            </a:r>
            <a:r>
              <a:rPr lang="cs-CZ" sz="2000" b="1" i="1" dirty="0">
                <a:latin typeface="Calibri" panose="020F0502020204030204" pitchFamily="34" charset="0"/>
              </a:rPr>
              <a:t>fázová podmínka oscilací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(rovnice vyjadřuje, že ZV signál je </a:t>
            </a:r>
            <a:r>
              <a:rPr lang="cs-CZ" sz="2000" dirty="0">
                <a:latin typeface="Calibri" panose="020F0502020204030204" pitchFamily="34" charset="0"/>
              </a:rPr>
              <a:t>ve fázi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000" dirty="0">
                <a:latin typeface="Calibri" panose="020F0502020204030204" pitchFamily="34" charset="0"/>
              </a:rPr>
              <a:t> kladná ZV)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Tyto podmínky musí být splněny pouze </a:t>
            </a:r>
            <a:r>
              <a:rPr lang="cs-CZ" sz="2000" i="1" dirty="0">
                <a:latin typeface="Calibri" panose="020F0502020204030204" pitchFamily="34" charset="0"/>
              </a:rPr>
              <a:t>pro jediný kmitočet f</a:t>
            </a:r>
            <a:r>
              <a:rPr lang="cs-CZ" sz="2000" i="1" baseline="-25000" dirty="0">
                <a:latin typeface="Calibri" panose="020F0502020204030204" pitchFamily="34" charset="0"/>
              </a:rPr>
              <a:t>0</a:t>
            </a:r>
            <a:r>
              <a:rPr lang="cs-CZ" sz="2000" dirty="0" smtClean="0">
                <a:latin typeface="Calibri" panose="020F0502020204030204" pitchFamily="34" charset="0"/>
              </a:rPr>
              <a:t>. 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8926" y="597527"/>
            <a:ext cx="7306147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56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8054" y="1276539"/>
            <a:ext cx="7426401" cy="507899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>
                <a:latin typeface="Calibri" panose="020F0502020204030204" pitchFamily="34" charset="0"/>
              </a:rPr>
              <a:t>SINUSOVÉ  </a:t>
            </a:r>
            <a:r>
              <a:rPr lang="cs-CZ" sz="2000" b="1" u="sng" dirty="0" smtClean="0">
                <a:latin typeface="Calibri" panose="020F0502020204030204" pitchFamily="34" charset="0"/>
              </a:rPr>
              <a:t>OSCILÁTORY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Pro správnou funkci oscilátoru musí být splněny dva požadavky:</a:t>
            </a: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a) </a:t>
            </a:r>
            <a:r>
              <a:rPr lang="cs-CZ" sz="2000" b="1" i="1" dirty="0">
                <a:latin typeface="Calibri" panose="020F0502020204030204" pitchFamily="34" charset="0"/>
              </a:rPr>
              <a:t>počáteční podmínka oscilací</a:t>
            </a:r>
            <a:r>
              <a:rPr lang="cs-CZ" sz="2000" i="1" dirty="0">
                <a:latin typeface="Calibri" panose="020F0502020204030204" pitchFamily="34" charset="0"/>
              </a:rPr>
              <a:t> (pro vznik kmitů):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Energie </a:t>
            </a:r>
            <a:r>
              <a:rPr lang="cs-CZ" sz="2000" dirty="0">
                <a:latin typeface="Calibri" panose="020F0502020204030204" pitchFamily="34" charset="0"/>
              </a:rPr>
              <a:t>přivedená na vstup musí být větší, než jsou ztráty v obvodech oscilátoru.</a:t>
            </a: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b) </a:t>
            </a:r>
            <a:r>
              <a:rPr lang="cs-CZ" sz="2000" b="1" i="1" dirty="0">
                <a:latin typeface="Calibri" panose="020F0502020204030204" pitchFamily="34" charset="0"/>
              </a:rPr>
              <a:t>mezní oscilační podmínka</a:t>
            </a:r>
            <a:r>
              <a:rPr lang="cs-CZ" sz="2000" i="1" dirty="0">
                <a:latin typeface="Calibri" panose="020F0502020204030204" pitchFamily="34" charset="0"/>
              </a:rPr>
              <a:t> (pro udržování stálé amplitudy kmitů):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Energie </a:t>
            </a:r>
            <a:r>
              <a:rPr lang="cs-CZ" sz="2000" dirty="0">
                <a:latin typeface="Calibri" panose="020F0502020204030204" pitchFamily="34" charset="0"/>
              </a:rPr>
              <a:t>dodávaná do řídícího obvodu se přesně rovná jeho ztrátám.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 </a:t>
            </a:r>
            <a:r>
              <a:rPr lang="cs-CZ" sz="800" dirty="0" smtClean="0">
                <a:latin typeface="Calibri" panose="020F0502020204030204" pitchFamily="34" charset="0"/>
              </a:rPr>
              <a:t>  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Splnění těchto podmínek je zaručeno automatickou změnou zesílení – zavedením záporné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rezistorem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Podle </a:t>
            </a:r>
            <a:r>
              <a:rPr lang="cs-CZ" sz="2000" dirty="0">
                <a:latin typeface="Calibri" panose="020F0502020204030204" pitchFamily="34" charset="0"/>
              </a:rPr>
              <a:t>druhu řídícího čtyřpólu, který určuje kmitočet </a:t>
            </a:r>
            <a:r>
              <a:rPr lang="cs-CZ" sz="2000" dirty="0" smtClean="0">
                <a:latin typeface="Calibri" panose="020F0502020204030204" pitchFamily="34" charset="0"/>
              </a:rPr>
              <a:t>oscilací, </a:t>
            </a:r>
            <a:r>
              <a:rPr lang="cs-CZ" sz="2000" dirty="0">
                <a:latin typeface="Calibri" panose="020F0502020204030204" pitchFamily="34" charset="0"/>
              </a:rPr>
              <a:t>se </a:t>
            </a:r>
            <a:r>
              <a:rPr lang="cs-CZ" sz="2000" dirty="0" smtClean="0">
                <a:latin typeface="Calibri" panose="020F0502020204030204" pitchFamily="34" charset="0"/>
              </a:rPr>
              <a:t>zpětnovazební </a:t>
            </a:r>
            <a:r>
              <a:rPr lang="cs-CZ" sz="2000" dirty="0">
                <a:latin typeface="Calibri" panose="020F0502020204030204" pitchFamily="34" charset="0"/>
              </a:rPr>
              <a:t>oscilátory rozdělují na:</a:t>
            </a:r>
          </a:p>
          <a:p>
            <a:pPr lvl="2"/>
            <a:r>
              <a:rPr lang="cs-CZ" sz="2000" b="1" i="1" dirty="0">
                <a:latin typeface="Calibri" panose="020F0502020204030204" pitchFamily="34" charset="0"/>
              </a:rPr>
              <a:t>oscilátory LC		</a:t>
            </a:r>
            <a:endParaRPr lang="cs-CZ" sz="2000" dirty="0">
              <a:latin typeface="Calibri" panose="020F0502020204030204" pitchFamily="34" charset="0"/>
            </a:endParaRPr>
          </a:p>
          <a:p>
            <a:pPr lvl="2"/>
            <a:r>
              <a:rPr lang="cs-CZ" sz="2000" b="1" i="1" dirty="0">
                <a:latin typeface="Calibri" panose="020F0502020204030204" pitchFamily="34" charset="0"/>
              </a:rPr>
              <a:t>oscilátory RC</a:t>
            </a:r>
            <a:endParaRPr lang="cs-CZ" sz="2000" dirty="0">
              <a:latin typeface="Calibri" panose="020F0502020204030204" pitchFamily="34" charset="0"/>
            </a:endParaRPr>
          </a:p>
          <a:p>
            <a:pPr lvl="2"/>
            <a:r>
              <a:rPr lang="cs-CZ" sz="2000" b="1" i="1" dirty="0">
                <a:latin typeface="Calibri" panose="020F0502020204030204" pitchFamily="34" charset="0"/>
              </a:rPr>
              <a:t>oscilátory řízené krystalem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8926" y="597527"/>
            <a:ext cx="7306147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67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77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1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1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1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8054" y="1276539"/>
            <a:ext cx="7236279" cy="507899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LC oscilátory s </a:t>
            </a:r>
            <a:r>
              <a:rPr lang="cs-CZ" sz="2000" b="1" i="1" u="sng" dirty="0">
                <a:latin typeface="Calibri" panose="020F0502020204030204" pitchFamily="34" charset="0"/>
              </a:rPr>
              <a:t>indukční vazbou</a:t>
            </a:r>
            <a:r>
              <a:rPr lang="cs-CZ" sz="2000" dirty="0">
                <a:latin typeface="Calibri" panose="020F0502020204030204" pitchFamily="34" charset="0"/>
              </a:rPr>
              <a:t>	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Řídící a aktivní obvod je propojen indukční vazbou. </a:t>
            </a:r>
          </a:p>
          <a:p>
            <a:pPr marL="0" indent="0" algn="just">
              <a:buNone/>
            </a:pPr>
            <a:r>
              <a:rPr lang="cs-CZ" sz="2000" b="1" i="1" dirty="0" err="1">
                <a:latin typeface="Calibri" panose="020F0502020204030204" pitchFamily="34" charset="0"/>
              </a:rPr>
              <a:t>Reinatzův</a:t>
            </a:r>
            <a:r>
              <a:rPr lang="cs-CZ" sz="2000" b="1" i="1" dirty="0">
                <a:latin typeface="Calibri" panose="020F0502020204030204" pitchFamily="34" charset="0"/>
              </a:rPr>
              <a:t> oscilátor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ZV je zavedena na bázi tranzistoru cívkou </a:t>
            </a:r>
            <a:r>
              <a:rPr lang="cs-CZ" sz="2000" i="1" dirty="0" err="1">
                <a:latin typeface="Calibri" panose="020F0502020204030204" pitchFamily="34" charset="0"/>
              </a:rPr>
              <a:t>L</a:t>
            </a:r>
            <a:r>
              <a:rPr lang="cs-CZ" sz="2000" i="1" baseline="-25000" dirty="0" err="1">
                <a:latin typeface="Calibri" panose="020F0502020204030204" pitchFamily="34" charset="0"/>
              </a:rPr>
              <a:t>v</a:t>
            </a:r>
            <a:r>
              <a:rPr lang="cs-CZ" sz="2000" dirty="0">
                <a:latin typeface="Calibri" panose="020F0502020204030204" pitchFamily="34" charset="0"/>
              </a:rPr>
              <a:t>. Důležitá je vzájemná vazba mezi cívkami a směr vinutí cívek. 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určují nastavení pracovního bodu tranzistoru. Odporový </a:t>
            </a:r>
            <a:r>
              <a:rPr lang="cs-CZ" sz="2000" dirty="0" err="1">
                <a:latin typeface="Calibri" panose="020F0502020204030204" pitchFamily="34" charset="0"/>
              </a:rPr>
              <a:t>trimr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</a:rPr>
              <a:t>P</a:t>
            </a:r>
            <a:r>
              <a:rPr lang="cs-CZ" sz="2000" dirty="0">
                <a:latin typeface="Calibri" panose="020F0502020204030204" pitchFamily="34" charset="0"/>
              </a:rPr>
              <a:t> slouží k nastavení vlivu záporné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– má vliv na </a:t>
            </a:r>
            <a:r>
              <a:rPr lang="cs-CZ" sz="2000" dirty="0" smtClean="0">
                <a:latin typeface="Calibri" panose="020F0502020204030204" pitchFamily="34" charset="0"/>
              </a:rPr>
              <a:t>kmitočtovou a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amplitudovou </a:t>
            </a:r>
            <a:r>
              <a:rPr lang="cs-CZ" sz="2000" dirty="0">
                <a:latin typeface="Calibri" panose="020F0502020204030204" pitchFamily="34" charset="0"/>
              </a:rPr>
              <a:t>stabilitu (nastavení </a:t>
            </a:r>
            <a:r>
              <a:rPr lang="cs-CZ" sz="2000" dirty="0" smtClean="0">
                <a:latin typeface="Calibri" panose="020F0502020204030204" pitchFamily="34" charset="0"/>
              </a:rPr>
              <a:t>mezních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oscilačních </a:t>
            </a:r>
            <a:r>
              <a:rPr lang="cs-CZ" sz="2000" dirty="0">
                <a:latin typeface="Calibri" panose="020F0502020204030204" pitchFamily="34" charset="0"/>
              </a:rPr>
              <a:t>podmínek). </a:t>
            </a:r>
            <a:r>
              <a:rPr lang="cs-CZ" sz="2000" dirty="0" smtClean="0">
                <a:latin typeface="Calibri" panose="020F0502020204030204" pitchFamily="34" charset="0"/>
              </a:rPr>
              <a:t>Změnou </a:t>
            </a:r>
            <a:r>
              <a:rPr lang="cs-CZ" sz="2000" dirty="0">
                <a:latin typeface="Calibri" panose="020F0502020204030204" pitchFamily="34" charset="0"/>
              </a:rPr>
              <a:t>kapacity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ladícího </a:t>
            </a:r>
            <a:r>
              <a:rPr lang="cs-CZ" sz="2000" dirty="0">
                <a:latin typeface="Calibri" panose="020F0502020204030204" pitchFamily="34" charset="0"/>
              </a:rPr>
              <a:t>kondenzátoru </a:t>
            </a:r>
            <a:r>
              <a:rPr lang="cs-CZ" sz="2000" i="1" dirty="0" smtClean="0">
                <a:latin typeface="Calibri" panose="020F0502020204030204" pitchFamily="34" charset="0"/>
              </a:rPr>
              <a:t>C </a:t>
            </a:r>
            <a:r>
              <a:rPr lang="cs-CZ" sz="2000" dirty="0" smtClean="0">
                <a:latin typeface="Calibri" panose="020F0502020204030204" pitchFamily="34" charset="0"/>
              </a:rPr>
              <a:t>můžeme </a:t>
            </a:r>
            <a:r>
              <a:rPr lang="cs-CZ" sz="2000" dirty="0">
                <a:latin typeface="Calibri" panose="020F0502020204030204" pitchFamily="34" charset="0"/>
              </a:rPr>
              <a:t>v </a:t>
            </a:r>
            <a:r>
              <a:rPr lang="cs-CZ" sz="2000" dirty="0" smtClean="0">
                <a:latin typeface="Calibri" panose="020F0502020204030204" pitchFamily="34" charset="0"/>
              </a:rPr>
              <a:t>určitém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r</a:t>
            </a:r>
            <a:r>
              <a:rPr lang="cs-CZ" sz="2000" dirty="0" smtClean="0">
                <a:latin typeface="Calibri" panose="020F0502020204030204" pitchFamily="34" charset="0"/>
              </a:rPr>
              <a:t>ozsahu </a:t>
            </a:r>
            <a:r>
              <a:rPr lang="cs-CZ" sz="2000" dirty="0">
                <a:latin typeface="Calibri" panose="020F0502020204030204" pitchFamily="34" charset="0"/>
              </a:rPr>
              <a:t>měnit kmitočet výstupního </a:t>
            </a:r>
            <a:r>
              <a:rPr lang="cs-CZ" sz="2000" dirty="0" smtClean="0">
                <a:latin typeface="Calibri" panose="020F0502020204030204" pitchFamily="34" charset="0"/>
              </a:rPr>
              <a:t>signálu.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8926" y="597527"/>
            <a:ext cx="7306147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7949027"/>
              </p:ext>
            </p:extLst>
          </p:nvPr>
        </p:nvGraphicFramePr>
        <p:xfrm>
          <a:off x="5547006" y="3688705"/>
          <a:ext cx="3053785" cy="24972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4" name="Picture" r:id="rId3" imgW="1695960" imgH="1387440" progId="Word.Picture.8">
                  <p:embed/>
                </p:oleObj>
              </mc:Choice>
              <mc:Fallback>
                <p:oleObj name="Picture" r:id="rId3" imgW="1695960" imgH="1387440" progId="Word.Picture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47006" y="3688705"/>
                        <a:ext cx="3053785" cy="249726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3112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7659" y="1231272"/>
            <a:ext cx="6773177" cy="264361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LC</a:t>
            </a:r>
            <a:r>
              <a:rPr lang="cs-CZ" sz="2000" b="1" u="sng" dirty="0" smtClean="0">
                <a:latin typeface="Calibri" panose="020F0502020204030204" pitchFamily="34" charset="0"/>
              </a:rPr>
              <a:t> oscilátory v </a:t>
            </a:r>
            <a:r>
              <a:rPr lang="cs-CZ" sz="2000" b="1" u="sng" dirty="0">
                <a:latin typeface="Calibri" panose="020F0502020204030204" pitchFamily="34" charset="0"/>
              </a:rPr>
              <a:t>tříbodovém zapojení</a:t>
            </a:r>
            <a:endParaRPr lang="cs-CZ" sz="2000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Mají buď indukční (</a:t>
            </a:r>
            <a:r>
              <a:rPr lang="cs-CZ" sz="2000" b="1" i="1" dirty="0" err="1">
                <a:latin typeface="Calibri" panose="020F0502020204030204" pitchFamily="34" charset="0"/>
              </a:rPr>
              <a:t>Hartleyův</a:t>
            </a:r>
            <a:r>
              <a:rPr lang="cs-CZ" sz="2000" dirty="0">
                <a:latin typeface="Calibri" panose="020F0502020204030204" pitchFamily="34" charset="0"/>
              </a:rPr>
              <a:t>) nebo kapacitní větev (</a:t>
            </a:r>
            <a:r>
              <a:rPr lang="cs-CZ" sz="2000" b="1" i="1" dirty="0" err="1">
                <a:latin typeface="Calibri" panose="020F0502020204030204" pitchFamily="34" charset="0"/>
              </a:rPr>
              <a:t>Colpittsův</a:t>
            </a:r>
            <a:r>
              <a:rPr lang="cs-CZ" sz="2000" b="1" i="1" dirty="0">
                <a:latin typeface="Calibri" panose="020F0502020204030204" pitchFamily="34" charset="0"/>
              </a:rPr>
              <a:t>,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b="1" i="1" dirty="0" err="1">
                <a:latin typeface="Calibri" panose="020F0502020204030204" pitchFamily="34" charset="0"/>
              </a:rPr>
              <a:t>Clappův</a:t>
            </a:r>
            <a:r>
              <a:rPr lang="cs-CZ" sz="2000" dirty="0">
                <a:latin typeface="Calibri" panose="020F0502020204030204" pitchFamily="34" charset="0"/>
              </a:rPr>
              <a:t>) řídícího rezonančního obvodu upravenou jako dělič, který je ve třech bodech připojen k zesilovacímu stupni oscilátoru.</a:t>
            </a: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a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… </a:t>
            </a:r>
            <a:r>
              <a:rPr lang="cs-CZ" sz="2000" dirty="0">
                <a:latin typeface="Calibri" panose="020F0502020204030204" pitchFamily="34" charset="0"/>
              </a:rPr>
              <a:t>tvoří dělič pro nastavení </a:t>
            </a:r>
            <a:r>
              <a:rPr lang="cs-CZ" sz="2000" dirty="0" smtClean="0">
                <a:latin typeface="Calibri" panose="020F0502020204030204" pitchFamily="34" charset="0"/>
              </a:rPr>
              <a:t>pracovního bodu </a:t>
            </a:r>
            <a:r>
              <a:rPr lang="cs-CZ" sz="2000" dirty="0">
                <a:latin typeface="Calibri" panose="020F0502020204030204" pitchFamily="34" charset="0"/>
              </a:rPr>
              <a:t>tranzistoru</a:t>
            </a: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………. </a:t>
            </a:r>
            <a:r>
              <a:rPr lang="cs-CZ" sz="2000" dirty="0">
                <a:latin typeface="Calibri" panose="020F0502020204030204" pitchFamily="34" charset="0"/>
              </a:rPr>
              <a:t>je jím vytvořena záporná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pro nastavení mezních oscilačních podmínek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657" y="3821726"/>
            <a:ext cx="3250194" cy="2530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256" y="3939421"/>
            <a:ext cx="2562445" cy="2395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288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7659" y="1231272"/>
            <a:ext cx="6773177" cy="404689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Oscilátory RC</a:t>
            </a:r>
            <a:endParaRPr lang="cs-CZ" sz="2000" u="sng" dirty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Mají </a:t>
            </a:r>
            <a:r>
              <a:rPr lang="cs-CZ" sz="2000" dirty="0">
                <a:latin typeface="Calibri" panose="020F0502020204030204" pitchFamily="34" charset="0"/>
              </a:rPr>
              <a:t>řídící obvod (čtyřpól) sestaven z </a:t>
            </a:r>
            <a:r>
              <a:rPr lang="cs-CZ" sz="2000" dirty="0" smtClean="0">
                <a:latin typeface="Calibri" panose="020F0502020204030204" pitchFamily="34" charset="0"/>
              </a:rPr>
              <a:t>rezistorů </a:t>
            </a:r>
            <a:r>
              <a:rPr lang="cs-CZ" sz="2000" dirty="0">
                <a:latin typeface="Calibri" panose="020F0502020204030204" pitchFamily="34" charset="0"/>
              </a:rPr>
              <a:t>a kondenzátorů (</a:t>
            </a:r>
            <a:r>
              <a:rPr lang="cs-CZ" sz="2000" i="1" dirty="0">
                <a:latin typeface="Calibri" panose="020F0502020204030204" pitchFamily="34" charset="0"/>
              </a:rPr>
              <a:t>RC</a:t>
            </a:r>
            <a:r>
              <a:rPr lang="cs-CZ" sz="2000" dirty="0">
                <a:latin typeface="Calibri" panose="020F0502020204030204" pitchFamily="34" charset="0"/>
              </a:rPr>
              <a:t> členů</a:t>
            </a:r>
            <a:r>
              <a:rPr lang="cs-CZ" sz="2000" dirty="0" smtClean="0">
                <a:latin typeface="Calibri" panose="020F0502020204030204" pitchFamily="34" charset="0"/>
              </a:rPr>
              <a:t>)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vhodných hodnot.</a:t>
            </a:r>
            <a:endParaRPr lang="cs-CZ" sz="2000" dirty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Tyto </a:t>
            </a:r>
            <a:r>
              <a:rPr lang="cs-CZ" sz="2000" dirty="0">
                <a:latin typeface="Calibri" panose="020F0502020204030204" pitchFamily="34" charset="0"/>
              </a:rPr>
              <a:t>členy musí otočit fázi zpětnovazebního signálu o </a:t>
            </a:r>
            <a:r>
              <a:rPr lang="cs-CZ" sz="2000" i="1" dirty="0">
                <a:latin typeface="Calibri" panose="020F0502020204030204" pitchFamily="34" charset="0"/>
              </a:rPr>
              <a:t>180°</a:t>
            </a:r>
            <a:r>
              <a:rPr lang="cs-CZ" sz="2000" dirty="0">
                <a:latin typeface="Calibri" panose="020F0502020204030204" pitchFamily="34" charset="0"/>
              </a:rPr>
              <a:t>, aby výsledný fázový posuv </a:t>
            </a:r>
            <a:r>
              <a:rPr lang="cs-CZ" sz="2000" dirty="0" smtClean="0">
                <a:latin typeface="Calibri" panose="020F0502020204030204" pitchFamily="34" charset="0"/>
              </a:rPr>
              <a:t>zpětnovazebního </a:t>
            </a:r>
            <a:r>
              <a:rPr lang="cs-CZ" sz="2000" dirty="0">
                <a:latin typeface="Calibri" panose="020F0502020204030204" pitchFamily="34" charset="0"/>
              </a:rPr>
              <a:t>signálu byl nulový (signál bude ve fázi) a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bude </a:t>
            </a:r>
            <a:r>
              <a:rPr lang="cs-CZ" sz="2000" dirty="0" smtClean="0">
                <a:latin typeface="Calibri" panose="020F0502020204030204" pitchFamily="34" charset="0"/>
              </a:rPr>
              <a:t>kladná.</a:t>
            </a:r>
            <a:endParaRPr lang="cs-CZ" sz="2000" dirty="0">
              <a:latin typeface="Calibri" panose="020F0502020204030204" pitchFamily="34" charset="0"/>
            </a:endParaRP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při správném nastavení dosahují téměř čistě sinusového průběhu výstupního napětí</a:t>
            </a: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hodí se </a:t>
            </a:r>
            <a:r>
              <a:rPr lang="cs-CZ" sz="2000" dirty="0">
                <a:latin typeface="Calibri" panose="020F0502020204030204" pitchFamily="34" charset="0"/>
              </a:rPr>
              <a:t>pouze pro nižší kmitočty do </a:t>
            </a:r>
            <a:r>
              <a:rPr lang="cs-CZ" sz="2000" i="1" dirty="0">
                <a:latin typeface="Calibri" panose="020F0502020204030204" pitchFamily="34" charset="0"/>
              </a:rPr>
              <a:t>cca 1,5 MHz </a:t>
            </a:r>
            <a:r>
              <a:rPr lang="cs-CZ" sz="2000" dirty="0">
                <a:latin typeface="Calibri" panose="020F0502020204030204" pitchFamily="34" charset="0"/>
              </a:rPr>
              <a:t>(při vyšších kmitočtech </a:t>
            </a:r>
            <a:r>
              <a:rPr lang="cs-CZ" sz="2000" dirty="0" smtClean="0">
                <a:latin typeface="Calibri" panose="020F0502020204030204" pitchFamily="34" charset="0"/>
              </a:rPr>
              <a:t>vykazuje </a:t>
            </a:r>
            <a:r>
              <a:rPr lang="cs-CZ" sz="2000" dirty="0">
                <a:latin typeface="Calibri" panose="020F0502020204030204" pitchFamily="34" charset="0"/>
              </a:rPr>
              <a:t>větší zkreslení)</a:t>
            </a: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používají </a:t>
            </a:r>
            <a:r>
              <a:rPr lang="cs-CZ" sz="2000" dirty="0">
                <a:latin typeface="Calibri" panose="020F0502020204030204" pitchFamily="34" charset="0"/>
              </a:rPr>
              <a:t>se hlavně v tónových generátorech určených pro měřicí účely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95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7659" y="1231273"/>
            <a:ext cx="7035727" cy="296048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Oscilátory RC</a:t>
            </a:r>
            <a:r>
              <a:rPr lang="cs-CZ" sz="2000" i="1" u="sng" dirty="0">
                <a:latin typeface="Calibri" panose="020F0502020204030204" pitchFamily="34" charset="0"/>
              </a:rPr>
              <a:t> </a:t>
            </a:r>
            <a:r>
              <a:rPr lang="cs-CZ" sz="2000" i="1" u="sng" dirty="0" smtClean="0">
                <a:latin typeface="Calibri" panose="020F0502020204030204" pitchFamily="34" charset="0"/>
              </a:rPr>
              <a:t>–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můstkové</a:t>
            </a:r>
            <a:endParaRPr lang="cs-CZ" sz="2000" i="1" u="sng" dirty="0">
              <a:latin typeface="Calibri" panose="020F0502020204030204" pitchFamily="34" charset="0"/>
            </a:endParaRPr>
          </a:p>
          <a:p>
            <a:pPr algn="just"/>
            <a:r>
              <a:rPr lang="cs-CZ" sz="1800" dirty="0">
                <a:latin typeface="Calibri" panose="020F0502020204030204" pitchFamily="34" charset="0"/>
              </a:rPr>
              <a:t>rezistory a kondenzátory </a:t>
            </a:r>
            <a:r>
              <a:rPr lang="cs-CZ" sz="1800" dirty="0" smtClean="0">
                <a:latin typeface="Calibri" panose="020F0502020204030204" pitchFamily="34" charset="0"/>
              </a:rPr>
              <a:t>v obvodu </a:t>
            </a:r>
            <a:r>
              <a:rPr lang="cs-CZ" sz="1800" i="1" dirty="0" smtClean="0">
                <a:latin typeface="Calibri" panose="020F0502020204030204" pitchFamily="34" charset="0"/>
              </a:rPr>
              <a:t>ZV</a:t>
            </a:r>
            <a:r>
              <a:rPr lang="cs-CZ" sz="1800" dirty="0" smtClean="0">
                <a:latin typeface="Calibri" panose="020F0502020204030204" pitchFamily="34" charset="0"/>
              </a:rPr>
              <a:t> vytváří </a:t>
            </a:r>
            <a:r>
              <a:rPr lang="cs-CZ" sz="1800" dirty="0">
                <a:latin typeface="Calibri" panose="020F0502020204030204" pitchFamily="34" charset="0"/>
              </a:rPr>
              <a:t>můstkové zapojení</a:t>
            </a:r>
          </a:p>
          <a:p>
            <a:pPr algn="just"/>
            <a:r>
              <a:rPr lang="cs-CZ" sz="1800" dirty="0">
                <a:latin typeface="Calibri" panose="020F0502020204030204" pitchFamily="34" charset="0"/>
              </a:rPr>
              <a:t>je jimi zavedena mezi výstup a vstup zesilovače kombinace kladné a záporné (do emitoru) </a:t>
            </a:r>
            <a:r>
              <a:rPr lang="cs-CZ" sz="1800" i="1" dirty="0">
                <a:latin typeface="Calibri" panose="020F0502020204030204" pitchFamily="34" charset="0"/>
              </a:rPr>
              <a:t>ZV</a:t>
            </a:r>
          </a:p>
          <a:p>
            <a:pPr algn="just"/>
            <a:r>
              <a:rPr lang="cs-CZ" sz="1800" dirty="0">
                <a:latin typeface="Calibri" panose="020F0502020204030204" pitchFamily="34" charset="0"/>
              </a:rPr>
              <a:t>dosahuje se tím lepší kmitočtové stability a menšího zkreslení</a:t>
            </a:r>
          </a:p>
          <a:p>
            <a:pPr algn="just"/>
            <a:r>
              <a:rPr lang="cs-CZ" sz="1800" dirty="0">
                <a:latin typeface="Calibri" panose="020F0502020204030204" pitchFamily="34" charset="0"/>
              </a:rPr>
              <a:t>lze přelaďovat v širokém kmitočtovém pásmu (</a:t>
            </a:r>
            <a:r>
              <a:rPr lang="cs-CZ" sz="1800" i="1" dirty="0">
                <a:latin typeface="Calibri" panose="020F0502020204030204" pitchFamily="34" charset="0"/>
              </a:rPr>
              <a:t>20 Hz až 1 MHz</a:t>
            </a:r>
            <a:r>
              <a:rPr lang="cs-CZ" sz="1800" dirty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1800" dirty="0">
                <a:latin typeface="Calibri" panose="020F0502020204030204" pitchFamily="34" charset="0"/>
              </a:rPr>
              <a:t>dílčí rozsahy přepínáním kapacit</a:t>
            </a:r>
          </a:p>
          <a:p>
            <a:pPr algn="just"/>
            <a:r>
              <a:rPr lang="cs-CZ" sz="1800" dirty="0">
                <a:latin typeface="Calibri" panose="020F0502020204030204" pitchFamily="34" charset="0"/>
              </a:rPr>
              <a:t>jemné </a:t>
            </a:r>
            <a:r>
              <a:rPr lang="cs-CZ" sz="1800" dirty="0" smtClean="0">
                <a:latin typeface="Calibri" panose="020F0502020204030204" pitchFamily="34" charset="0"/>
              </a:rPr>
              <a:t>naladění frekvence pomocí dvojitého</a:t>
            </a:r>
          </a:p>
          <a:p>
            <a:pPr marL="400050" lvl="1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potenciometru </a:t>
            </a:r>
            <a:r>
              <a:rPr lang="cs-CZ" sz="1800" dirty="0">
                <a:latin typeface="Calibri" panose="020F0502020204030204" pitchFamily="34" charset="0"/>
              </a:rPr>
              <a:t>nebo kondenzátoru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 descr="Oscilátory RC - můstko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232" y="4144288"/>
            <a:ext cx="2837538" cy="2279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Oscilátory RC - můstkové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533" y="3232167"/>
            <a:ext cx="2409211" cy="327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233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3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3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7659" y="1231273"/>
            <a:ext cx="7035727" cy="296048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Oscilátory RC</a:t>
            </a:r>
            <a:r>
              <a:rPr lang="cs-CZ" sz="2000" b="1" i="1" u="sng" dirty="0">
                <a:latin typeface="Calibri" panose="020F0502020204030204" pitchFamily="34" charset="0"/>
              </a:rPr>
              <a:t>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– s posouvanou fází</a:t>
            </a:r>
            <a:endParaRPr lang="cs-CZ" sz="2000" b="1" i="1" u="sng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800" dirty="0" smtClean="0">
                <a:latin typeface="Calibri" panose="020F0502020204030204" pitchFamily="34" charset="0"/>
              </a:rPr>
              <a:t>rezistory </a:t>
            </a:r>
            <a:r>
              <a:rPr lang="cs-CZ" sz="1800" dirty="0">
                <a:latin typeface="Calibri" panose="020F0502020204030204" pitchFamily="34" charset="0"/>
              </a:rPr>
              <a:t>a kondenzátory jsou zapojeny do kaskády nejčastěji tří jednoduchých členů </a:t>
            </a:r>
            <a:r>
              <a:rPr lang="cs-CZ" sz="1800" i="1" dirty="0">
                <a:latin typeface="Calibri" panose="020F0502020204030204" pitchFamily="34" charset="0"/>
              </a:rPr>
              <a:t>RC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800" dirty="0">
                <a:latin typeface="Calibri" panose="020F0502020204030204" pitchFamily="34" charset="0"/>
              </a:rPr>
              <a:t>tyto členy se nesmí vzájemně neovlivňovat </a:t>
            </a:r>
            <a:r>
              <a:rPr lang="cs-CZ" sz="1800" dirty="0" smtClean="0">
                <a:latin typeface="Calibri" panose="020F0502020204030204" pitchFamily="34" charset="0"/>
              </a:rPr>
              <a:t>(vhodné hodnoty)</a:t>
            </a:r>
            <a:endParaRPr lang="cs-CZ" sz="1800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800" dirty="0">
                <a:latin typeface="Calibri" panose="020F0502020204030204" pitchFamily="34" charset="0"/>
              </a:rPr>
              <a:t>jsou to </a:t>
            </a:r>
            <a:r>
              <a:rPr lang="cs-CZ" sz="1800" dirty="0" smtClean="0">
                <a:latin typeface="Calibri" panose="020F0502020204030204" pitchFamily="34" charset="0"/>
              </a:rPr>
              <a:t>tři integrační </a:t>
            </a:r>
            <a:r>
              <a:rPr lang="cs-CZ" sz="1800" dirty="0">
                <a:latin typeface="Calibri" panose="020F0502020204030204" pitchFamily="34" charset="0"/>
              </a:rPr>
              <a:t>nebo derivační články s odstupňovanými hodnotami: 100R - C, 10R - 10C, R - 100C</a:t>
            </a:r>
          </a:p>
          <a:p>
            <a:pPr marL="0" indent="0" algn="just">
              <a:buNone/>
            </a:pPr>
            <a:r>
              <a:rPr lang="cs-CZ" sz="1800" i="1" u="sng" dirty="0" smtClean="0">
                <a:latin typeface="Calibri" panose="020F0502020204030204" pitchFamily="34" charset="0"/>
              </a:rPr>
              <a:t>Nevýhoda</a:t>
            </a:r>
            <a:r>
              <a:rPr lang="cs-CZ" sz="1800" dirty="0">
                <a:latin typeface="Calibri" panose="020F0502020204030204" pitchFamily="34" charset="0"/>
              </a:rPr>
              <a:t>: </a:t>
            </a:r>
            <a:endParaRPr lang="cs-CZ" sz="18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Nesnadná </a:t>
            </a:r>
            <a:r>
              <a:rPr lang="cs-CZ" sz="1800" dirty="0" err="1">
                <a:latin typeface="Calibri" panose="020F0502020204030204" pitchFamily="34" charset="0"/>
              </a:rPr>
              <a:t>přeladitelnost</a:t>
            </a:r>
            <a:r>
              <a:rPr lang="cs-CZ" sz="1800" dirty="0">
                <a:latin typeface="Calibri" panose="020F0502020204030204" pitchFamily="34" charset="0"/>
              </a:rPr>
              <a:t> – </a:t>
            </a:r>
            <a:r>
              <a:rPr lang="cs-CZ" sz="1800" dirty="0" smtClean="0">
                <a:latin typeface="Calibri" panose="020F0502020204030204" pitchFamily="34" charset="0"/>
              </a:rPr>
              <a:t>je nutná </a:t>
            </a:r>
            <a:r>
              <a:rPr lang="cs-CZ" sz="1800" dirty="0">
                <a:latin typeface="Calibri" panose="020F0502020204030204" pitchFamily="34" charset="0"/>
              </a:rPr>
              <a:t>změna hodnot tří prvků (rezistorů nebo kondenzátorů</a:t>
            </a:r>
            <a:r>
              <a:rPr lang="cs-CZ" sz="1800" dirty="0" smtClean="0">
                <a:latin typeface="Calibri" panose="020F0502020204030204" pitchFamily="34" charset="0"/>
              </a:rPr>
              <a:t>).</a:t>
            </a:r>
            <a:endParaRPr lang="cs-CZ" sz="18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6" name="Picture 2" descr="Oscilátory RC s posouvanou fáz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804" y="4028100"/>
            <a:ext cx="2462213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Oscilátory RC s posouvanou fází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454" y="4101817"/>
            <a:ext cx="2784097" cy="2646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50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1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4095" y="1412342"/>
            <a:ext cx="4372825" cy="467158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Oscilátory řízené krystalem</a:t>
            </a:r>
            <a:endParaRPr lang="cs-CZ" sz="2000" b="1" i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Používají </a:t>
            </a:r>
            <a:r>
              <a:rPr lang="cs-CZ" sz="1800" dirty="0">
                <a:latin typeface="Calibri" panose="020F0502020204030204" pitchFamily="34" charset="0"/>
              </a:rPr>
              <a:t>jako řídícího prvku krystalových výbrusů z piezoelektrických materiálů (křemen, turmalín apod</a:t>
            </a:r>
            <a:r>
              <a:rPr lang="cs-CZ" sz="1800" dirty="0" smtClean="0">
                <a:latin typeface="Calibri" panose="020F0502020204030204" pitchFamily="34" charset="0"/>
              </a:rPr>
              <a:t>.). Krystal </a:t>
            </a:r>
            <a:r>
              <a:rPr lang="cs-CZ" sz="1800" dirty="0">
                <a:latin typeface="Calibri" panose="020F0502020204030204" pitchFamily="34" charset="0"/>
              </a:rPr>
              <a:t>se přivedeným napětím deformuje a naopak, při deformaci se na jeho okrajích (polepech) objeví elektrické napětí (</a:t>
            </a:r>
            <a:r>
              <a:rPr lang="cs-CZ" sz="1800" i="1" u="sng" dirty="0">
                <a:latin typeface="Calibri" panose="020F0502020204030204" pitchFamily="34" charset="0"/>
              </a:rPr>
              <a:t>piezoelektrický </a:t>
            </a:r>
            <a:r>
              <a:rPr lang="cs-CZ" sz="1800" i="1" u="sng" dirty="0" smtClean="0">
                <a:latin typeface="Calibri" panose="020F0502020204030204" pitchFamily="34" charset="0"/>
              </a:rPr>
              <a:t>jev)</a:t>
            </a:r>
            <a:r>
              <a:rPr lang="cs-CZ" sz="1800" dirty="0" smtClean="0">
                <a:latin typeface="Calibri" panose="020F0502020204030204" pitchFamily="34" charset="0"/>
              </a:rPr>
              <a:t>. V obvodu se krystal chová </a:t>
            </a:r>
            <a:r>
              <a:rPr lang="cs-CZ" sz="1800" dirty="0">
                <a:latin typeface="Calibri" panose="020F0502020204030204" pitchFamily="34" charset="0"/>
              </a:rPr>
              <a:t>jako rezonanční </a:t>
            </a:r>
            <a:r>
              <a:rPr lang="cs-CZ" sz="1800" dirty="0" smtClean="0">
                <a:latin typeface="Calibri" panose="020F0502020204030204" pitchFamily="34" charset="0"/>
              </a:rPr>
              <a:t>obvod.</a:t>
            </a:r>
            <a:endParaRPr lang="cs-CZ" sz="1800" dirty="0">
              <a:latin typeface="Calibri" panose="020F0502020204030204" pitchFamily="34" charset="0"/>
            </a:endParaRPr>
          </a:p>
          <a:p>
            <a:pPr algn="just"/>
            <a:r>
              <a:rPr lang="cs-CZ" sz="1800" dirty="0" smtClean="0">
                <a:latin typeface="Calibri" panose="020F0502020204030204" pitchFamily="34" charset="0"/>
              </a:rPr>
              <a:t>vynikají </a:t>
            </a:r>
            <a:r>
              <a:rPr lang="cs-CZ" sz="1800" dirty="0">
                <a:latin typeface="Calibri" panose="020F0502020204030204" pitchFamily="34" charset="0"/>
              </a:rPr>
              <a:t>velkou kmitočtovou stabilitou (10</a:t>
            </a:r>
            <a:r>
              <a:rPr lang="cs-CZ" sz="1800" baseline="30000" dirty="0">
                <a:latin typeface="Calibri" panose="020F0502020204030204" pitchFamily="34" charset="0"/>
              </a:rPr>
              <a:t>-5</a:t>
            </a:r>
            <a:r>
              <a:rPr lang="cs-CZ" sz="1800" dirty="0">
                <a:latin typeface="Calibri" panose="020F0502020204030204" pitchFamily="34" charset="0"/>
              </a:rPr>
              <a:t> až 10</a:t>
            </a:r>
            <a:r>
              <a:rPr lang="cs-CZ" sz="1800" baseline="30000" dirty="0">
                <a:latin typeface="Calibri" panose="020F0502020204030204" pitchFamily="34" charset="0"/>
              </a:rPr>
              <a:t>-9</a:t>
            </a:r>
            <a:r>
              <a:rPr lang="cs-CZ" sz="1800" dirty="0">
                <a:latin typeface="Calibri" panose="020F0502020204030204" pitchFamily="34" charset="0"/>
              </a:rPr>
              <a:t>, tj. </a:t>
            </a:r>
            <a:r>
              <a:rPr lang="cs-CZ" sz="1800" dirty="0" smtClean="0">
                <a:latin typeface="Calibri" panose="020F0502020204030204" pitchFamily="34" charset="0"/>
              </a:rPr>
              <a:t>100 </a:t>
            </a:r>
            <a:r>
              <a:rPr lang="cs-CZ" sz="1800" dirty="0">
                <a:latin typeface="Calibri" panose="020F0502020204030204" pitchFamily="34" charset="0"/>
              </a:rPr>
              <a:t>až </a:t>
            </a:r>
            <a:r>
              <a:rPr lang="cs-CZ" sz="1800" dirty="0" smtClean="0">
                <a:latin typeface="Calibri" panose="020F0502020204030204" pitchFamily="34" charset="0"/>
              </a:rPr>
              <a:t>10 000krát </a:t>
            </a:r>
            <a:r>
              <a:rPr lang="cs-CZ" sz="1800" dirty="0">
                <a:latin typeface="Calibri" panose="020F0502020204030204" pitchFamily="34" charset="0"/>
              </a:rPr>
              <a:t>větší než oscilátory </a:t>
            </a:r>
            <a:r>
              <a:rPr lang="cs-CZ" sz="1800" i="1" dirty="0">
                <a:latin typeface="Calibri" panose="020F0502020204030204" pitchFamily="34" charset="0"/>
              </a:rPr>
              <a:t>LC</a:t>
            </a:r>
            <a:r>
              <a:rPr lang="cs-CZ" sz="1800" dirty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1800" dirty="0" smtClean="0">
                <a:latin typeface="Calibri" panose="020F0502020204030204" pitchFamily="34" charset="0"/>
              </a:rPr>
              <a:t>používají </a:t>
            </a:r>
            <a:r>
              <a:rPr lang="cs-CZ" sz="1800" dirty="0">
                <a:latin typeface="Calibri" panose="020F0502020204030204" pitchFamily="34" charset="0"/>
              </a:rPr>
              <a:t>se tam, kde jsou přísné požadavky na stálost </a:t>
            </a:r>
            <a:r>
              <a:rPr lang="cs-CZ" sz="1800" dirty="0" smtClean="0">
                <a:latin typeface="Calibri" panose="020F0502020204030204" pitchFamily="34" charset="0"/>
              </a:rPr>
              <a:t>kmitočtu</a:t>
            </a:r>
            <a:endParaRPr lang="cs-CZ" sz="1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9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Typickým </a:t>
            </a:r>
            <a:r>
              <a:rPr lang="cs-CZ" sz="1800" dirty="0">
                <a:latin typeface="Calibri" panose="020F0502020204030204" pitchFamily="34" charset="0"/>
              </a:rPr>
              <a:t>představitelem je </a:t>
            </a:r>
            <a:r>
              <a:rPr lang="cs-CZ" sz="1800" i="1" dirty="0" err="1">
                <a:latin typeface="Calibri" panose="020F0502020204030204" pitchFamily="34" charset="0"/>
              </a:rPr>
              <a:t>Piercův</a:t>
            </a:r>
            <a:r>
              <a:rPr lang="cs-CZ" sz="1800" i="1" dirty="0">
                <a:latin typeface="Calibri" panose="020F0502020204030204" pitchFamily="34" charset="0"/>
              </a:rPr>
              <a:t> oscilátor</a:t>
            </a:r>
            <a:r>
              <a:rPr lang="cs-CZ" sz="1800" dirty="0"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0" name="Picture 2" descr="Oscilátor krystalov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920" y="2166229"/>
            <a:ext cx="2986692" cy="3392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487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1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4095" y="1385182"/>
            <a:ext cx="6829992" cy="4671586"/>
          </a:xfrm>
        </p:spPr>
        <p:txBody>
          <a:bodyPr/>
          <a:lstStyle/>
          <a:p>
            <a:pPr marL="0" indent="0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VÝHODY </a:t>
            </a:r>
            <a:r>
              <a:rPr lang="cs-CZ" sz="2000" b="1" u="sng" dirty="0">
                <a:latin typeface="Calibri" panose="020F0502020204030204" pitchFamily="34" charset="0"/>
              </a:rPr>
              <a:t>JEDNOTLIVÝCH TYPŮ OSCILÁTORŮ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800" b="1" i="1" u="sng" dirty="0" smtClean="0">
                <a:latin typeface="Calibri" panose="020F0502020204030204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Oscilátory </a:t>
            </a:r>
            <a:r>
              <a:rPr lang="cs-CZ" sz="2000" b="1" i="1" u="sng" dirty="0">
                <a:latin typeface="Calibri" panose="020F0502020204030204" pitchFamily="34" charset="0"/>
              </a:rPr>
              <a:t>LC</a:t>
            </a:r>
            <a:r>
              <a:rPr lang="cs-CZ" sz="2000" u="sng" dirty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Vyznačují se </a:t>
            </a:r>
            <a:r>
              <a:rPr lang="cs-CZ" sz="2000" b="1" dirty="0" smtClean="0">
                <a:latin typeface="Calibri" panose="020F0502020204030204" pitchFamily="34" charset="0"/>
              </a:rPr>
              <a:t>velkou </a:t>
            </a:r>
            <a:r>
              <a:rPr lang="cs-CZ" sz="2000" b="1" dirty="0" err="1" smtClean="0">
                <a:latin typeface="Calibri" panose="020F0502020204030204" pitchFamily="34" charset="0"/>
              </a:rPr>
              <a:t>přeladitelností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– např</a:t>
            </a:r>
            <a:r>
              <a:rPr lang="cs-CZ" sz="2000" dirty="0">
                <a:latin typeface="Calibri" panose="020F0502020204030204" pitchFamily="34" charset="0"/>
              </a:rPr>
              <a:t>. v </a:t>
            </a:r>
            <a:r>
              <a:rPr lang="cs-CZ" sz="2000" dirty="0" smtClean="0">
                <a:latin typeface="Calibri" panose="020F0502020204030204" pitchFamily="34" charset="0"/>
              </a:rPr>
              <a:t>rozhlasových přijímačích generují signály </a:t>
            </a:r>
            <a:r>
              <a:rPr lang="cs-CZ" sz="2000" i="1" dirty="0" smtClean="0">
                <a:latin typeface="Calibri" panose="020F0502020204030204" pitchFamily="34" charset="0"/>
              </a:rPr>
              <a:t>od </a:t>
            </a:r>
            <a:r>
              <a:rPr lang="cs-CZ" sz="2000" i="1" dirty="0">
                <a:latin typeface="Calibri" panose="020F0502020204030204" pitchFamily="34" charset="0"/>
              </a:rPr>
              <a:t>150 kHz do 108 MHz</a:t>
            </a:r>
            <a:r>
              <a:rPr lang="cs-CZ" sz="2000" dirty="0" smtClean="0">
                <a:latin typeface="Calibri" panose="020F0502020204030204" pitchFamily="34" charset="0"/>
              </a:rPr>
              <a:t>)</a:t>
            </a:r>
            <a:endParaRPr lang="cs-CZ" sz="800" b="1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Oscilátory RC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Mají </a:t>
            </a:r>
            <a:r>
              <a:rPr lang="cs-CZ" sz="2000" b="1" dirty="0" smtClean="0">
                <a:latin typeface="Calibri" panose="020F0502020204030204" pitchFamily="34" charset="0"/>
              </a:rPr>
              <a:t>nejmenší </a:t>
            </a:r>
            <a:r>
              <a:rPr lang="cs-CZ" sz="2000" b="1" dirty="0">
                <a:latin typeface="Calibri" panose="020F0502020204030204" pitchFamily="34" charset="0"/>
              </a:rPr>
              <a:t>zkreslení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– jsou nejpřesnější. Používají se v </a:t>
            </a:r>
            <a:r>
              <a:rPr lang="cs-CZ" sz="2000" dirty="0">
                <a:latin typeface="Calibri" panose="020F0502020204030204" pitchFamily="34" charset="0"/>
              </a:rPr>
              <a:t>měřicích </a:t>
            </a:r>
            <a:r>
              <a:rPr lang="cs-CZ" sz="2000" dirty="0" smtClean="0">
                <a:latin typeface="Calibri" panose="020F0502020204030204" pitchFamily="34" charset="0"/>
              </a:rPr>
              <a:t>(tzv. tónových) generátorech </a:t>
            </a:r>
            <a:r>
              <a:rPr lang="cs-CZ" sz="2000" dirty="0">
                <a:latin typeface="Calibri" panose="020F0502020204030204" pitchFamily="34" charset="0"/>
              </a:rPr>
              <a:t>pro měřicí </a:t>
            </a:r>
            <a:r>
              <a:rPr lang="cs-CZ" sz="2000" dirty="0" smtClean="0">
                <a:latin typeface="Calibri" panose="020F0502020204030204" pitchFamily="34" charset="0"/>
              </a:rPr>
              <a:t>účely.</a:t>
            </a:r>
            <a:endParaRPr lang="cs-CZ" sz="800" b="1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Oscilátory </a:t>
            </a:r>
            <a:r>
              <a:rPr lang="cs-CZ" sz="2000" b="1" i="1" u="sng" dirty="0">
                <a:latin typeface="Calibri" panose="020F0502020204030204" pitchFamily="34" charset="0"/>
              </a:rPr>
              <a:t>řízené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krystalem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Mají</a:t>
            </a:r>
            <a:r>
              <a:rPr lang="cs-CZ" sz="2000" b="1" dirty="0" smtClean="0">
                <a:latin typeface="Calibri" panose="020F0502020204030204" pitchFamily="34" charset="0"/>
              </a:rPr>
              <a:t> nejlepší kmitočtovou stabilitu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(</a:t>
            </a:r>
            <a:r>
              <a:rPr lang="cs-CZ" sz="2000" dirty="0">
                <a:latin typeface="Calibri" panose="020F0502020204030204" pitchFamily="34" charset="0"/>
              </a:rPr>
              <a:t>hodinky, vysílačky, počítače apod.)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Oscilátory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24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1903" y="1348966"/>
            <a:ext cx="7772400" cy="470780"/>
          </a:xfrm>
        </p:spPr>
        <p:txBody>
          <a:bodyPr/>
          <a:lstStyle/>
          <a:p>
            <a:pPr algn="ctr"/>
            <a:r>
              <a:rPr lang="cs-CZ" sz="2800" cap="none" dirty="0" smtClean="0"/>
              <a:t>Souhrn učiva</a:t>
            </a:r>
            <a:endParaRPr lang="cs-CZ" sz="28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84321" y="2082297"/>
            <a:ext cx="6582729" cy="3902043"/>
          </a:xfrm>
        </p:spPr>
        <p:txBody>
          <a:bodyPr/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1600" b="1" i="1" dirty="0">
                <a:latin typeface="Calibri" panose="020F0502020204030204" pitchFamily="34" charset="0"/>
              </a:rPr>
              <a:t>Jaké oscilátory jsou nejlepší z hlediska </a:t>
            </a:r>
            <a:endParaRPr lang="cs-CZ" sz="1600" b="1" dirty="0">
              <a:latin typeface="Calibri" panose="020F0502020204030204" pitchFamily="34" charset="0"/>
            </a:endParaRPr>
          </a:p>
          <a:p>
            <a:pPr lvl="0"/>
            <a:r>
              <a:rPr lang="cs-CZ" sz="1600" i="1" dirty="0" smtClean="0">
                <a:latin typeface="Calibri" panose="020F0502020204030204" pitchFamily="34" charset="0"/>
              </a:rPr>
              <a:t>        a) zkreslení kvality výstupního signálu</a:t>
            </a:r>
            <a:r>
              <a:rPr lang="cs-CZ" sz="1600" dirty="0">
                <a:latin typeface="Calibri" panose="020F0502020204030204" pitchFamily="34" charset="0"/>
              </a:rPr>
              <a:t>	 </a:t>
            </a:r>
            <a:r>
              <a:rPr lang="cs-CZ" sz="1600" dirty="0" smtClean="0">
                <a:latin typeface="Calibri" panose="020F0502020204030204" pitchFamily="34" charset="0"/>
              </a:rPr>
              <a:t>            b) </a:t>
            </a:r>
            <a:r>
              <a:rPr lang="cs-CZ" sz="1600" i="1" dirty="0" smtClean="0">
                <a:latin typeface="Calibri" panose="020F0502020204030204" pitchFamily="34" charset="0"/>
              </a:rPr>
              <a:t>kmitočtové stability </a:t>
            </a:r>
            <a:endParaRPr lang="cs-CZ" sz="1600" i="1" dirty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 smtClean="0">
                <a:latin typeface="Calibri" panose="020F0502020204030204" pitchFamily="34" charset="0"/>
              </a:rPr>
              <a:t>Z jakých funkčních částí se skládá oscilátor?</a:t>
            </a:r>
            <a:endParaRPr lang="cs-CZ" sz="1600" b="1" dirty="0" smtClean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 smtClean="0">
                <a:latin typeface="Calibri" panose="020F0502020204030204" pitchFamily="34" charset="0"/>
              </a:rPr>
              <a:t>Co </a:t>
            </a:r>
            <a:r>
              <a:rPr lang="cs-CZ" sz="1600" b="1" i="1" dirty="0">
                <a:latin typeface="Calibri" panose="020F0502020204030204" pitchFamily="34" charset="0"/>
              </a:rPr>
              <a:t>to je fázová podmínka oscilací – vysvětli!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>
                <a:latin typeface="Calibri" panose="020F0502020204030204" pitchFamily="34" charset="0"/>
              </a:rPr>
              <a:t>Co to je amplitudová podmínka oscilací – vysvětli!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>
                <a:latin typeface="Calibri" panose="020F0502020204030204" pitchFamily="34" charset="0"/>
              </a:rPr>
              <a:t>Co to je počáteční oscilační podmínka – vysvětli!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>
                <a:latin typeface="Calibri" panose="020F0502020204030204" pitchFamily="34" charset="0"/>
              </a:rPr>
              <a:t>Co to jsou mezní oscilační podmínky – vysvětli!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 startAt="2"/>
            </a:pPr>
            <a:r>
              <a:rPr lang="cs-CZ" sz="1600" b="1" i="1" dirty="0">
                <a:latin typeface="Calibri" panose="020F0502020204030204" pitchFamily="34" charset="0"/>
              </a:rPr>
              <a:t>LC oscilátory – konstrukce, funkce, vlastnosti, použití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 smtClean="0">
                <a:latin typeface="Calibri" panose="020F0502020204030204" pitchFamily="34" charset="0"/>
              </a:rPr>
              <a:t>Co </a:t>
            </a:r>
            <a:r>
              <a:rPr lang="cs-CZ" sz="1600" b="1" i="1" dirty="0">
                <a:latin typeface="Calibri" panose="020F0502020204030204" pitchFamily="34" charset="0"/>
              </a:rPr>
              <a:t>je podmínkou dobré kmitočtové stability LC oscilátorů?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 smtClean="0">
                <a:latin typeface="Calibri" panose="020F0502020204030204" pitchFamily="34" charset="0"/>
              </a:rPr>
              <a:t>Co </a:t>
            </a:r>
            <a:r>
              <a:rPr lang="cs-CZ" sz="1600" b="1" i="1" dirty="0">
                <a:latin typeface="Calibri" panose="020F0502020204030204" pitchFamily="34" charset="0"/>
              </a:rPr>
              <a:t>je typické pro LC oscilátory v tříbodovém zapojení (čím se vyznačují)?</a:t>
            </a:r>
            <a:endParaRPr lang="cs-CZ" sz="1600" b="1" dirty="0"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 startAt="2"/>
            </a:pPr>
            <a:r>
              <a:rPr lang="cs-CZ" sz="1600" b="1" i="1" dirty="0">
                <a:latin typeface="Calibri" panose="020F0502020204030204" pitchFamily="34" charset="0"/>
              </a:rPr>
              <a:t>RC oscilátory s posouvanou fází – </a:t>
            </a:r>
            <a:r>
              <a:rPr lang="cs-CZ" sz="1600" b="1" i="1" dirty="0" smtClean="0">
                <a:latin typeface="Calibri" panose="020F0502020204030204" pitchFamily="34" charset="0"/>
              </a:rPr>
              <a:t>konstrukce</a:t>
            </a:r>
            <a:r>
              <a:rPr lang="cs-CZ" sz="1600" b="1" i="1" dirty="0">
                <a:latin typeface="Calibri" panose="020F0502020204030204" pitchFamily="34" charset="0"/>
              </a:rPr>
              <a:t>, vlastnosti, </a:t>
            </a:r>
            <a:r>
              <a:rPr lang="cs-CZ" sz="1600" b="1" i="1" dirty="0" smtClean="0">
                <a:latin typeface="Calibri" panose="020F0502020204030204" pitchFamily="34" charset="0"/>
              </a:rPr>
              <a:t>funkce</a:t>
            </a:r>
            <a:r>
              <a:rPr lang="cs-CZ" sz="1600" b="1" i="1" dirty="0">
                <a:latin typeface="Calibri" panose="020F0502020204030204" pitchFamily="34" charset="0"/>
              </a:rPr>
              <a:t>, </a:t>
            </a:r>
            <a:r>
              <a:rPr lang="cs-CZ" sz="1600" b="1" i="1" dirty="0" smtClean="0">
                <a:latin typeface="Calibri" panose="020F0502020204030204" pitchFamily="34" charset="0"/>
              </a:rPr>
              <a:t>použití</a:t>
            </a:r>
          </a:p>
          <a:p>
            <a:pPr marL="342900" lvl="0" indent="-342900">
              <a:buFont typeface="+mj-lt"/>
              <a:buAutoNum type="arabicPeriod" startAt="2"/>
            </a:pPr>
            <a:r>
              <a:rPr lang="cs-CZ" sz="1600" b="1" i="1" dirty="0" smtClean="0">
                <a:latin typeface="Calibri" panose="020F0502020204030204" pitchFamily="34" charset="0"/>
              </a:rPr>
              <a:t>Oscilátory řízené krystalem – konstrukce, vlastnosti, použití</a:t>
            </a:r>
            <a:endParaRPr lang="cs-CZ" sz="1600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6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7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81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92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ntr" presetSubtype="0" fill="hold" nodeType="withEffect">
                                  <p:stCondLst>
                                    <p:cond delay="103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1" presetClass="entr" presetSubtype="0" fill="hold" nodeType="withEffect">
                                  <p:stCondLst>
                                    <p:cond delay="11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nodeType="withEffect">
                                  <p:stCondLst>
                                    <p:cond delay="124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nodeType="withEffect">
                                  <p:stCondLst>
                                    <p:cond delay="133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15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810605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204044" y="2547750"/>
            <a:ext cx="6735911" cy="27238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knihy</a:t>
            </a:r>
            <a:r>
              <a:rPr lang="cs-CZ" altLang="cs-CZ" sz="2400" dirty="0" smtClean="0">
                <a:latin typeface="Calibri" panose="020F0502020204030204" pitchFamily="34" charset="0"/>
              </a:rPr>
              <a:t>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 smtClean="0">
                <a:latin typeface="Calibri" panose="020F0502020204030204" pitchFamily="34" charset="0"/>
              </a:rPr>
              <a:t>ING</a:t>
            </a:r>
            <a:r>
              <a:rPr lang="cs-CZ" sz="2200" dirty="0">
                <a:latin typeface="Calibri" panose="020F0502020204030204" pitchFamily="34" charset="0"/>
              </a:rPr>
              <a:t>. UHLÍŘ, CSC, Jan; DOC. ING. KŘEČAN, Zdeněk. </a:t>
            </a:r>
            <a:r>
              <a:rPr lang="cs-CZ" sz="22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200" dirty="0">
                <a:latin typeface="Calibri" panose="020F0502020204030204" pitchFamily="34" charset="0"/>
              </a:rPr>
              <a:t>. Praha: SNTL, </a:t>
            </a:r>
            <a:r>
              <a:rPr lang="cs-CZ" sz="2200" dirty="0" smtClean="0">
                <a:latin typeface="Calibri" panose="020F0502020204030204" pitchFamily="34" charset="0"/>
              </a:rPr>
              <a:t>1985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 smtClean="0">
                <a:latin typeface="Calibri" panose="020F0502020204030204" pitchFamily="34" charset="0"/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val="2013081050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14039</TotalTime>
  <Words>627</Words>
  <Application>Microsoft Office PowerPoint</Application>
  <PresentationFormat>Předvádění na obrazovce (4:3)</PresentationFormat>
  <Paragraphs>167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 návrh</vt:lpstr>
      <vt:lpstr>Picture</vt:lpstr>
      <vt:lpstr>STŘEDNÍ ŠKOLA STAVEBNÍ A TECHNICKÁ Ústí nad Labem, Čelakovského 5, příspěvková organizace Páteřní škola Ústeckého kraje</vt:lpstr>
      <vt:lpstr>ELEKTRONIKA</vt:lpstr>
      <vt:lpstr>Oscilátory</vt:lpstr>
      <vt:lpstr>Oscilátory</vt:lpstr>
      <vt:lpstr>Oscilátory</vt:lpstr>
      <vt:lpstr>Oscilátory</vt:lpstr>
      <vt:lpstr>Oscilátory</vt:lpstr>
      <vt:lpstr>Oscilátory</vt:lpstr>
      <vt:lpstr>Oscilátory</vt:lpstr>
      <vt:lpstr>Oscilátory</vt:lpstr>
      <vt:lpstr>Oscilátory</vt:lpstr>
      <vt:lpstr>Oscilátory</vt:lpstr>
      <vt:lpstr>Oscilátory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550</cp:revision>
  <dcterms:created xsi:type="dcterms:W3CDTF">2006-12-09T22:12:50Z</dcterms:created>
  <dcterms:modified xsi:type="dcterms:W3CDTF">2014-03-30T13:13:12Z</dcterms:modified>
</cp:coreProperties>
</file>