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8" r:id="rId2"/>
    <p:sldId id="269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6" r:id="rId14"/>
    <p:sldId id="267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3" d="100"/>
          <a:sy n="63" d="100"/>
        </p:scale>
        <p:origin x="-730" y="25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5DDE13-4612-4E1A-BEB8-587A1F3C0A3C}" type="datetimeFigureOut">
              <a:rPr lang="cs-CZ" smtClean="0"/>
              <a:pPr/>
              <a:t>8.4.2014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14B737-C0AD-451E-B3F7-7EA0112A7E1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982346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5DDE13-4612-4E1A-BEB8-587A1F3C0A3C}" type="datetimeFigureOut">
              <a:rPr lang="cs-CZ" smtClean="0"/>
              <a:pPr/>
              <a:t>8.4.2014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14B737-C0AD-451E-B3F7-7EA0112A7E1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1596714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5DDE13-4612-4E1A-BEB8-587A1F3C0A3C}" type="datetimeFigureOut">
              <a:rPr lang="cs-CZ" smtClean="0"/>
              <a:pPr/>
              <a:t>8.4.2014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14B737-C0AD-451E-B3F7-7EA0112A7E1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94214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5DDE13-4612-4E1A-BEB8-587A1F3C0A3C}" type="datetimeFigureOut">
              <a:rPr lang="cs-CZ" smtClean="0"/>
              <a:pPr/>
              <a:t>8.4.2014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14B737-C0AD-451E-B3F7-7EA0112A7E1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0777029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5DDE13-4612-4E1A-BEB8-587A1F3C0A3C}" type="datetimeFigureOut">
              <a:rPr lang="cs-CZ" smtClean="0"/>
              <a:pPr/>
              <a:t>8.4.2014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14B737-C0AD-451E-B3F7-7EA0112A7E1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1474757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5DDE13-4612-4E1A-BEB8-587A1F3C0A3C}" type="datetimeFigureOut">
              <a:rPr lang="cs-CZ" smtClean="0"/>
              <a:pPr/>
              <a:t>8.4.2014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14B737-C0AD-451E-B3F7-7EA0112A7E1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14450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5DDE13-4612-4E1A-BEB8-587A1F3C0A3C}" type="datetimeFigureOut">
              <a:rPr lang="cs-CZ" smtClean="0"/>
              <a:pPr/>
              <a:t>8.4.2014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14B737-C0AD-451E-B3F7-7EA0112A7E1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3819608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5DDE13-4612-4E1A-BEB8-587A1F3C0A3C}" type="datetimeFigureOut">
              <a:rPr lang="cs-CZ" smtClean="0"/>
              <a:pPr/>
              <a:t>8.4.2014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14B737-C0AD-451E-B3F7-7EA0112A7E1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7668603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5DDE13-4612-4E1A-BEB8-587A1F3C0A3C}" type="datetimeFigureOut">
              <a:rPr lang="cs-CZ" smtClean="0"/>
              <a:pPr/>
              <a:t>8.4.2014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14B737-C0AD-451E-B3F7-7EA0112A7E1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4131648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5DDE13-4612-4E1A-BEB8-587A1F3C0A3C}" type="datetimeFigureOut">
              <a:rPr lang="cs-CZ" smtClean="0"/>
              <a:pPr/>
              <a:t>8.4.2014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14B737-C0AD-451E-B3F7-7EA0112A7E1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231813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5DDE13-4612-4E1A-BEB8-587A1F3C0A3C}" type="datetimeFigureOut">
              <a:rPr lang="cs-CZ" smtClean="0"/>
              <a:pPr/>
              <a:t>8.4.2014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14B737-C0AD-451E-B3F7-7EA0112A7E1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234788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alphaModFix amt="20000"/>
            <a:lum/>
          </a:blip>
          <a:srcRect/>
          <a:stretch>
            <a:fillRect t="-14000" b="-14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F5DDE13-4612-4E1A-BEB8-587A1F3C0A3C}" type="datetimeFigureOut">
              <a:rPr lang="cs-CZ" smtClean="0"/>
              <a:pPr/>
              <a:t>8.4.2014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314B737-C0AD-451E-B3F7-7EA0112A7E1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6010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hyperlink" Target="//upload.wikimedia.org/wikipedia/commons/e/ed/Coat_of_arms_of_the_Czech_Republic.svg" TargetMode="Externa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707904" y="4725144"/>
            <a:ext cx="4064496" cy="1008112"/>
          </a:xfrm>
        </p:spPr>
        <p:txBody>
          <a:bodyPr>
            <a:noAutofit/>
          </a:bodyPr>
          <a:lstStyle/>
          <a:p>
            <a:pPr algn="l"/>
            <a:r>
              <a:rPr lang="cs-CZ" altLang="cs-CZ" sz="1600" b="1" dirty="0" smtClean="0">
                <a:latin typeface="Times New Roman" pitchFamily="18" charset="0"/>
                <a:cs typeface="Times New Roman" pitchFamily="18" charset="0"/>
              </a:rPr>
              <a:t>Jméno autora</a:t>
            </a:r>
            <a:r>
              <a:rPr lang="cs-CZ" altLang="cs-CZ" sz="1600" dirty="0" smtClean="0">
                <a:latin typeface="Times New Roman" pitchFamily="18" charset="0"/>
                <a:cs typeface="Times New Roman" pitchFamily="18" charset="0"/>
              </a:rPr>
              <a:t>: Mgr. </a:t>
            </a:r>
            <a:r>
              <a:rPr lang="cs-CZ" altLang="cs-CZ" sz="1600" dirty="0" err="1" smtClean="0">
                <a:latin typeface="Times New Roman" pitchFamily="18" charset="0"/>
                <a:cs typeface="Times New Roman" pitchFamily="18" charset="0"/>
              </a:rPr>
              <a:t>Zděnka</a:t>
            </a:r>
            <a:r>
              <a:rPr lang="cs-CZ" altLang="cs-CZ" sz="1600" dirty="0" smtClean="0">
                <a:latin typeface="Times New Roman" pitchFamily="18" charset="0"/>
                <a:cs typeface="Times New Roman" pitchFamily="18" charset="0"/>
              </a:rPr>
              <a:t> Němečková   </a:t>
            </a:r>
            <a:r>
              <a:rPr lang="cs-CZ" altLang="cs-CZ" sz="1600" b="1" dirty="0" smtClean="0">
                <a:latin typeface="Times New Roman" pitchFamily="18" charset="0"/>
                <a:cs typeface="Times New Roman" pitchFamily="18" charset="0"/>
              </a:rPr>
              <a:t>Datum vytvoření:</a:t>
            </a:r>
            <a:r>
              <a:rPr lang="cs-CZ" altLang="cs-CZ" sz="1600" dirty="0" smtClean="0">
                <a:latin typeface="Times New Roman" pitchFamily="18" charset="0"/>
                <a:cs typeface="Times New Roman" pitchFamily="18" charset="0"/>
              </a:rPr>
              <a:t> 2. 9. 2012   </a:t>
            </a:r>
          </a:p>
          <a:p>
            <a:pPr algn="l"/>
            <a:r>
              <a:rPr lang="cs-CZ" altLang="cs-CZ" sz="16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altLang="cs-CZ" sz="1600" b="1" dirty="0" err="1" smtClean="0">
                <a:latin typeface="Times New Roman" pitchFamily="18" charset="0"/>
                <a:cs typeface="Times New Roman" pitchFamily="18" charset="0"/>
              </a:rPr>
              <a:t>Reg.č</a:t>
            </a:r>
            <a:r>
              <a:rPr lang="cs-CZ" altLang="cs-CZ" sz="1600" b="1" dirty="0" smtClean="0">
                <a:latin typeface="Times New Roman" pitchFamily="18" charset="0"/>
                <a:cs typeface="Times New Roman" pitchFamily="18" charset="0"/>
              </a:rPr>
              <a:t>. projektu: CZ.1.07/1.5.00/34.0627</a:t>
            </a:r>
            <a:endParaRPr lang="cs-CZ" sz="1600" dirty="0"/>
          </a:p>
        </p:txBody>
      </p:sp>
      <p:pic>
        <p:nvPicPr>
          <p:cNvPr id="5" name="Obrázek 3" descr="Logo EU penize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95513" y="0"/>
            <a:ext cx="4932362" cy="844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Obdélník 5"/>
          <p:cNvSpPr/>
          <p:nvPr/>
        </p:nvSpPr>
        <p:spPr>
          <a:xfrm>
            <a:off x="971600" y="1124744"/>
            <a:ext cx="7128792" cy="357020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defRPr/>
            </a:pP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Průvodní list</a:t>
            </a:r>
          </a:p>
          <a:p>
            <a:pPr>
              <a:defRPr/>
            </a:pPr>
            <a:endParaRPr lang="cs-CZ" b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defRPr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Šablona: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III/2 Inovace a zkvalitnění výuky prostřednictvím ICT	</a:t>
            </a:r>
          </a:p>
          <a:p>
            <a:pPr>
              <a:defRPr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 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defRPr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Vzdělávací materiál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: Prezentace </a:t>
            </a:r>
          </a:p>
          <a:p>
            <a:pPr>
              <a:defRPr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Určen pro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: 2. ročník oborů Technické lyceum, Strojírenství, Ekonomika a podnikání a Provoz a ekonomika dopravy</a:t>
            </a:r>
          </a:p>
          <a:p>
            <a:pPr>
              <a:defRPr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 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defRPr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Vzdělávací oblast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: Základy společenských věd – Politologie</a:t>
            </a:r>
          </a:p>
          <a:p>
            <a:pPr>
              <a:defRPr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 </a:t>
            </a:r>
          </a:p>
          <a:p>
            <a:pPr>
              <a:defRPr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Název učebního materiálu: Organizace spojených národů</a:t>
            </a:r>
            <a:endParaRPr lang="cs-CZ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altLang="cs-CZ" b="1" dirty="0" smtClean="0">
                <a:latin typeface="Times New Roman" pitchFamily="18" charset="0"/>
                <a:cs typeface="Times New Roman" pitchFamily="18" charset="0"/>
              </a:rPr>
              <a:t>Klíčová slova: </a:t>
            </a:r>
            <a:r>
              <a:rPr lang="cs-CZ" altLang="cs-CZ" dirty="0" smtClean="0">
                <a:latin typeface="Times New Roman" pitchFamily="18" charset="0"/>
                <a:cs typeface="Times New Roman" pitchFamily="18" charset="0"/>
              </a:rPr>
              <a:t>ústava, hlava</a:t>
            </a:r>
          </a:p>
          <a:p>
            <a:pPr>
              <a:buNone/>
            </a:pPr>
            <a:endParaRPr lang="cs-CZ" alt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algn="just">
              <a:buNone/>
            </a:pPr>
            <a:r>
              <a:rPr lang="cs-CZ" altLang="cs-CZ" b="1" dirty="0" smtClean="0">
                <a:latin typeface="Times New Roman" pitchFamily="18" charset="0"/>
                <a:cs typeface="Times New Roman" pitchFamily="18" charset="0"/>
              </a:rPr>
              <a:t>Anotace</a:t>
            </a:r>
            <a:r>
              <a:rPr lang="cs-CZ" altLang="cs-CZ" dirty="0" smtClean="0">
                <a:latin typeface="Times New Roman" pitchFamily="18" charset="0"/>
                <a:cs typeface="Times New Roman" pitchFamily="18" charset="0"/>
              </a:rPr>
              <a:t>:Žáci se naučí pracovat s textem Ústavy ČR. Dozví se o důležitosti tohoto právního předpisu.</a:t>
            </a:r>
            <a:endParaRPr lang="cs-CZ" altLang="cs-CZ" smtClean="0">
              <a:latin typeface="Times New Roman" pitchFamily="18" charset="0"/>
              <a:cs typeface="Times New Roman" pitchFamily="18" charset="0"/>
            </a:endParaRPr>
          </a:p>
          <a:p>
            <a:pPr algn="just">
              <a:buNone/>
            </a:pPr>
            <a:endParaRPr lang="cs-CZ" alt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altLang="cs-CZ" b="1" dirty="0" smtClean="0">
                <a:latin typeface="Times New Roman" pitchFamily="18" charset="0"/>
                <a:cs typeface="Times New Roman" pitchFamily="18" charset="0"/>
              </a:rPr>
              <a:t>Metodické pokyny:</a:t>
            </a:r>
            <a:r>
              <a:rPr lang="cs-CZ" altLang="cs-CZ" dirty="0" smtClean="0">
                <a:latin typeface="Times New Roman" pitchFamily="18" charset="0"/>
                <a:cs typeface="Times New Roman" pitchFamily="18" charset="0"/>
              </a:rPr>
              <a:t>Řízeným rozhovorem žáci pracují s texty a obrázky</a:t>
            </a:r>
            <a:endParaRPr lang="cs-CZ" dirty="0"/>
          </a:p>
        </p:txBody>
      </p:sp>
      <p:pic>
        <p:nvPicPr>
          <p:cNvPr id="4" name="Obrázek 3" descr="Logo EU penize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95513" y="0"/>
            <a:ext cx="4932362" cy="844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88641"/>
            <a:ext cx="7772400" cy="792087"/>
          </a:xfrm>
        </p:spPr>
        <p:txBody>
          <a:bodyPr>
            <a:normAutofit/>
          </a:bodyPr>
          <a:lstStyle/>
          <a:p>
            <a:r>
              <a:rPr lang="cs-CZ" dirty="0" smtClean="0"/>
              <a:t>Ústava České republiky</a:t>
            </a:r>
            <a:endParaRPr lang="cs-CZ" dirty="0"/>
          </a:p>
        </p:txBody>
      </p:sp>
      <p:pic>
        <p:nvPicPr>
          <p:cNvPr id="1029" name="Picture 5" descr="Soubor:Coat of arms of the Czech Republic.sv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2" y="1484784"/>
            <a:ext cx="3696162" cy="442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666757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je to Ústava?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Jde o základní právní předpis České republiky</a:t>
            </a:r>
          </a:p>
          <a:p>
            <a:r>
              <a:rPr lang="cs-CZ" dirty="0" smtClean="0"/>
              <a:t>Byla přijata 16.12.1992 s účinností od 1.1.1993, kdy vznikla samostatná Česká republika</a:t>
            </a:r>
          </a:p>
          <a:p>
            <a:r>
              <a:rPr lang="cs-CZ" dirty="0" smtClean="0"/>
              <a:t>Charakterizuje </a:t>
            </a:r>
            <a:r>
              <a:rPr lang="cs-CZ" dirty="0"/>
              <a:t>v článku 1 Českou republiku jako stát </a:t>
            </a:r>
            <a:r>
              <a:rPr lang="cs-CZ" i="1" dirty="0"/>
              <a:t>„svrchovaný, jednotný a demokratický právní stát založený na úctě k právům a svobodám člověka a občana</a:t>
            </a:r>
            <a:r>
              <a:rPr lang="cs-CZ" i="1" dirty="0" smtClean="0"/>
              <a:t>.“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6806364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Jak se Ústava člení 1?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Ústava obsahuje preambuli, 8 hlav a 112 článků</a:t>
            </a:r>
          </a:p>
          <a:p>
            <a:r>
              <a:rPr lang="cs-CZ" dirty="0" smtClean="0"/>
              <a:t>Preambule je proklamativní slavnostní prohlášení, které nemá právní účinky. Slouží jako interpretaci ústavy a dalších právních předpisů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2721376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Jak se </a:t>
            </a:r>
            <a:r>
              <a:rPr lang="cs-CZ" dirty="0"/>
              <a:t>Ú</a:t>
            </a:r>
            <a:r>
              <a:rPr lang="cs-CZ" dirty="0" smtClean="0"/>
              <a:t>stava člení 2?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Ústava se člení na těchto osm hlav</a:t>
            </a:r>
          </a:p>
          <a:p>
            <a:r>
              <a:rPr lang="cs-CZ" dirty="0" smtClean="0"/>
              <a:t>1) Základní ustanovení. </a:t>
            </a:r>
          </a:p>
          <a:p>
            <a:r>
              <a:rPr lang="cs-CZ" dirty="0" smtClean="0"/>
              <a:t>2) Moc zákonodárná. </a:t>
            </a:r>
          </a:p>
          <a:p>
            <a:r>
              <a:rPr lang="cs-CZ" dirty="0" smtClean="0"/>
              <a:t>3) Moc výkonná. </a:t>
            </a:r>
          </a:p>
          <a:p>
            <a:r>
              <a:rPr lang="cs-CZ" dirty="0" smtClean="0"/>
              <a:t>4) Moc soudní.</a:t>
            </a:r>
          </a:p>
          <a:p>
            <a:r>
              <a:rPr lang="cs-CZ" dirty="0" smtClean="0"/>
              <a:t>5) Nejvyšší kontrolní úřad</a:t>
            </a:r>
          </a:p>
          <a:p>
            <a:r>
              <a:rPr lang="cs-CZ" dirty="0" smtClean="0"/>
              <a:t>6) Česká národní banka</a:t>
            </a:r>
          </a:p>
          <a:p>
            <a:r>
              <a:rPr lang="cs-CZ" dirty="0" smtClean="0"/>
              <a:t>7) Územní samospráva</a:t>
            </a:r>
          </a:p>
          <a:p>
            <a:r>
              <a:rPr lang="cs-CZ" dirty="0" smtClean="0"/>
              <a:t>8) Přechodná a závěrečná ustanovení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1741182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Dělba moci v Ústavě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/>
              <a:t>Podle článku </a:t>
            </a:r>
            <a:r>
              <a:rPr lang="cs-CZ" dirty="0"/>
              <a:t>2 Ústavy je </a:t>
            </a:r>
            <a:r>
              <a:rPr lang="cs-CZ" i="1" dirty="0"/>
              <a:t>„Lid je zdrojem veškeré státní moci; vykonává ji prostřednictvím orgánů moci zákonodárné, výkonné a soudní</a:t>
            </a:r>
            <a:r>
              <a:rPr lang="cs-CZ" i="1" dirty="0" smtClean="0"/>
              <a:t>.“</a:t>
            </a:r>
          </a:p>
          <a:p>
            <a:r>
              <a:rPr lang="cs-CZ" i="1" dirty="0" smtClean="0"/>
              <a:t>Dělbu moci vykonávají moc zákonodárná, výkonná a soudní.</a:t>
            </a:r>
          </a:p>
          <a:p>
            <a:r>
              <a:rPr lang="cs-CZ" i="1" dirty="0" smtClean="0"/>
              <a:t>Mimo systém dělby moci existují ještě dvě moci nezávislé</a:t>
            </a:r>
          </a:p>
          <a:p>
            <a:pPr marL="514350" indent="-514350">
              <a:buAutoNum type="arabicParenR"/>
            </a:pPr>
            <a:r>
              <a:rPr lang="cs-CZ" i="1" dirty="0" smtClean="0"/>
              <a:t>Kontrolní  - prostřednictvím Nejvyššího kontrolního úřadu dochází ke kontrole hospodaření se státním majetkem a hospodaření se státním rozpočtem</a:t>
            </a:r>
          </a:p>
          <a:p>
            <a:pPr marL="514350" indent="-514350">
              <a:buAutoNum type="arabicParenR"/>
            </a:pPr>
            <a:r>
              <a:rPr lang="cs-CZ" i="1" dirty="0" smtClean="0"/>
              <a:t>Bankovní - prostřednictvím České národní banky se pečuje o měnu a cenovou stabilitu</a:t>
            </a:r>
            <a:endParaRPr lang="cs-CZ" i="1" dirty="0"/>
          </a:p>
        </p:txBody>
      </p:sp>
    </p:spTree>
    <p:extLst>
      <p:ext uri="{BB962C8B-B14F-4D97-AF65-F5344CB8AC3E}">
        <p14:creationId xmlns:p14="http://schemas.microsoft.com/office/powerpoint/2010/main" val="401533161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Dělba moci podle Ústavy 1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39752" y="1412776"/>
            <a:ext cx="4802777" cy="4916827"/>
          </a:xfrm>
        </p:spPr>
      </p:pic>
    </p:spTree>
    <p:extLst>
      <p:ext uri="{BB962C8B-B14F-4D97-AF65-F5344CB8AC3E}">
        <p14:creationId xmlns:p14="http://schemas.microsoft.com/office/powerpoint/2010/main" val="88844305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Komentář k dělbě moci podle Ústavy 1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dirty="0" smtClean="0"/>
              <a:t>Moc zákonodárná je tvořena Parlamentem, který má dvě komory</a:t>
            </a:r>
          </a:p>
          <a:p>
            <a:pPr marL="0" indent="0">
              <a:buNone/>
            </a:pPr>
            <a:r>
              <a:rPr lang="cs-CZ" dirty="0"/>
              <a:t>1)Horní komoru – </a:t>
            </a:r>
            <a:r>
              <a:rPr lang="cs-CZ" dirty="0" smtClean="0"/>
              <a:t>Senát je tvořený 81 senátory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2)Dolní komoru – Poslaneckou </a:t>
            </a:r>
            <a:r>
              <a:rPr lang="cs-CZ" dirty="0" smtClean="0"/>
              <a:t>sněmovnu tvořenou 200 poslanci</a:t>
            </a:r>
          </a:p>
          <a:p>
            <a:r>
              <a:rPr lang="cs-CZ" dirty="0" smtClean="0"/>
              <a:t>Obě komory jsou voleny lidem – Poslanecká sněmovna je volena menšinově každé 4 roky. Funkční období senátora je 6 let. Třetina senátu (27 senátorů) se obměňuje každé dva roky většinovou volbou</a:t>
            </a:r>
          </a:p>
          <a:p>
            <a:r>
              <a:rPr lang="cs-CZ" dirty="0" smtClean="0"/>
              <a:t>V parlamentu dochází k vytváření práva – obě komory schvalují ústavní zákony a zákony.</a:t>
            </a:r>
          </a:p>
          <a:p>
            <a:pPr marL="0" indent="0">
              <a:buNone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376753252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>Komentář k dělbě moci podle Ústavy </a:t>
            </a:r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smtClean="0"/>
              <a:t>Moc výkonná je tvořena </a:t>
            </a:r>
          </a:p>
          <a:p>
            <a:pPr marL="0" indent="0">
              <a:buNone/>
            </a:pPr>
            <a:r>
              <a:rPr lang="cs-CZ" dirty="0"/>
              <a:t>1)Vládou – je hlavním orgánem moci výkonné. Skládá se z předsedy vlády, místopředsedů a ministrů. Vláda musí mít důvěru v Poslanecké sněmovně (musí ji podporovat nadpoloviční většina poslanců)</a:t>
            </a:r>
          </a:p>
          <a:p>
            <a:pPr marL="0" indent="0">
              <a:buNone/>
            </a:pPr>
            <a:r>
              <a:rPr lang="cs-CZ" dirty="0"/>
              <a:t>2)Prezident je hlavou státu a není ze své funkce odpovědný. Dlouho byl volen nepřímo (Poslaneckou sněmovnou a Senátem), </a:t>
            </a:r>
            <a:r>
              <a:rPr lang="cs-CZ" dirty="0" smtClean="0"/>
              <a:t>od nyní je volen přímo lidem(poprvé </a:t>
            </a:r>
            <a:r>
              <a:rPr lang="cs-CZ" dirty="0"/>
              <a:t>v lednu </a:t>
            </a:r>
            <a:r>
              <a:rPr lang="cs-CZ" dirty="0" smtClean="0"/>
              <a:t>2013)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3)Státním </a:t>
            </a:r>
            <a:r>
              <a:rPr lang="cs-CZ" dirty="0" smtClean="0"/>
              <a:t>zastupitelstvím</a:t>
            </a:r>
          </a:p>
          <a:p>
            <a:r>
              <a:rPr lang="cs-CZ" dirty="0" smtClean="0"/>
              <a:t>Moc výkonná slouží k aplikaci práva – vláda prostřednictvím ministerstev a nejvyšších správních orgánů dohlíží nad plnění základních funkcí státu (obranu, školství, zdravotnictví atd.)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6086978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>Komentář k dělbě moci podle Ústavy </a:t>
            </a:r>
            <a:r>
              <a:rPr lang="cs-CZ" dirty="0" smtClean="0"/>
              <a:t>3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smtClean="0"/>
              <a:t>Moc soudní se sestává z nezávislých soudů.</a:t>
            </a:r>
          </a:p>
          <a:p>
            <a:r>
              <a:rPr lang="cs-CZ" dirty="0" smtClean="0"/>
              <a:t>Soudní moc představuje</a:t>
            </a:r>
          </a:p>
          <a:p>
            <a:pPr marL="0" indent="0">
              <a:buNone/>
            </a:pPr>
            <a:r>
              <a:rPr lang="cs-CZ" dirty="0"/>
              <a:t>1)Soustava obecných soudů – je čtyřstupňová (soudy okresní, krajské, vrchní a Nejvyšší soud spolu s Nejvyšším správním soudem) a slouží k tomu, aby zákonem stanoveným způsobem poskytovaly ochranu práv jednotlivců a rozhodovaly o vině a trestu za trestné činy</a:t>
            </a:r>
            <a:r>
              <a:rPr lang="cs-CZ" dirty="0" smtClean="0"/>
              <a:t>. Soudci jsou jmenovaní prezidentem a jsou nezávislí a nestranní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2)Ústavní soud – není součástí obecné soustavy soudů. Jeho úkol je pouze dohlížet nad kontrolou ústavnosti. Skládá se z 15 soudců na 10 let jmenovaných senátem na návrh </a:t>
            </a:r>
            <a:r>
              <a:rPr lang="cs-CZ" dirty="0" smtClean="0"/>
              <a:t>prezidenta</a:t>
            </a:r>
            <a:r>
              <a:rPr lang="cs-CZ" dirty="0"/>
              <a:t>.</a:t>
            </a:r>
            <a:endParaRPr lang="cs-CZ" dirty="0" smtClean="0"/>
          </a:p>
          <a:p>
            <a:r>
              <a:rPr lang="cs-CZ" dirty="0" smtClean="0"/>
              <a:t>Soudní moc interpretuje právo</a:t>
            </a:r>
          </a:p>
        </p:txBody>
      </p:sp>
    </p:spTree>
    <p:extLst>
      <p:ext uri="{BB962C8B-B14F-4D97-AF65-F5344CB8AC3E}">
        <p14:creationId xmlns:p14="http://schemas.microsoft.com/office/powerpoint/2010/main" val="71599201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Kontrolní otázky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40000" lnSpcReduction="20000"/>
          </a:bodyPr>
          <a:lstStyle/>
          <a:p>
            <a:pPr marL="0" indent="0">
              <a:buNone/>
            </a:pPr>
            <a:r>
              <a:rPr lang="cs-CZ" dirty="0" smtClean="0"/>
              <a:t>1) Z čeho se skládá ústava?</a:t>
            </a:r>
          </a:p>
          <a:p>
            <a:pPr marL="514350" indent="-514350">
              <a:buAutoNum type="alphaLcParenR"/>
            </a:pPr>
            <a:r>
              <a:rPr lang="cs-CZ" dirty="0" smtClean="0"/>
              <a:t>Z preambule a 10 hlav</a:t>
            </a:r>
          </a:p>
          <a:p>
            <a:pPr marL="514350" indent="-514350">
              <a:buAutoNum type="alphaLcParenR"/>
            </a:pPr>
            <a:r>
              <a:rPr lang="cs-CZ" dirty="0" smtClean="0"/>
              <a:t>Z preambule a 8 hlav </a:t>
            </a:r>
          </a:p>
          <a:p>
            <a:pPr marL="514350" indent="-514350">
              <a:buAutoNum type="alphaLcParenR"/>
            </a:pPr>
            <a:r>
              <a:rPr lang="cs-CZ" dirty="0" smtClean="0"/>
              <a:t>Z preambule a 6 hlav</a:t>
            </a:r>
          </a:p>
          <a:p>
            <a:pPr marL="0" indent="0">
              <a:buNone/>
            </a:pPr>
            <a:r>
              <a:rPr lang="cs-CZ" dirty="0" smtClean="0"/>
              <a:t>2) Moc zákonodárná slouží k?</a:t>
            </a:r>
          </a:p>
          <a:p>
            <a:pPr marL="514350" indent="-514350">
              <a:buAutoNum type="alphaLcParenR"/>
            </a:pPr>
            <a:r>
              <a:rPr lang="cs-CZ" dirty="0"/>
              <a:t>V</a:t>
            </a:r>
            <a:r>
              <a:rPr lang="cs-CZ" dirty="0" smtClean="0"/>
              <a:t>ytváření práva</a:t>
            </a:r>
          </a:p>
          <a:p>
            <a:pPr marL="514350" indent="-514350">
              <a:buAutoNum type="alphaLcParenR"/>
            </a:pPr>
            <a:r>
              <a:rPr lang="cs-CZ" dirty="0" smtClean="0"/>
              <a:t>Aplikaci práva</a:t>
            </a:r>
          </a:p>
          <a:p>
            <a:pPr marL="514350" indent="-514350">
              <a:buAutoNum type="alphaLcParenR"/>
            </a:pPr>
            <a:r>
              <a:rPr lang="cs-CZ" dirty="0" smtClean="0"/>
              <a:t>Interpretaci práva</a:t>
            </a:r>
          </a:p>
          <a:p>
            <a:pPr marL="0" indent="0">
              <a:buNone/>
            </a:pPr>
            <a:r>
              <a:rPr lang="cs-CZ" dirty="0" smtClean="0"/>
              <a:t>3) Kolik členů celkem parlament?</a:t>
            </a:r>
          </a:p>
          <a:p>
            <a:pPr marL="514350" indent="-514350">
              <a:buAutoNum type="alphaLcParenR"/>
            </a:pPr>
            <a:r>
              <a:rPr lang="cs-CZ" dirty="0" smtClean="0"/>
              <a:t>200 poslanců a 81 senátorů</a:t>
            </a:r>
          </a:p>
          <a:p>
            <a:pPr marL="514350" indent="-514350">
              <a:buAutoNum type="alphaLcParenR"/>
            </a:pPr>
            <a:r>
              <a:rPr lang="cs-CZ" dirty="0" smtClean="0"/>
              <a:t>81 poslanců a 200 senátorů</a:t>
            </a:r>
          </a:p>
          <a:p>
            <a:pPr marL="514350" indent="-514350">
              <a:buAutoNum type="alphaLcParenR"/>
            </a:pPr>
            <a:r>
              <a:rPr lang="cs-CZ" dirty="0" smtClean="0"/>
              <a:t>281 poslanců</a:t>
            </a:r>
          </a:p>
          <a:p>
            <a:pPr marL="0" indent="0">
              <a:buNone/>
            </a:pPr>
            <a:r>
              <a:rPr lang="cs-CZ" dirty="0" smtClean="0"/>
              <a:t>4) Prezident je volen</a:t>
            </a:r>
          </a:p>
          <a:p>
            <a:pPr marL="514350" indent="-514350">
              <a:buAutoNum type="alphaLcParenR"/>
            </a:pPr>
            <a:r>
              <a:rPr lang="cs-CZ" dirty="0" smtClean="0"/>
              <a:t>Zprostředkovaně soudy</a:t>
            </a:r>
          </a:p>
          <a:p>
            <a:pPr marL="514350" indent="-514350">
              <a:buAutoNum type="alphaLcParenR"/>
            </a:pPr>
            <a:r>
              <a:rPr lang="cs-CZ" dirty="0" smtClean="0"/>
              <a:t>Nepřímo parlamentem</a:t>
            </a:r>
          </a:p>
          <a:p>
            <a:pPr marL="514350" indent="-514350">
              <a:buAutoNum type="alphaLcParenR"/>
            </a:pPr>
            <a:r>
              <a:rPr lang="cs-CZ" dirty="0" smtClean="0"/>
              <a:t>Přímo lidem</a:t>
            </a:r>
          </a:p>
          <a:p>
            <a:pPr marL="0" indent="0">
              <a:buNone/>
            </a:pPr>
            <a:r>
              <a:rPr lang="cs-CZ" dirty="0" smtClean="0"/>
              <a:t>5) Kolikastupňová je soustava obecných soudů</a:t>
            </a:r>
          </a:p>
          <a:p>
            <a:pPr marL="514350" indent="-514350">
              <a:buAutoNum type="alphaLcParenR"/>
            </a:pPr>
            <a:r>
              <a:rPr lang="cs-CZ" dirty="0" smtClean="0"/>
              <a:t>Třístupňová</a:t>
            </a:r>
          </a:p>
          <a:p>
            <a:pPr marL="514350" indent="-514350">
              <a:buAutoNum type="alphaLcParenR"/>
            </a:pPr>
            <a:r>
              <a:rPr lang="cs-CZ" dirty="0" smtClean="0"/>
              <a:t>Čtyřstupňová</a:t>
            </a:r>
          </a:p>
          <a:p>
            <a:pPr marL="514350" indent="-514350">
              <a:buAutoNum type="alphaLcParenR"/>
            </a:pPr>
            <a:r>
              <a:rPr lang="cs-CZ" dirty="0" smtClean="0"/>
              <a:t>Pětistupňová</a:t>
            </a:r>
          </a:p>
        </p:txBody>
      </p:sp>
    </p:spTree>
    <p:extLst>
      <p:ext uri="{BB962C8B-B14F-4D97-AF65-F5344CB8AC3E}">
        <p14:creationId xmlns:p14="http://schemas.microsoft.com/office/powerpoint/2010/main" val="385380539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Správné odpovědi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Správnými odpověďmi jsou </a:t>
            </a:r>
          </a:p>
          <a:p>
            <a:pPr marL="0" indent="0">
              <a:buNone/>
            </a:pPr>
            <a:r>
              <a:rPr lang="cs-CZ" dirty="0" smtClean="0"/>
              <a:t>1)B</a:t>
            </a:r>
          </a:p>
          <a:p>
            <a:pPr marL="0" indent="0">
              <a:buNone/>
            </a:pPr>
            <a:r>
              <a:rPr lang="cs-CZ" dirty="0" smtClean="0"/>
              <a:t>2)A</a:t>
            </a:r>
          </a:p>
          <a:p>
            <a:pPr marL="0" indent="0">
              <a:buNone/>
            </a:pPr>
            <a:r>
              <a:rPr lang="cs-CZ" dirty="0" smtClean="0"/>
              <a:t>3)A</a:t>
            </a:r>
          </a:p>
          <a:p>
            <a:pPr marL="0" indent="0">
              <a:buNone/>
            </a:pPr>
            <a:r>
              <a:rPr lang="cs-CZ" dirty="0" smtClean="0"/>
              <a:t>4)C</a:t>
            </a:r>
          </a:p>
          <a:p>
            <a:pPr marL="0" indent="0">
              <a:buNone/>
            </a:pPr>
            <a:r>
              <a:rPr lang="cs-CZ" dirty="0" smtClean="0"/>
              <a:t>5)C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9376997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Seznam literatury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smtClean="0"/>
              <a:t>Filip, J. (2011): Ústavní právo České republiky. Brno: Nakladatelství Doplněk</a:t>
            </a:r>
          </a:p>
          <a:p>
            <a:pPr marL="0" indent="0">
              <a:buNone/>
            </a:pPr>
            <a:r>
              <a:rPr lang="cs-CZ" sz="2800" dirty="0" smtClean="0"/>
              <a:t>Kolektiv autorů (2004): Odmaturuj ze společenských věd. Praha: Nakladatelství </a:t>
            </a:r>
            <a:r>
              <a:rPr lang="cs-CZ" sz="2800" dirty="0" err="1" smtClean="0"/>
              <a:t>Didaktis</a:t>
            </a:r>
            <a:endParaRPr lang="cs-CZ" sz="2800" dirty="0" smtClean="0"/>
          </a:p>
          <a:p>
            <a:pPr marL="0" indent="0">
              <a:buNone/>
            </a:pPr>
            <a:r>
              <a:rPr lang="cs-CZ" sz="2800" dirty="0" smtClean="0"/>
              <a:t>Man, V. – </a:t>
            </a:r>
            <a:r>
              <a:rPr lang="cs-CZ" sz="2800" dirty="0" err="1" smtClean="0"/>
              <a:t>Schelle</a:t>
            </a:r>
            <a:r>
              <a:rPr lang="cs-CZ" sz="2800" dirty="0" smtClean="0"/>
              <a:t> K. (2009): Základy ústavního práva. Ostrava: Nakladatelství KEY </a:t>
            </a:r>
            <a:r>
              <a:rPr lang="cs-CZ" sz="2800" dirty="0" err="1" smtClean="0"/>
              <a:t>Publishing</a:t>
            </a:r>
            <a:endParaRPr lang="cs-CZ" sz="2800" dirty="0" smtClean="0"/>
          </a:p>
          <a:p>
            <a:pPr marL="0" indent="0">
              <a:buNone/>
            </a:pPr>
            <a:r>
              <a:rPr lang="cs-CZ" sz="2800" dirty="0" smtClean="0"/>
              <a:t>Ústavní zákon ČNR č. 1/1993 Sb., Ústava </a:t>
            </a:r>
            <a:r>
              <a:rPr lang="cs-CZ" sz="2800" dirty="0" smtClean="0"/>
              <a:t>ČR</a:t>
            </a:r>
          </a:p>
          <a:p>
            <a:pPr marL="0" indent="0">
              <a:buNone/>
            </a:pPr>
            <a:r>
              <a:rPr lang="cs-CZ" sz="2800" dirty="0"/>
              <a:t>http://commons.wikimedia.org/wiki/File:Coat_of_arms_of_the_Czech_Republic.svg</a:t>
            </a:r>
            <a:endParaRPr lang="cs-CZ" sz="2800" dirty="0" smtClean="0"/>
          </a:p>
        </p:txBody>
      </p:sp>
    </p:spTree>
    <p:extLst>
      <p:ext uri="{BB962C8B-B14F-4D97-AF65-F5344CB8AC3E}">
        <p14:creationId xmlns:p14="http://schemas.microsoft.com/office/powerpoint/2010/main" val="1841587860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137</TotalTime>
  <Words>738</Words>
  <Application>Microsoft Office PowerPoint</Application>
  <PresentationFormat>Předvádění na obrazovce (4:3)</PresentationFormat>
  <Paragraphs>95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systému Office</vt:lpstr>
      <vt:lpstr> </vt:lpstr>
      <vt:lpstr>Prezentace aplikace PowerPoint</vt:lpstr>
      <vt:lpstr>Ústava České republiky</vt:lpstr>
      <vt:lpstr>Co je to Ústava?</vt:lpstr>
      <vt:lpstr>Jak se Ústava člení 1?</vt:lpstr>
      <vt:lpstr>Jak se Ústava člení 2?</vt:lpstr>
      <vt:lpstr>Dělba moci v Ústavě</vt:lpstr>
      <vt:lpstr>Dělba moci podle Ústavy 1</vt:lpstr>
      <vt:lpstr>Komentář k dělbě moci podle Ústavy 1</vt:lpstr>
      <vt:lpstr>Komentář k dělbě moci podle Ústavy 2</vt:lpstr>
      <vt:lpstr>Komentář k dělbě moci podle Ústavy 3</vt:lpstr>
      <vt:lpstr>Kontrolní otázky</vt:lpstr>
      <vt:lpstr>Správné odpovědi</vt:lpstr>
      <vt:lpstr>Seznam literatury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SAM-ABS-01</dc:creator>
  <cp:lastModifiedBy>jitka</cp:lastModifiedBy>
  <cp:revision>19</cp:revision>
  <dcterms:created xsi:type="dcterms:W3CDTF">2012-10-26T16:03:03Z</dcterms:created>
  <dcterms:modified xsi:type="dcterms:W3CDTF">2014-04-08T18:49:57Z</dcterms:modified>
</cp:coreProperties>
</file>