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8" r:id="rId3"/>
    <p:sldId id="256" r:id="rId4"/>
    <p:sldId id="257" r:id="rId5"/>
    <p:sldId id="258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70" y="3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823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967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421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77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747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44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19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8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316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31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347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DDE13-4612-4E1A-BEB8-587A1F3C0A3C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4B737-C0AD-451E-B3F7-7EA0112A7E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1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3888432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  <a:b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: Prezentace 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: 2. ročník oborů Technické lyceum, Strojírenství, Ekonomika a podnikání a Provoz a ekonomika dopravy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: Základy společenských věd – Politologie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 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Název učebního materiálu: Dělba moci v ČR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139952" y="5013176"/>
            <a:ext cx="4248472" cy="136815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altLang="cs-CZ" sz="2400" b="1" dirty="0" smtClean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alt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algn="l"/>
            <a:r>
              <a:rPr lang="cs-CZ" altLang="cs-CZ" sz="2400" dirty="0" smtClean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altLang="cs-CZ" sz="2400" dirty="0" err="1" smtClean="0">
                <a:latin typeface="Times New Roman" pitchFamily="18" charset="0"/>
                <a:cs typeface="Times New Roman" pitchFamily="18" charset="0"/>
              </a:rPr>
              <a:t>Zděnka</a:t>
            </a:r>
            <a:r>
              <a:rPr lang="cs-CZ" altLang="cs-CZ" sz="2400" dirty="0" smtClean="0">
                <a:latin typeface="Times New Roman" pitchFamily="18" charset="0"/>
                <a:cs typeface="Times New Roman" pitchFamily="18" charset="0"/>
              </a:rPr>
              <a:t> Němečková     </a:t>
            </a:r>
            <a:br>
              <a:rPr lang="cs-CZ" alt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alt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altLang="cs-CZ" sz="2400" b="1" dirty="0" smtClean="0">
                <a:latin typeface="Times New Roman" pitchFamily="18" charset="0"/>
                <a:cs typeface="Times New Roman" pitchFamily="18" charset="0"/>
              </a:rPr>
              <a:t>Datum vytvoření </a:t>
            </a:r>
            <a:r>
              <a:rPr lang="cs-CZ" altLang="cs-CZ" sz="2400" dirty="0" smtClean="0">
                <a:latin typeface="Times New Roman" pitchFamily="18" charset="0"/>
                <a:cs typeface="Times New Roman" pitchFamily="18" charset="0"/>
              </a:rPr>
              <a:t>: 6. 9. 2012    </a:t>
            </a:r>
          </a:p>
          <a:p>
            <a:pPr algn="l"/>
            <a:endParaRPr lang="cs-CZ" alt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altLang="cs-CZ" sz="1400" b="1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altLang="cs-CZ" sz="1400" b="1" dirty="0" smtClean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1196752"/>
            <a:ext cx="4978896" cy="2160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Klíčová slova:dělba moci, moc výkonná, soudní, zákonodárná</a:t>
            </a:r>
          </a:p>
          <a:p>
            <a:pPr>
              <a:buNone/>
            </a:pPr>
            <a:endParaRPr lang="cs-CZ" alt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: Žáci se naučí dělit moc v českém státě, uvědomí si mocenské vztahy ve společnosti.</a:t>
            </a:r>
          </a:p>
          <a:p>
            <a:pPr algn="just">
              <a:buNone/>
            </a:pPr>
            <a:endParaRPr lang="cs-CZ" alt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Řízeným rozhovorem žáci pracují s texty a obrázky.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792087"/>
          </a:xfrm>
        </p:spPr>
        <p:txBody>
          <a:bodyPr>
            <a:normAutofit/>
          </a:bodyPr>
          <a:lstStyle/>
          <a:p>
            <a:r>
              <a:rPr lang="cs-CZ" dirty="0" smtClean="0"/>
              <a:t>Dělba moci v České republice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484784"/>
            <a:ext cx="5544616" cy="415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67572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/>
              <a:t>Co je to moc a státní moc?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Moc je schopnost zajistit chování určité osoby, skupiny či jiného subjektu, tak aby se tento jednotlivec choval způsobem, jakým by se sám dobrovolně nechoval.</a:t>
            </a:r>
          </a:p>
          <a:p>
            <a:r>
              <a:rPr lang="cs-CZ" dirty="0"/>
              <a:t>Moc v sobě obsahuje prvek donucení – donucení může být ekonomické, politické, vojenské, ideologické, religiózní…</a:t>
            </a:r>
          </a:p>
          <a:p>
            <a:r>
              <a:rPr lang="cs-CZ" dirty="0"/>
              <a:t>Státní moc se projevuje politickou mocí určité hlavní společenské skupiny či seskupení (například národa). Disponuje byrokratických aparátem k úpravě společenských vztahů a v případě nutnosti použije i právem stanovenou formu násilí. Státní moc má monopol na násilí ve státě. </a:t>
            </a:r>
          </a:p>
        </p:txBody>
      </p:sp>
    </p:spTree>
    <p:extLst>
      <p:ext uri="{BB962C8B-B14F-4D97-AF65-F5344CB8AC3E}">
        <p14:creationId xmlns:p14="http://schemas.microsoft.com/office/powerpoint/2010/main" val="146806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Legalita vs. Legitimita státní moci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Legalita znamená, že státní moc dodržuje státem vytvoření </a:t>
            </a:r>
            <a:r>
              <a:rPr lang="cs-CZ" dirty="0" smtClean="0"/>
              <a:t>právního řádu </a:t>
            </a:r>
            <a:r>
              <a:rPr lang="cs-CZ" dirty="0"/>
              <a:t>a dodržováním jím vytvořeného právního řádu státní moc omezuje sebe sama.</a:t>
            </a:r>
          </a:p>
          <a:p>
            <a:r>
              <a:rPr lang="cs-CZ" dirty="0"/>
              <a:t>Legitimita státní moci </a:t>
            </a:r>
            <a:r>
              <a:rPr lang="cs-CZ" dirty="0" smtClean="0"/>
              <a:t>znamená</a:t>
            </a:r>
            <a:r>
              <a:rPr lang="cs-CZ" dirty="0"/>
              <a:t> </a:t>
            </a:r>
            <a:r>
              <a:rPr lang="cs-CZ" dirty="0" smtClean="0"/>
              <a:t>určité </a:t>
            </a:r>
            <a:r>
              <a:rPr lang="cs-CZ" dirty="0"/>
              <a:t>procesy či jevy, </a:t>
            </a:r>
            <a:r>
              <a:rPr lang="cs-CZ" dirty="0" smtClean="0"/>
              <a:t>jimiž se </a:t>
            </a:r>
            <a:r>
              <a:rPr lang="cs-CZ" dirty="0"/>
              <a:t>státní moc stává odůvodněnou a přijatelnou. Legitimní státní moc je akceptována obyvatelstvem, jemuž státní moc vládne.</a:t>
            </a:r>
          </a:p>
          <a:p>
            <a:r>
              <a:rPr lang="cs-CZ" dirty="0"/>
              <a:t>Legalita a legitimita se většinou překrývají. V určitých situacích se ale mohou lišit. Například holocaust byl podle německého práva legální (na základě Norimberských zákonů), ale rozhodně nebyl legitimní.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21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Ideové základy a principy dělby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Ideu dělby moci vypracoval </a:t>
            </a:r>
            <a:r>
              <a:rPr lang="cs-CZ" dirty="0" err="1" smtClean="0"/>
              <a:t>Montesquieu</a:t>
            </a:r>
            <a:r>
              <a:rPr lang="cs-CZ" dirty="0" smtClean="0"/>
              <a:t>. Podle něho koncentrace moci v rukou jednoho člověka či státního orgánu vedla k zneužití moci. Proto chtěl moc rozdělit mezi několik jednotlivců a orgánů.</a:t>
            </a:r>
          </a:p>
          <a:p>
            <a:r>
              <a:rPr lang="cs-CZ" dirty="0" smtClean="0"/>
              <a:t>Princip dělby moci mezi několik jednotlivce a orgány spočíval na dvou základních principech</a:t>
            </a:r>
          </a:p>
          <a:p>
            <a:pPr marL="514350" indent="-514350">
              <a:buAutoNum type="arabicParenR"/>
            </a:pPr>
            <a:r>
              <a:rPr lang="cs-CZ" dirty="0" smtClean="0"/>
              <a:t>Principu oddělenosti a nezávislosti mocí</a:t>
            </a:r>
          </a:p>
          <a:p>
            <a:pPr marL="514350" indent="-514350">
              <a:buAutoNum type="arabicParenR"/>
            </a:pPr>
            <a:r>
              <a:rPr lang="cs-CZ" dirty="0" smtClean="0"/>
              <a:t>Principu brzd a protivah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463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dělby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Moc se dělí na 3 složky moci </a:t>
            </a:r>
          </a:p>
          <a:p>
            <a:pPr marL="514350" indent="-514350">
              <a:buAutoNum type="arabicParenR"/>
            </a:pPr>
            <a:r>
              <a:rPr lang="cs-CZ" dirty="0" smtClean="0"/>
              <a:t>Zákonodárnou (legislativa)</a:t>
            </a:r>
          </a:p>
          <a:p>
            <a:pPr marL="514350" indent="-514350">
              <a:buAutoNum type="arabicParenR"/>
            </a:pPr>
            <a:r>
              <a:rPr lang="cs-CZ" dirty="0" smtClean="0"/>
              <a:t>Výkonnou (exekutiva)</a:t>
            </a:r>
          </a:p>
          <a:p>
            <a:pPr marL="514350" indent="-514350">
              <a:buAutoNum type="arabicParenR"/>
            </a:pPr>
            <a:r>
              <a:rPr lang="cs-CZ" dirty="0" smtClean="0"/>
              <a:t>Soudní (jurisdikce)</a:t>
            </a:r>
          </a:p>
          <a:p>
            <a:r>
              <a:rPr lang="cs-CZ" dirty="0" smtClean="0"/>
              <a:t>Princip oddělenosti a nezávislosti spočívá v tom, že každá složka moci je oddělena od té druhé a navzájem jsou na sobě nezávislé. Mezi jednotlivými složkami moci existuje neslučitelnost výkonu funkcí mezi jednotlivými složkami moci (například soudce nesmí být poslancem).</a:t>
            </a:r>
          </a:p>
          <a:p>
            <a:r>
              <a:rPr lang="cs-CZ" dirty="0" smtClean="0"/>
              <a:t>Princip brzd a protivah je založen na existenci kontrolních mechanismů, aby jedna ze tří mocí nezískala dominantní postavení. Moci se navzájem vyvažují a jedna může omezit jinou moc a naopak.</a:t>
            </a:r>
          </a:p>
        </p:txBody>
      </p:sp>
    </p:spTree>
    <p:extLst>
      <p:ext uri="{BB962C8B-B14F-4D97-AF65-F5344CB8AC3E}">
        <p14:creationId xmlns:p14="http://schemas.microsoft.com/office/powerpoint/2010/main" val="2313842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Dělba moci v České republice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Rozdělení mocí je upraveno v čl. </a:t>
            </a:r>
            <a:r>
              <a:rPr lang="cs-CZ" dirty="0"/>
              <a:t>2/1 Ústavy ČR </a:t>
            </a:r>
            <a:r>
              <a:rPr lang="cs-CZ" i="1" dirty="0" smtClean="0"/>
              <a:t>„Lid </a:t>
            </a:r>
            <a:r>
              <a:rPr lang="cs-CZ" i="1" dirty="0"/>
              <a:t>je zdrojem veškeré státní moci; vykonává ji prostřednictvím orgánů moci zákonodárné, výkonné a soudní</a:t>
            </a:r>
            <a:r>
              <a:rPr lang="cs-CZ" i="1" dirty="0" smtClean="0"/>
              <a:t>.“</a:t>
            </a:r>
          </a:p>
          <a:p>
            <a:r>
              <a:rPr lang="cs-CZ" i="1" dirty="0" smtClean="0"/>
              <a:t>Vztahy mezi nimi jsou stanoveny v hlavě druhé až čtvrté Ústavy (čl. 15-96)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3997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Dělba moci v České republice</a:t>
            </a:r>
            <a:endParaRPr lang="cs-CZ" dirty="0"/>
          </a:p>
        </p:txBody>
      </p:sp>
      <p:pic>
        <p:nvPicPr>
          <p:cNvPr id="4" name="Zástupný symbol pro obsah 3" descr="obr.7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71670" y="1428736"/>
            <a:ext cx="5052211" cy="5045194"/>
          </a:xfrm>
        </p:spPr>
      </p:pic>
    </p:spTree>
    <p:extLst>
      <p:ext uri="{BB962C8B-B14F-4D97-AF65-F5344CB8AC3E}">
        <p14:creationId xmlns:p14="http://schemas.microsoft.com/office/powerpoint/2010/main" val="355555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6"/>
          <p:cNvGraphicFramePr>
            <a:graphicFrameLocks/>
          </p:cNvGraphicFramePr>
          <p:nvPr/>
        </p:nvGraphicFramePr>
        <p:xfrm>
          <a:off x="463321" y="3286124"/>
          <a:ext cx="8229600" cy="3314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0222"/>
                <a:gridCol w="2214578"/>
                <a:gridCol w="2057400"/>
                <a:gridCol w="2057400"/>
              </a:tblGrid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LEGISLATIVA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EXEKUTIVA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JURISDIKCE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LEGISLATIVA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Vydává zákony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Právo veta</a:t>
                      </a:r>
                      <a:r>
                        <a:rPr lang="cs-CZ" baseline="0" dirty="0" smtClean="0"/>
                        <a:t> prezidenta republiky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Právo zrušit zákon pro rozpor s ústavním pořádkem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dirty="0" smtClean="0"/>
                        <a:t>EXEKUTIVA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Důvěra</a:t>
                      </a:r>
                      <a:r>
                        <a:rPr lang="cs-CZ" baseline="0" dirty="0" smtClean="0"/>
                        <a:t> vládě; právo přehlasovat veto prezidenta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Vykovává zákony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Právo zrušit nařízení vlády</a:t>
                      </a:r>
                      <a:endParaRPr lang="cs-CZ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JURISDIKCE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Dává milosti,</a:t>
                      </a:r>
                      <a:r>
                        <a:rPr lang="cs-CZ" baseline="0" dirty="0" smtClean="0"/>
                        <a:t> amnestie; jmenuje soudce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Interpretuje zákony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29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0222"/>
                <a:gridCol w="2214578"/>
                <a:gridCol w="2057400"/>
                <a:gridCol w="2057400"/>
              </a:tblGrid>
              <a:tr h="432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LEGISLATIVA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EXEKUTIVA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JURISDIKCE</a:t>
                      </a:r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Složka strategická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SENÁT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PREZIDENT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ÚSTAVNÍ SOUD</a:t>
                      </a:r>
                      <a:endParaRPr lang="cs-CZ" dirty="0"/>
                    </a:p>
                  </a:txBody>
                  <a:tcPr/>
                </a:tc>
              </a:tr>
              <a:tr h="432000">
                <a:tc>
                  <a:txBody>
                    <a:bodyPr/>
                    <a:lstStyle/>
                    <a:p>
                      <a:r>
                        <a:rPr lang="cs-CZ" dirty="0" smtClean="0"/>
                        <a:t>Složka dynamická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POSL.</a:t>
                      </a:r>
                      <a:r>
                        <a:rPr lang="cs-CZ" baseline="0" dirty="0" smtClean="0"/>
                        <a:t> SNĚMOVNA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VLÁDA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OBECNÉ SOUDY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Dělba moci v České republice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17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Legislativa vs. </a:t>
            </a:r>
            <a:r>
              <a:rPr lang="cs-CZ" dirty="0"/>
              <a:t>o</a:t>
            </a:r>
            <a:r>
              <a:rPr lang="cs-CZ" dirty="0" smtClean="0"/>
              <a:t>statní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Legislativa je tvořena parlamentem rozděleným na Poslaneckou sněmovnu a Senát</a:t>
            </a:r>
          </a:p>
          <a:p>
            <a:r>
              <a:rPr lang="cs-CZ" dirty="0" smtClean="0"/>
              <a:t>Poslanecká sněmovna</a:t>
            </a:r>
          </a:p>
          <a:p>
            <a:pPr marL="0" indent="0">
              <a:buNone/>
            </a:pPr>
            <a:r>
              <a:rPr lang="cs-CZ" dirty="0" smtClean="0"/>
              <a:t>1) Dává důvěru vládě</a:t>
            </a:r>
          </a:p>
          <a:p>
            <a:pPr marL="0" indent="0">
              <a:buNone/>
            </a:pPr>
            <a:r>
              <a:rPr lang="cs-CZ" dirty="0" smtClean="0"/>
              <a:t>2) Přehlasovává veto prezidenta republiky a rozhodnutí senátu</a:t>
            </a:r>
          </a:p>
          <a:p>
            <a:pPr marL="0" indent="0">
              <a:buNone/>
            </a:pPr>
            <a:r>
              <a:rPr lang="cs-CZ" dirty="0" smtClean="0"/>
              <a:t>3) Vytváří zákony a ústavní zákony</a:t>
            </a:r>
          </a:p>
          <a:p>
            <a:r>
              <a:rPr lang="cs-CZ" dirty="0" smtClean="0"/>
              <a:t>Senát</a:t>
            </a:r>
          </a:p>
          <a:p>
            <a:pPr marL="514350" indent="-514350">
              <a:buAutoNum type="arabicParenR"/>
            </a:pPr>
            <a:r>
              <a:rPr lang="cs-CZ" dirty="0" smtClean="0"/>
              <a:t>Může přehlasovat rozhodnutí Poslanecké sněmovny</a:t>
            </a:r>
          </a:p>
          <a:p>
            <a:pPr marL="514350" indent="-514350">
              <a:buAutoNum type="arabicParenR"/>
            </a:pPr>
            <a:r>
              <a:rPr lang="cs-CZ" dirty="0" smtClean="0"/>
              <a:t>Schvaluje soudce Ústavního soudu na návrh prezidenta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659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Exekutiva vs. </a:t>
            </a:r>
            <a:r>
              <a:rPr lang="cs-CZ" dirty="0"/>
              <a:t>o</a:t>
            </a:r>
            <a:r>
              <a:rPr lang="cs-CZ" dirty="0" smtClean="0"/>
              <a:t>statní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Je tvořena vládou a prezidentem republiky</a:t>
            </a:r>
          </a:p>
          <a:p>
            <a:r>
              <a:rPr lang="cs-CZ" dirty="0" smtClean="0"/>
              <a:t>Vláda</a:t>
            </a:r>
          </a:p>
          <a:p>
            <a:pPr marL="514350" indent="-514350">
              <a:buAutoNum type="arabicParenR"/>
            </a:pPr>
            <a:r>
              <a:rPr lang="cs-CZ" dirty="0" smtClean="0"/>
              <a:t>Má právo zákonodárné iniciativy</a:t>
            </a:r>
          </a:p>
          <a:p>
            <a:pPr marL="514350" indent="-514350">
              <a:buAutoNum type="arabicParenR"/>
            </a:pPr>
            <a:r>
              <a:rPr lang="cs-CZ" dirty="0" smtClean="0"/>
              <a:t>Vytváří podzákonné právní předpisy</a:t>
            </a:r>
          </a:p>
          <a:p>
            <a:pPr marL="514350" indent="-514350">
              <a:buAutoNum type="arabicParenR"/>
            </a:pPr>
            <a:r>
              <a:rPr lang="cs-CZ" dirty="0" smtClean="0"/>
              <a:t>Vykonává zákony schválené parlamentem</a:t>
            </a:r>
          </a:p>
          <a:p>
            <a:r>
              <a:rPr lang="cs-CZ" dirty="0" smtClean="0"/>
              <a:t>Prezident</a:t>
            </a:r>
          </a:p>
          <a:p>
            <a:pPr marL="514350" indent="-514350">
              <a:buAutoNum type="arabicParenR"/>
            </a:pPr>
            <a:r>
              <a:rPr lang="cs-CZ" dirty="0" smtClean="0"/>
              <a:t>Jmenuje soudce a navrhuje a jmenuje soudce Ústavního soudu</a:t>
            </a:r>
          </a:p>
          <a:p>
            <a:pPr marL="514350" indent="-514350">
              <a:buAutoNum type="arabicParenR"/>
            </a:pPr>
            <a:r>
              <a:rPr lang="cs-CZ" dirty="0" smtClean="0"/>
              <a:t>Má právo veta zákonům schváleným Poslaneckou sněmovnou a Senátem</a:t>
            </a:r>
          </a:p>
          <a:p>
            <a:pPr marL="514350" indent="-514350">
              <a:buAutoNum type="arabicParenR"/>
            </a:pPr>
            <a:r>
              <a:rPr lang="cs-CZ" dirty="0" smtClean="0"/>
              <a:t>Uděluje milosti a amnestie (spolu s předsedou vlády)</a:t>
            </a:r>
          </a:p>
          <a:p>
            <a:pPr marL="514350" indent="-514350">
              <a:buAutoNum type="arabicParenR"/>
            </a:pPr>
            <a:r>
              <a:rPr lang="cs-CZ" dirty="0" smtClean="0"/>
              <a:t>Jmenuje vládu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98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Jurisdikce vs. ostatní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tvořena soustavou obecných soudů a Ústavním soudem</a:t>
            </a:r>
          </a:p>
          <a:p>
            <a:r>
              <a:rPr lang="cs-CZ" dirty="0" smtClean="0"/>
              <a:t>Ústavní soud - přezkoumává zákony zdali jsou v souladu s ústavním pořádkem a když ne, tak je může zrušit</a:t>
            </a:r>
          </a:p>
          <a:p>
            <a:r>
              <a:rPr lang="cs-CZ" dirty="0" smtClean="0"/>
              <a:t>Obecné soudy </a:t>
            </a:r>
            <a:r>
              <a:rPr lang="cs-CZ" dirty="0"/>
              <a:t>i</a:t>
            </a:r>
            <a:r>
              <a:rPr lang="cs-CZ" dirty="0" smtClean="0"/>
              <a:t>nterpretují právo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0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dirty="0" smtClean="0"/>
              <a:t>1) Co to je moc?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Schopnost zajistit, aby se </a:t>
            </a:r>
            <a:r>
              <a:rPr lang="cs-CZ" dirty="0" smtClean="0"/>
              <a:t>menšina chovala tak</a:t>
            </a:r>
            <a:r>
              <a:rPr lang="cs-CZ" dirty="0"/>
              <a:t>, jak by se </a:t>
            </a:r>
            <a:r>
              <a:rPr lang="cs-CZ" dirty="0" smtClean="0"/>
              <a:t>sama nechovala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Schopnost </a:t>
            </a:r>
            <a:r>
              <a:rPr lang="cs-CZ" dirty="0"/>
              <a:t>zajistit, aby se  </a:t>
            </a:r>
            <a:r>
              <a:rPr lang="cs-CZ" dirty="0" smtClean="0"/>
              <a:t>stát </a:t>
            </a:r>
            <a:r>
              <a:rPr lang="cs-CZ" dirty="0"/>
              <a:t>chovat tak, jak by se sám nechoval</a:t>
            </a:r>
          </a:p>
          <a:p>
            <a:pPr marL="514350" indent="-514350">
              <a:buAutoNum type="alphaLcParenR"/>
            </a:pPr>
            <a:r>
              <a:rPr lang="cs-CZ" dirty="0" smtClean="0"/>
              <a:t>Schopnost zajistit, aby se jednotlivec chovat tak, jak by se sám nechoval</a:t>
            </a:r>
          </a:p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) Co to je legitimita?</a:t>
            </a:r>
          </a:p>
          <a:p>
            <a:pPr marL="514350" indent="-514350">
              <a:buAutoNum type="alphaLcParenR"/>
            </a:pPr>
            <a:r>
              <a:rPr lang="cs-CZ" dirty="0"/>
              <a:t>Že </a:t>
            </a:r>
            <a:r>
              <a:rPr lang="cs-CZ" dirty="0" smtClean="0"/>
              <a:t>není státní </a:t>
            </a:r>
            <a:r>
              <a:rPr lang="cs-CZ" dirty="0"/>
              <a:t>moc akceptována a podporována těmi, komu vládne</a:t>
            </a:r>
          </a:p>
          <a:p>
            <a:pPr marL="514350" indent="-514350">
              <a:buAutoNum type="alphaLcParenR"/>
            </a:pPr>
            <a:r>
              <a:rPr lang="cs-CZ" dirty="0" smtClean="0"/>
              <a:t>Že je státní moc akceptována a podporována těmi, komu vládne</a:t>
            </a:r>
          </a:p>
          <a:p>
            <a:pPr marL="514350" indent="-514350">
              <a:buAutoNum type="alphaLcParenR"/>
            </a:pPr>
            <a:r>
              <a:rPr lang="cs-CZ" dirty="0" smtClean="0"/>
              <a:t>Že státní moc dodržuje jím vytvořený právní řád a tím omezuje sebe sama</a:t>
            </a:r>
          </a:p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) Na které složky se dělí státní moc v ČR?</a:t>
            </a:r>
          </a:p>
          <a:p>
            <a:pPr marL="514350" indent="-514350">
              <a:buAutoNum type="alphaLcParenR"/>
            </a:pPr>
            <a:r>
              <a:rPr lang="cs-CZ" dirty="0" smtClean="0"/>
              <a:t>Na zákonodárnou, soudní a kontrolní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Na zákonodárnou, výkonnou a soudní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Na zákonodárnou, výkonnou a kontrolní</a:t>
            </a:r>
          </a:p>
          <a:p>
            <a:pPr marL="0" indent="0">
              <a:buNone/>
            </a:pPr>
            <a:r>
              <a:rPr lang="cs-CZ" dirty="0" smtClean="0"/>
              <a:t>4) O aplikaci jaké ho principu se jedná, když prezident vetuje zákon přijatý parlamentem?</a:t>
            </a:r>
          </a:p>
          <a:p>
            <a:pPr marL="514350" indent="-514350">
              <a:buAutoNum type="alphaLcParenR"/>
            </a:pPr>
            <a:r>
              <a:rPr lang="cs-CZ" dirty="0" smtClean="0"/>
              <a:t>Princip brzd a protivah</a:t>
            </a:r>
          </a:p>
          <a:p>
            <a:pPr marL="514350" indent="-514350">
              <a:buAutoNum type="alphaLcParenR"/>
            </a:pPr>
            <a:r>
              <a:rPr lang="cs-CZ" dirty="0" smtClean="0"/>
              <a:t>Princip nezávislosti státní moci</a:t>
            </a:r>
          </a:p>
          <a:p>
            <a:pPr marL="514350" indent="-514350">
              <a:buAutoNum type="alphaLcParenR"/>
            </a:pPr>
            <a:r>
              <a:rPr lang="cs-CZ" dirty="0" smtClean="0"/>
              <a:t>Princip oddělenosti státní moci</a:t>
            </a:r>
          </a:p>
          <a:p>
            <a:pPr marL="0" indent="0">
              <a:buNone/>
            </a:pPr>
            <a:r>
              <a:rPr lang="cs-CZ" dirty="0" smtClean="0"/>
              <a:t>5) O střet jakých složek státní moci jde při zrušení zákonů pro rozpor s ústavním pořádkem?</a:t>
            </a:r>
          </a:p>
          <a:p>
            <a:pPr marL="514350" indent="-514350">
              <a:buAutoNum type="alphaLcParenR"/>
            </a:pPr>
            <a:r>
              <a:rPr lang="cs-CZ" dirty="0" smtClean="0"/>
              <a:t>Výkonné a soudní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Zákonodárné a výkonné</a:t>
            </a:r>
          </a:p>
          <a:p>
            <a:pPr marL="514350" indent="-514350">
              <a:buAutoNum type="alphaLcParenR"/>
            </a:pPr>
            <a:r>
              <a:rPr lang="cs-CZ" dirty="0" smtClean="0"/>
              <a:t>Zákonodárné a soudní</a:t>
            </a:r>
          </a:p>
        </p:txBody>
      </p:sp>
    </p:spTree>
    <p:extLst>
      <p:ext uri="{BB962C8B-B14F-4D97-AF65-F5344CB8AC3E}">
        <p14:creationId xmlns:p14="http://schemas.microsoft.com/office/powerpoint/2010/main" val="3853805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Správnými odpověďmi jsou </a:t>
            </a:r>
          </a:p>
          <a:p>
            <a:pPr marL="0" indent="0">
              <a:buNone/>
            </a:pPr>
            <a:r>
              <a:rPr lang="cs-CZ" dirty="0" smtClean="0"/>
              <a:t>1)C</a:t>
            </a:r>
          </a:p>
          <a:p>
            <a:pPr marL="0" indent="0">
              <a:buNone/>
            </a:pPr>
            <a:r>
              <a:rPr lang="cs-CZ" dirty="0" smtClean="0"/>
              <a:t>2)B</a:t>
            </a:r>
          </a:p>
          <a:p>
            <a:pPr marL="0" indent="0">
              <a:buNone/>
            </a:pPr>
            <a:r>
              <a:rPr lang="cs-CZ" dirty="0" smtClean="0"/>
              <a:t>3)B</a:t>
            </a:r>
          </a:p>
          <a:p>
            <a:pPr marL="0" indent="0">
              <a:buNone/>
            </a:pPr>
            <a:r>
              <a:rPr lang="cs-CZ" dirty="0" smtClean="0"/>
              <a:t>4)A</a:t>
            </a:r>
          </a:p>
          <a:p>
            <a:pPr marL="0" indent="0">
              <a:buNone/>
            </a:pPr>
            <a:r>
              <a:rPr lang="cs-CZ" dirty="0" smtClean="0"/>
              <a:t>5)C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76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/>
              <a:t>Hollander</a:t>
            </a:r>
            <a:r>
              <a:rPr lang="cs-CZ" sz="2800" dirty="0" smtClean="0"/>
              <a:t>, P. (2009): Základy státovědy. Plzeň: Nakladatelství a vydavatelství Aleš Čeněk</a:t>
            </a:r>
          </a:p>
          <a:p>
            <a:pPr marL="0" indent="0">
              <a:buNone/>
            </a:pPr>
            <a:r>
              <a:rPr lang="cs-CZ" sz="2800" dirty="0" smtClean="0"/>
              <a:t>Klíma, K. a kol. (22006): Státověda. Plzeň: Nakladatelství a vydavatelství Aleš Čeněk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Kolektiv autorů (2004): Odmaturuj ze společenských věd. Praha: Nakladatelství </a:t>
            </a:r>
            <a:r>
              <a:rPr lang="cs-CZ" sz="2800" dirty="0" err="1" smtClean="0"/>
              <a:t>Didaktis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Ústavní zákon č. 1/1993 Sb. Ústava </a:t>
            </a:r>
            <a:r>
              <a:rPr lang="cs-CZ" sz="2800" dirty="0" smtClean="0"/>
              <a:t>ČR</a:t>
            </a:r>
          </a:p>
          <a:p>
            <a:pPr marL="0" indent="0">
              <a:buNone/>
            </a:pPr>
            <a:r>
              <a:rPr lang="cs-CZ" sz="2800" smtClean="0"/>
              <a:t>klipart – www.office.microsoft.com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4158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2125</TotalTime>
  <Words>917</Words>
  <Application>Microsoft Office PowerPoint</Application>
  <PresentationFormat>Předvádění na obrazovce (4:3)</PresentationFormat>
  <Paragraphs>121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  Průvodní list  Šablona: III/2 Inovace a zkvalitnění výuky prostřednictvím ICT    Vzdělávací materiál: Prezentace   Určen pro: 2. ročník oborů Technické lyceum, Strojírenství, Ekonomika a podnikání a Provoz a ekonomika dopravy   Vzdělávací oblast: Základy společenských věd – Politologie   Název učebního materiálu: Dělba moci v ČR  </vt:lpstr>
      <vt:lpstr>ř</vt:lpstr>
      <vt:lpstr>Dělba moci v České republice</vt:lpstr>
      <vt:lpstr>Co je to moc a státní moc?</vt:lpstr>
      <vt:lpstr>Legalita vs. Legitimita státní moci</vt:lpstr>
      <vt:lpstr>Ideové základy a principy dělby moci</vt:lpstr>
      <vt:lpstr>Princip dělby moci</vt:lpstr>
      <vt:lpstr>Dělba moci v České republice</vt:lpstr>
      <vt:lpstr>Dělba moci v České republice</vt:lpstr>
      <vt:lpstr>Dělba moci v České republice</vt:lpstr>
      <vt:lpstr>Legislativa vs. ostatní moci</vt:lpstr>
      <vt:lpstr>Exekutiva vs. ostatní moci</vt:lpstr>
      <vt:lpstr>Jurisdikce vs. ostatní moci</vt:lpstr>
      <vt:lpstr>Kontrolní otázky</vt:lpstr>
      <vt:lpstr>Správné odpovědi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SAM-ABS-01</dc:creator>
  <cp:lastModifiedBy>jitka</cp:lastModifiedBy>
  <cp:revision>69</cp:revision>
  <dcterms:created xsi:type="dcterms:W3CDTF">2012-10-26T16:03:03Z</dcterms:created>
  <dcterms:modified xsi:type="dcterms:W3CDTF">2014-04-08T18:54:10Z</dcterms:modified>
</cp:coreProperties>
</file>