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4" r:id="rId14"/>
    <p:sldId id="270" r:id="rId15"/>
    <p:sldId id="271" r:id="rId16"/>
    <p:sldId id="272" r:id="rId17"/>
    <p:sldId id="259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392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81D3BFC-83D4-4592-8110-35530300E871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4945A1-C3EA-48F4-AD5A-9F7255C6F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09279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BB6D95F-389C-410C-B724-E5FB3F9949E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AAF9074-34BE-4BAF-8079-096DBEA5690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4965EA5-5312-4CBB-995B-92803F49F011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99E83-F71B-4D90-9FAF-EBC58C9142FE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706A5-26F2-4A6D-BAD2-C31B497D4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8D7F3-2993-4E6D-B665-006AADD9ED79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FE6E7-7B80-4CF7-9E82-67037E3090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90391-9695-4759-B70C-D40D36034905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8629B-5E01-4054-92F5-B4DEFA13D5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9E2A73-5C2E-4F76-BE7D-58EF7AD0A504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2ED04-068F-4A66-B9E6-D77A5F3FF3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C35EB4-4B33-4192-90BB-65ABBC59E78A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ABD5E8-74D3-491C-A137-29C1396C14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8E44BC-3B3C-4341-A5FB-086FDC77F659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610C8-66CB-4A1E-977E-645208E5FA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B60DF-7B02-414F-87DF-8E1FEDAE888A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A6036-DF0F-4736-924E-BA05F132E6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5D677-E677-44D3-80EA-D824CC7CEEF5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B6A3E-33A8-4432-91D7-FD354E918E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74F19-A6C4-4C64-9505-32AA34BA4B46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58169-1171-4580-A073-7D51D7E84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48895E-D957-4EAE-8964-9F18B7F73805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9A1B6C-985D-4F6F-9222-99564E72EE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EB74EB-1988-4963-9115-0CABC7F7F9CF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C985E-5986-4BCB-B587-61DEB1247C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AA985EA-445A-4792-99EC-3D062E481DB9}" type="datetimeFigureOut">
              <a:rPr lang="cs-CZ"/>
              <a:pPr>
                <a:defRPr/>
              </a:pPr>
              <a:t>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530E5BF-4282-4B8B-9F7F-9CB4032B3A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olba-prezidenta.cz/kandidati_na_prezidenta_ceske_republiky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Prezentace 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ročník oborů Technické lyceum, Strojírenství, Ekonomika a podnikání a Provoz a ekonomika dopravy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Základy společenských věd – Politologie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Volby v České republice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Mgr.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Zděnka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Němečková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altLang="cs-CZ" b="1" dirty="0" smtClean="0">
                <a:latin typeface="Times New Roman" pitchFamily="18" charset="0"/>
                <a:cs typeface="Times New Roman" pitchFamily="18" charset="0"/>
              </a:rPr>
              <a:t> 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5. 9.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2012    </a:t>
            </a:r>
          </a:p>
          <a:p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Klíčová slova: volby, volební systémy, aktivní a pasivní volební právo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: V prezentaci se žáci věnují základním vlastnostem voleb, typům volebních systémů a rozebereme si všechny typy voleb jež se na území ČR konají. 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pracují s texty a obrázky.</a:t>
            </a: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>
          <a:xfrm>
            <a:off x="685800" y="115888"/>
            <a:ext cx="7772400" cy="1368425"/>
          </a:xfrm>
        </p:spPr>
        <p:txBody>
          <a:bodyPr/>
          <a:lstStyle/>
          <a:p>
            <a:r>
              <a:rPr lang="cs-CZ" smtClean="0"/>
              <a:t>Volby v České republice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35696" y="1714500"/>
            <a:ext cx="6736804" cy="4234780"/>
          </a:xfrm>
        </p:spPr>
        <p:txBody>
          <a:bodyPr/>
          <a:lstStyle/>
          <a:p>
            <a:pPr algn="l"/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4100" name="Picture 4" descr="http://www.infopraha5.cz/obrazky/perex/volb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1687513"/>
            <a:ext cx="5327650" cy="399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Obrázek 3" descr="Logo EU penize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jsou volby?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defRPr/>
            </a:pPr>
            <a:r>
              <a:rPr lang="cs-CZ" dirty="0" smtClean="0"/>
              <a:t>Jde o nejdůležitější projev nepřímé demokracie</a:t>
            </a:r>
          </a:p>
          <a:p>
            <a:pPr algn="just">
              <a:defRPr/>
            </a:pPr>
            <a:r>
              <a:rPr lang="cs-CZ" dirty="0" smtClean="0"/>
              <a:t>Jde o akt, v němž oprávnění voliči volí své zástupce do určitých funkcí a orgánů. </a:t>
            </a:r>
            <a:r>
              <a:rPr lang="cs-CZ" dirty="0"/>
              <a:t>Občan má prostřednictvím svobodných voleb možnost vybrat si mezi několika politickými alternativami. </a:t>
            </a:r>
            <a:endParaRPr lang="cs-CZ" dirty="0" smtClean="0"/>
          </a:p>
          <a:p>
            <a:pPr algn="just">
              <a:defRPr/>
            </a:pPr>
            <a:r>
              <a:rPr lang="cs-CZ" dirty="0" smtClean="0"/>
              <a:t>Voličům je umožněno své zástupce kontrolovat, protože volby se pravidelně opakují a pokud lidé nejsou se současným zástupcem spokojení, zvolí si jiného </a:t>
            </a:r>
          </a:p>
          <a:p>
            <a:pPr algn="just">
              <a:defRPr/>
            </a:pPr>
            <a:endParaRPr lang="cs-CZ" dirty="0"/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Základní vlastnosti voleb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/>
              <a:t>Základní vlastnosti voleb nám stanovuje Ústava u jednotlivých typů voleb – například volby do Poslanecké sněmovny </a:t>
            </a:r>
            <a:r>
              <a:rPr lang="cs-CZ" dirty="0"/>
              <a:t>mají dle čl.18/1 být </a:t>
            </a:r>
            <a:r>
              <a:rPr lang="cs-CZ" i="1" dirty="0"/>
              <a:t>„ Volby do Poslanecké sněmovny se konají tajným hlasováním na základě všeobecného, rovného a přímého volebního </a:t>
            </a:r>
            <a:r>
              <a:rPr lang="cs-CZ" i="1" dirty="0" smtClean="0"/>
              <a:t>práva.“</a:t>
            </a:r>
          </a:p>
          <a:p>
            <a:pPr>
              <a:defRPr/>
            </a:pPr>
            <a:r>
              <a:rPr lang="cs-CZ" dirty="0" smtClean="0"/>
              <a:t>Základními znaky voleb jsou 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 smtClean="0"/>
              <a:t>Všeobecnost – z účasti na volbách nesmí být vyloučena žádná skupina obyvatelstva (například ženy)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 smtClean="0"/>
              <a:t>Rovnost – hlas jednoho voliče má stejnou váhu jako hlas jiného voliče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 smtClean="0"/>
              <a:t>Přímost – volič rozhoduje o volbě kandidáta bezprostředně (sám) a ne zprostředkovaně (například, že by si zvolil svého volitele a ten teprve volil zástupce občanů)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 smtClean="0"/>
              <a:t>Tajnost – je nemožné zjistit, kdo jakým způsobem hlasoval. Má se tím předejít nátlaku a přesvědčení.</a:t>
            </a:r>
          </a:p>
        </p:txBody>
      </p:sp>
      <p:pic>
        <p:nvPicPr>
          <p:cNvPr id="6148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Druhy volebních systémů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defRPr/>
            </a:pPr>
            <a:r>
              <a:rPr lang="cs-CZ" dirty="0" smtClean="0"/>
              <a:t>Své zástupce si mohou občané zvolit pomocí několika způsobů, kterými mohou voliči projevit svou vůli. 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 smtClean="0"/>
              <a:t>Poměrný volební systém – voliči odevzdávají hlasy pro kandidátní listiny politických stran nikoliv pro jednotlivé kandidáty. Složení voleného orgánu pak odpovídá tomu, kolik hlasů získala strana ve volbách (získala 20% hlasů, tak má 20% mandátů). 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 smtClean="0"/>
              <a:t>Většinový volební systém – voliči volí v jednomandátových volebních obvodech jednotlivé kandidáty a zvítězí ten, kdo získal nejvíce hlasů.</a:t>
            </a:r>
          </a:p>
          <a:p>
            <a:pPr>
              <a:defRPr/>
            </a:pPr>
            <a:r>
              <a:rPr lang="cs-CZ" dirty="0" smtClean="0"/>
              <a:t>Poměrný volební systém má výhodu, </a:t>
            </a:r>
            <a:r>
              <a:rPr lang="cs-CZ" dirty="0"/>
              <a:t>že lépe odráží politické rozložení politických sil ve </a:t>
            </a:r>
            <a:r>
              <a:rPr lang="cs-CZ" dirty="0" smtClean="0"/>
              <a:t>společnosti (do voleného orgánu se dostanou i menšiny). Nevýhodou je pak, politická moc s tříští a aby vznikly stabilní vlády musí vzniknout koaliční vlády (jsou složené z více politických stran)</a:t>
            </a:r>
          </a:p>
          <a:p>
            <a:pPr>
              <a:defRPr/>
            </a:pPr>
            <a:r>
              <a:rPr lang="cs-CZ" dirty="0" smtClean="0"/>
              <a:t>Většinový volební systém napomáhá stabilitě politického systému  (vládne jedna strana) a lepší identifikace voliče se svým kandidátem. Nevýhodou je, že se do voleného orgánu nedostanou menšiny</a:t>
            </a:r>
            <a:endParaRPr lang="cs-CZ" dirty="0"/>
          </a:p>
          <a:p>
            <a:pPr>
              <a:defRPr/>
            </a:pPr>
            <a:r>
              <a:rPr lang="cs-CZ" dirty="0" smtClean="0"/>
              <a:t>V ČR jsou volené orgány voleny jak poměrným volebním systémem (Poslanecká sněmovna, zastupitelstva obcí a krajů) i většinovým volebním systémem (Senát, prezident)</a:t>
            </a:r>
            <a:endParaRPr lang="cs-CZ" dirty="0"/>
          </a:p>
        </p:txBody>
      </p:sp>
      <p:pic>
        <p:nvPicPr>
          <p:cNvPr id="7172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Pasivní a aktivní volební právo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cs-CZ" b="1" dirty="0" smtClean="0"/>
              <a:t>Pasivní volební právo = právo být volen</a:t>
            </a:r>
          </a:p>
          <a:p>
            <a:pPr>
              <a:defRPr/>
            </a:pPr>
            <a:r>
              <a:rPr lang="cs-CZ" dirty="0" smtClean="0"/>
              <a:t>Existují různé podmínky pro různé volby</a:t>
            </a:r>
            <a:endParaRPr lang="cs-CZ" dirty="0"/>
          </a:p>
          <a:p>
            <a:pPr>
              <a:defRPr/>
            </a:pPr>
            <a:r>
              <a:rPr lang="cs-CZ" dirty="0" smtClean="0"/>
              <a:t>Do Poslanecké sněmovny může být občan ČR být volen od 21 let, do zastupitelstva obce a kraje od 18 let a do Senátu a jako prezident od 40 let</a:t>
            </a:r>
          </a:p>
          <a:p>
            <a:pPr>
              <a:defRPr/>
            </a:pPr>
            <a:r>
              <a:rPr lang="cs-CZ" b="1" dirty="0" smtClean="0"/>
              <a:t>Aktivní volební právo = právo volit</a:t>
            </a:r>
          </a:p>
          <a:p>
            <a:pPr>
              <a:defRPr/>
            </a:pPr>
            <a:r>
              <a:rPr lang="cs-CZ" dirty="0" smtClean="0"/>
              <a:t>Právo volit své zástupce mají občané ČR způsobilí k právním úkonům</a:t>
            </a:r>
            <a:endParaRPr lang="cs-CZ" dirty="0"/>
          </a:p>
        </p:txBody>
      </p:sp>
      <p:pic>
        <p:nvPicPr>
          <p:cNvPr id="8196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Jaké se v ČR konají volby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 smtClean="0"/>
              <a:t>V ČR se konají tyty typy voleb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/>
              <a:t>Volby do Poslanecké sněmovny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/>
              <a:t>Volby do Senátu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/>
              <a:t>Volby do zastupitelstev obcí a krajů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/>
              <a:t>Volby prezidentské </a:t>
            </a:r>
          </a:p>
          <a:p>
            <a:pPr marL="514350" indent="-514350">
              <a:buFont typeface="Arial" charset="0"/>
              <a:buAutoNum type="arabicParenR"/>
              <a:defRPr/>
            </a:pPr>
            <a:r>
              <a:rPr lang="cs-CZ" dirty="0"/>
              <a:t>Volby do Evropského </a:t>
            </a:r>
            <a:r>
              <a:rPr lang="cs-CZ" dirty="0" smtClean="0"/>
              <a:t>parlamentu</a:t>
            </a:r>
          </a:p>
          <a:p>
            <a:pPr>
              <a:defRPr/>
            </a:pPr>
            <a:r>
              <a:rPr lang="cs-CZ" dirty="0" smtClean="0"/>
              <a:t>Přípravu, organizaci a konání voleb připravuje Státní volební komise, jíž je nadřízeno ministerstvo vnitra</a:t>
            </a:r>
          </a:p>
          <a:p>
            <a:pPr>
              <a:defRPr/>
            </a:pPr>
            <a:r>
              <a:rPr lang="cs-CZ" dirty="0" smtClean="0"/>
              <a:t>Výsledky voleb zjišťuje Český statistický úřad</a:t>
            </a:r>
          </a:p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/>
          </a:p>
        </p:txBody>
      </p:sp>
      <p:pic>
        <p:nvPicPr>
          <p:cNvPr id="9220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Volby do Poslanecké sněmovny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s-CZ" dirty="0" smtClean="0"/>
              <a:t>Vyhlašuje je nejpozději 90 před jejich konání prezident ČR. Konají se každé 4 roky</a:t>
            </a:r>
          </a:p>
          <a:p>
            <a:pPr>
              <a:defRPr/>
            </a:pPr>
            <a:r>
              <a:rPr lang="cs-CZ" dirty="0" smtClean="0"/>
              <a:t>Volí se ve 14 volebních krajích (hranice obvodů kopíruje hranice krajů). Volí se 200 poslanců podle velikosti kraje (čím větší kraj tím více má poslanců)</a:t>
            </a:r>
          </a:p>
          <a:p>
            <a:pPr>
              <a:defRPr/>
            </a:pPr>
            <a:r>
              <a:rPr lang="cs-CZ" dirty="0" smtClean="0"/>
              <a:t>Volen je občan ČR starší 21 let a volit může občan ČR starší 18 let</a:t>
            </a:r>
          </a:p>
          <a:p>
            <a:pPr>
              <a:defRPr/>
            </a:pPr>
            <a:r>
              <a:rPr lang="cs-CZ" dirty="0" smtClean="0"/>
              <a:t>Volí se z kandidátních stran politických stran a je možno dát dva preferenční hlasy – kandidáti s více jak 10% preferenčních hlasů se dostávají do čela kandidátky</a:t>
            </a:r>
          </a:p>
          <a:p>
            <a:pPr>
              <a:defRPr/>
            </a:pPr>
            <a:r>
              <a:rPr lang="cs-CZ" dirty="0" smtClean="0"/>
              <a:t>Volí se poměrným volebním systémem. Do Poslanecké sněmovny se dostane politická strana, jež získala více než 5% hlasů</a:t>
            </a:r>
          </a:p>
          <a:p>
            <a:pPr>
              <a:defRPr/>
            </a:pPr>
            <a:endParaRPr lang="cs-CZ" dirty="0"/>
          </a:p>
        </p:txBody>
      </p:sp>
      <p:pic>
        <p:nvPicPr>
          <p:cNvPr id="1024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Volby do Senátu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dirty="0" smtClean="0"/>
              <a:t>81 senátorů je voleno v 81 volebních obvodech. Hranice volebního obvodu se mohou měnit (když se sníží nebo zvýší počet obyvatel obvodu o 15%). Mandát senátora je 6letý.</a:t>
            </a:r>
          </a:p>
          <a:p>
            <a:pPr>
              <a:defRPr/>
            </a:pPr>
            <a:r>
              <a:rPr lang="cs-CZ" dirty="0" smtClean="0"/>
              <a:t>Volby se konají každé 2 roky, kdy se obmění 1/3 senátorů (27 mandátů). Pasivní volební právo je pro občana ČR od 40 let</a:t>
            </a:r>
          </a:p>
          <a:p>
            <a:pPr>
              <a:defRPr/>
            </a:pPr>
            <a:r>
              <a:rPr lang="cs-CZ" dirty="0" smtClean="0"/>
              <a:t>Kandidovat může jak kandidát politické strany tak i nezávislý kandidát, jež získá alespoň 1 000 podpisů oprávněných voličů daného obvodu</a:t>
            </a:r>
          </a:p>
          <a:p>
            <a:pPr>
              <a:defRPr/>
            </a:pPr>
            <a:r>
              <a:rPr lang="cs-CZ" dirty="0" smtClean="0"/>
              <a:t>Volí se ve většinovým volebním systémem v 81 jednomandátových obvodech. Vítězí kandidát s nadpoloviční většinou hlasů. Pokud nedostane nadpoloviční počet hlasů kandidát v 1. kole postupují do 2. kola kandidáti s nejvyšším počtem hlasů. Ve 2. kole se stane senátorem ten, kdo získá nadpoloviční většinu hlasů</a:t>
            </a:r>
            <a:endParaRPr lang="cs-CZ" dirty="0"/>
          </a:p>
        </p:txBody>
      </p:sp>
      <p:pic>
        <p:nvPicPr>
          <p:cNvPr id="11268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Volby do zastupitelstev obcí a krajů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dirty="0" smtClean="0"/>
              <a:t>Volby vyhlašuje 90 dnů před konáním prezident republiky</a:t>
            </a:r>
          </a:p>
          <a:p>
            <a:pPr>
              <a:defRPr/>
            </a:pPr>
            <a:r>
              <a:rPr lang="cs-CZ" dirty="0" smtClean="0"/>
              <a:t>Volební období je 4leté a pasivní volební právo je pro občany starší 18 let. </a:t>
            </a:r>
          </a:p>
          <a:p>
            <a:pPr>
              <a:defRPr/>
            </a:pPr>
            <a:r>
              <a:rPr lang="cs-CZ" dirty="0" smtClean="0"/>
              <a:t>Voliči do zastupitelstev obcí a krajů musí mít trvalý pobyt na území obce či kraje</a:t>
            </a:r>
          </a:p>
          <a:p>
            <a:pPr>
              <a:defRPr/>
            </a:pPr>
            <a:r>
              <a:rPr lang="cs-CZ" dirty="0" smtClean="0"/>
              <a:t>Zastupitelstva obcí i krajů mají počet mandátů podle počtu obyvatel daného kraje a obce (čím větší, tím je vyšší počet mandátů zastupitelstva)</a:t>
            </a:r>
          </a:p>
          <a:p>
            <a:pPr>
              <a:defRPr/>
            </a:pPr>
            <a:r>
              <a:rPr lang="cs-CZ" dirty="0" smtClean="0"/>
              <a:t>Volí se poměrným volebním systémem. Do zastupitelstva se dostává politická strana, jež získala alespoň 5% hlasů. </a:t>
            </a:r>
            <a:endParaRPr lang="cs-CZ" dirty="0"/>
          </a:p>
        </p:txBody>
      </p:sp>
      <p:pic>
        <p:nvPicPr>
          <p:cNvPr id="12292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Prezidentské volby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cs-CZ" dirty="0" smtClean="0"/>
              <a:t>Prezidentem je volen lidem na dobu 5 let a první volba se bude pravděpodobně konat v lednu 2013</a:t>
            </a:r>
          </a:p>
          <a:p>
            <a:pPr>
              <a:defRPr/>
            </a:pPr>
            <a:r>
              <a:rPr lang="cs-CZ" dirty="0" smtClean="0"/>
              <a:t>Česká republika je jedním velkým volebním obvodem. Prezidentem může být občan ČR starší 40 let, kterého nominuje politická strana zastoupená v parlamentu nebo získá podpisy alespoň 50 000 oprávněných voličů.</a:t>
            </a:r>
          </a:p>
          <a:p>
            <a:pPr>
              <a:defRPr/>
            </a:pPr>
            <a:r>
              <a:rPr lang="cs-CZ" dirty="0" smtClean="0"/>
              <a:t>Prezidentem se stane kandidát, který v prvním kole získá nadpoloviční většinu hlasů. Pokud ji nezíská, postupují do druhého kola kandidáti s nejvyšším počtem hlasů. Ve druhém kole je pak zvolen kandidát s nadpolovičním počtem hlasů</a:t>
            </a:r>
            <a:endParaRPr lang="cs-CZ" dirty="0"/>
          </a:p>
        </p:txBody>
      </p:sp>
      <p:pic>
        <p:nvPicPr>
          <p:cNvPr id="13316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altLang="cs-CZ" dirty="0" smtClean="0"/>
              <a:t>Volba prezidenta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sz="2800" dirty="0" smtClean="0"/>
              <a:t>Jmenujte kandidáty na prezidenta ČR v roce 2013 a zhodnoťte jejich výsledek ve volbách. Byly jejich kampaně něčím zajímavé?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4" descr="zuzana_roithov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924944"/>
            <a:ext cx="1581150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6" descr="vladimir_fran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2924944"/>
            <a:ext cx="1628775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8" descr="jan_fischer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852936"/>
            <a:ext cx="1450975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9" descr="karel_schwarzenberg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80112" y="2852936"/>
            <a:ext cx="1512887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10" descr="tana_fischerova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2852936"/>
            <a:ext cx="1393825" cy="1944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11" descr="jiri_dienstbier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4724400"/>
            <a:ext cx="1584325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2" descr="milos_zeman.jpg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4797425"/>
            <a:ext cx="1655762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3" descr="jana_bobosikova.jpg"/>
          <p:cNvPicPr>
            <a:picLocks noChangeAspect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80112" y="4725144"/>
            <a:ext cx="1512887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Volby do Evropského parlamentu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dirty="0" smtClean="0"/>
              <a:t>Evropský parlament je společným parlamentem pro všechny členské země EU. ČR v něm má 22 zástupců</a:t>
            </a:r>
          </a:p>
          <a:p>
            <a:pPr>
              <a:defRPr/>
            </a:pPr>
            <a:r>
              <a:rPr lang="cs-CZ" dirty="0" smtClean="0"/>
              <a:t>Poslanci jsou voleni na dobu 5 let poměrným volebním systémem, kdy Česká republika je jedním volebním obvodem</a:t>
            </a:r>
          </a:p>
          <a:p>
            <a:pPr>
              <a:defRPr/>
            </a:pPr>
            <a:r>
              <a:rPr lang="cs-CZ" dirty="0" smtClean="0"/>
              <a:t>Právo volit má občan ČR a členského státu pokud je alespoň 45 dní má v ČR trvalý či přechodný pobyt starší 18 let. Pasivní volební právo má za stejných podmínek osoba starší 21 let.</a:t>
            </a:r>
          </a:p>
          <a:p>
            <a:pPr>
              <a:defRPr/>
            </a:pPr>
            <a:r>
              <a:rPr lang="cs-CZ" dirty="0" smtClean="0"/>
              <a:t>Volič si vybírá z kandidátních listin politických stran a do parlamentu se dostane každá politická strana, která dostane více než 5% hlasů.</a:t>
            </a:r>
            <a:endParaRPr lang="cs-CZ" dirty="0"/>
          </a:p>
        </p:txBody>
      </p:sp>
      <p:pic>
        <p:nvPicPr>
          <p:cNvPr id="14340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Font typeface="Arial" charset="0"/>
              <a:buNone/>
              <a:defRPr/>
            </a:pPr>
            <a:r>
              <a:rPr lang="cs-CZ" dirty="0"/>
              <a:t>1) </a:t>
            </a:r>
            <a:r>
              <a:rPr lang="cs-CZ" dirty="0" smtClean="0"/>
              <a:t>Základním znakem voleb není?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Tajnost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Nepřímost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Všeobecnost</a:t>
            </a:r>
            <a:endParaRPr lang="cs-CZ" dirty="0"/>
          </a:p>
          <a:p>
            <a:pPr marL="0" indent="0">
              <a:buFont typeface="Arial" charset="0"/>
              <a:buNone/>
              <a:defRPr/>
            </a:pPr>
            <a:r>
              <a:rPr lang="cs-CZ" dirty="0"/>
              <a:t>2) </a:t>
            </a:r>
            <a:r>
              <a:rPr lang="cs-CZ" dirty="0" smtClean="0"/>
              <a:t>Jaký volební systém charakterizuje nejlépe věta „V jednomandátovém volebním obvodu zvítězí kandidát s nejvyšším počtem hlasů?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Většinový</a:t>
            </a:r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Poměrný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Smíšený</a:t>
            </a:r>
            <a:endParaRPr lang="cs-CZ" dirty="0"/>
          </a:p>
          <a:p>
            <a:pPr marL="0" indent="0">
              <a:buFont typeface="Arial" charset="0"/>
              <a:buNone/>
              <a:defRPr/>
            </a:pPr>
            <a:r>
              <a:rPr lang="cs-CZ" dirty="0"/>
              <a:t>3) </a:t>
            </a:r>
            <a:r>
              <a:rPr lang="cs-CZ" dirty="0" smtClean="0"/>
              <a:t>Co je to aktivní volební právo?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Právo  být volen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Právo volit 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Právo být volen i volit</a:t>
            </a:r>
            <a:endParaRPr lang="cs-CZ" dirty="0"/>
          </a:p>
          <a:p>
            <a:pPr marL="0" indent="0">
              <a:buFont typeface="Arial" charset="0"/>
              <a:buNone/>
              <a:defRPr/>
            </a:pPr>
            <a:r>
              <a:rPr lang="cs-CZ" dirty="0"/>
              <a:t>4) </a:t>
            </a:r>
            <a:r>
              <a:rPr lang="cs-CZ" dirty="0" smtClean="0"/>
              <a:t> Které orgány v ČR se volí  většinovým volebním systémem?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Poslanecká sněmovna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Zastupitelstva obcí a krajů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Senát</a:t>
            </a:r>
            <a:endParaRPr lang="cs-CZ" dirty="0"/>
          </a:p>
          <a:p>
            <a:pPr marL="0" indent="0">
              <a:buFont typeface="Arial" charset="0"/>
              <a:buNone/>
              <a:defRPr/>
            </a:pPr>
            <a:r>
              <a:rPr lang="cs-CZ" dirty="0"/>
              <a:t>5</a:t>
            </a:r>
            <a:r>
              <a:rPr lang="cs-CZ" dirty="0" smtClean="0"/>
              <a:t>) Pasivní volební právo při prezidentských volbách má?</a:t>
            </a:r>
            <a:endParaRPr lang="cs-CZ" dirty="0"/>
          </a:p>
          <a:p>
            <a:pPr marL="514350" indent="-250825">
              <a:buFont typeface="Arial" charset="0"/>
              <a:buAutoNum type="alphaLcParenR"/>
              <a:defRPr/>
            </a:pPr>
            <a:r>
              <a:rPr lang="cs-CZ" dirty="0" smtClean="0"/>
              <a:t>Občan starší 18 let</a:t>
            </a:r>
            <a:endParaRPr lang="cs-CZ" dirty="0"/>
          </a:p>
          <a:p>
            <a:pPr marL="514350" indent="-250825">
              <a:buFont typeface="Arial" pitchFamily="34" charset="0"/>
              <a:buAutoNum type="alphaLcParenR"/>
              <a:defRPr/>
            </a:pPr>
            <a:r>
              <a:rPr lang="cs-CZ" dirty="0"/>
              <a:t>Občan starší </a:t>
            </a:r>
            <a:r>
              <a:rPr lang="cs-CZ" dirty="0" smtClean="0"/>
              <a:t>21 let</a:t>
            </a:r>
          </a:p>
          <a:p>
            <a:pPr marL="514350" indent="-250825">
              <a:buFont typeface="Arial" pitchFamily="34" charset="0"/>
              <a:buAutoNum type="alphaLcParenR"/>
              <a:defRPr/>
            </a:pPr>
            <a:r>
              <a:rPr lang="cs-CZ" dirty="0"/>
              <a:t>Občan starší </a:t>
            </a:r>
            <a:r>
              <a:rPr lang="cs-CZ" dirty="0" smtClean="0"/>
              <a:t>40 let</a:t>
            </a:r>
            <a:endParaRPr lang="cs-CZ" dirty="0"/>
          </a:p>
        </p:txBody>
      </p:sp>
      <p:pic>
        <p:nvPicPr>
          <p:cNvPr id="15364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Správné odpovědi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Správnými odpověďmi jsou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1)B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2)A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3)B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4)C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5)C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16388" name="Obrázek 3" descr="Logo EU peniz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/>
            <a:r>
              <a:rPr lang="cs-CZ" sz="2400" dirty="0" smtClean="0"/>
              <a:t>Bílý, J. (2009): Základy státovědy, politologie a sociologie. Ostrava: KEY </a:t>
            </a:r>
            <a:r>
              <a:rPr lang="cs-CZ" sz="2400" dirty="0" err="1" smtClean="0"/>
              <a:t>Publishing</a:t>
            </a:r>
            <a:endParaRPr lang="cs-CZ" sz="2400" dirty="0" smtClean="0"/>
          </a:p>
          <a:p>
            <a:pPr marL="0" indent="0"/>
            <a:r>
              <a:rPr lang="cs-CZ" sz="2400" dirty="0" smtClean="0"/>
              <a:t>Filip, J. (2011): Ústavní právo České republiky. Brno: Nakladatelství Doplněk</a:t>
            </a:r>
          </a:p>
          <a:p>
            <a:pPr marL="0" indent="0"/>
            <a:r>
              <a:rPr lang="cs-CZ" sz="2400" dirty="0" smtClean="0"/>
              <a:t>Klíma, K. (2006): Státověda. Plzeň: nakladatelství a vydavatelství Aleš Čeněk</a:t>
            </a:r>
          </a:p>
          <a:p>
            <a:pPr marL="0" indent="0"/>
            <a:r>
              <a:rPr lang="cs-CZ" sz="2400" dirty="0" smtClean="0"/>
              <a:t>Kolektiv autorů (2004): Odmaturuj ze společenských věd. Brno: Nakladatelství </a:t>
            </a:r>
            <a:r>
              <a:rPr lang="cs-CZ" sz="2400" dirty="0" err="1" smtClean="0"/>
              <a:t>Didaktis</a:t>
            </a:r>
            <a:endParaRPr lang="cs-CZ" sz="2400" dirty="0" smtClean="0"/>
          </a:p>
          <a:p>
            <a:pPr marL="0" indent="0"/>
            <a:r>
              <a:rPr lang="cs-CZ" sz="2400" dirty="0" smtClean="0"/>
              <a:t>Ústavní zákon č. 1/1993 Sb. Ústava ČR</a:t>
            </a:r>
          </a:p>
          <a:p>
            <a:pPr marL="0" indent="0"/>
            <a:r>
              <a:rPr lang="cs-CZ" sz="2400" dirty="0" smtClean="0">
                <a:hlinkClick r:id="rId3"/>
              </a:rPr>
              <a:t>http://www.volba-prezidenta.</a:t>
            </a:r>
            <a:r>
              <a:rPr lang="cs-CZ" sz="2400" dirty="0" err="1" smtClean="0">
                <a:hlinkClick r:id="rId3"/>
              </a:rPr>
              <a:t>cz</a:t>
            </a:r>
            <a:r>
              <a:rPr lang="cs-CZ" sz="2400" dirty="0" smtClean="0">
                <a:hlinkClick r:id="rId3"/>
              </a:rPr>
              <a:t>/</a:t>
            </a:r>
            <a:r>
              <a:rPr lang="cs-CZ" sz="2400" dirty="0" err="1" smtClean="0">
                <a:hlinkClick r:id="rId3"/>
              </a:rPr>
              <a:t>kandidati</a:t>
            </a:r>
            <a:r>
              <a:rPr lang="cs-CZ" sz="2400" dirty="0" smtClean="0">
                <a:hlinkClick r:id="rId3"/>
              </a:rPr>
              <a:t>_na_prezidenta_</a:t>
            </a:r>
            <a:r>
              <a:rPr lang="cs-CZ" sz="2400" dirty="0" err="1" smtClean="0">
                <a:hlinkClick r:id="rId3"/>
              </a:rPr>
              <a:t>ceske</a:t>
            </a:r>
            <a:r>
              <a:rPr lang="cs-CZ" sz="2400" dirty="0" smtClean="0">
                <a:hlinkClick r:id="rId3"/>
              </a:rPr>
              <a:t>_republiky/</a:t>
            </a:r>
            <a:endParaRPr lang="cs-CZ" altLang="cs-CZ" sz="2400" dirty="0" smtClean="0"/>
          </a:p>
          <a:p>
            <a:pPr marL="0" indent="0"/>
            <a:endParaRPr lang="cs-CZ" dirty="0" smtClean="0"/>
          </a:p>
          <a:p>
            <a:pPr marL="0" indent="0"/>
            <a:endParaRPr lang="cs-CZ" dirty="0" smtClean="0"/>
          </a:p>
        </p:txBody>
      </p:sp>
      <p:pic>
        <p:nvPicPr>
          <p:cNvPr id="18436" name="Obrázek 3" descr="Logo EU peniz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1307</Words>
  <Application>Microsoft Office PowerPoint</Application>
  <PresentationFormat>Předvádění na obrazovce (4:3)</PresentationFormat>
  <Paragraphs>117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Průvodní list</vt:lpstr>
      <vt:lpstr>Snímek 2</vt:lpstr>
      <vt:lpstr>Volby v České republice</vt:lpstr>
      <vt:lpstr>Co jsou volby? </vt:lpstr>
      <vt:lpstr>Základní vlastnosti voleb </vt:lpstr>
      <vt:lpstr>Druhy volebních systémů</vt:lpstr>
      <vt:lpstr>Pasivní a aktivní volební právo</vt:lpstr>
      <vt:lpstr>Jaké se v ČR konají volby</vt:lpstr>
      <vt:lpstr>Volby do Poslanecké sněmovny</vt:lpstr>
      <vt:lpstr>Volby do Senátu</vt:lpstr>
      <vt:lpstr>Volby do zastupitelstev obcí a krajů</vt:lpstr>
      <vt:lpstr>Prezidentské volby</vt:lpstr>
      <vt:lpstr>Volba prezidenta</vt:lpstr>
      <vt:lpstr>Volby do Evropského parlamentu</vt:lpstr>
      <vt:lpstr>Kontrolní otázky</vt:lpstr>
      <vt:lpstr>Správné odpovědi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17</cp:revision>
  <dcterms:created xsi:type="dcterms:W3CDTF">2012-09-30T10:53:30Z</dcterms:created>
  <dcterms:modified xsi:type="dcterms:W3CDTF">2013-12-03T17:54:43Z</dcterms:modified>
</cp:coreProperties>
</file>