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5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70" y="31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0C0B15E-F6AE-4400-BBAC-7611C42FE9DA}" type="datetimeFigureOut">
              <a:rPr lang="cs-CZ"/>
              <a:pPr>
                <a:defRPr/>
              </a:pPr>
              <a:t>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E5BDDD6-E777-4F83-898F-74CA961014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72448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1FBC362-8E68-4E07-9637-F7470829814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03EFFE5-06A0-4988-A300-3F548DFA481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91FC9B8-D895-490D-BE05-F3A945B67363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6C5CCF-EADE-4DF7-A1B0-67B3CE165929}" type="datetimeFigureOut">
              <a:rPr lang="cs-CZ"/>
              <a:pPr>
                <a:defRPr/>
              </a:pPr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E58881-EAFB-403E-9C24-4C9A765082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1C8FA-9039-4839-B1AB-EE1AA24CFFC2}" type="datetimeFigureOut">
              <a:rPr lang="cs-CZ"/>
              <a:pPr>
                <a:defRPr/>
              </a:pPr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890400-9138-4E42-8B3D-F563C7EEA2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AA6798-75A9-42A4-862F-2259920FD948}" type="datetimeFigureOut">
              <a:rPr lang="cs-CZ"/>
              <a:pPr>
                <a:defRPr/>
              </a:pPr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521865-156D-4C7A-AC7A-330E1AB723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C5F17-9A92-49EE-8C1F-CBBC258FED2A}" type="datetimeFigureOut">
              <a:rPr lang="cs-CZ"/>
              <a:pPr>
                <a:defRPr/>
              </a:pPr>
              <a:t>8.4.2014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DBC17C-B503-4C99-818C-EF3258ECAC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1C606C-ED74-46B9-A615-12C3BA78B3EE}" type="datetimeFigureOut">
              <a:rPr lang="cs-CZ"/>
              <a:pPr>
                <a:defRPr/>
              </a:pPr>
              <a:t>8.4.2014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8ED961-0C10-4652-8DF2-8EE2462B41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C700E-ED8B-4401-A406-B955D1599A54}" type="datetimeFigureOut">
              <a:rPr lang="cs-CZ"/>
              <a:pPr>
                <a:defRPr/>
              </a:pPr>
              <a:t>8.4.2014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95BBE8-6E3D-45F2-832E-F56403F6DD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9A1F0-2E39-471E-AE9E-4F4D93502300}" type="datetimeFigureOut">
              <a:rPr lang="cs-CZ"/>
              <a:pPr>
                <a:defRPr/>
              </a:pPr>
              <a:t>8.4.2014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84B4-3692-43D8-8838-E2258ED594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6C4B21-5919-4572-B41C-7A859B73616A}" type="datetimeFigureOut">
              <a:rPr lang="cs-CZ"/>
              <a:pPr>
                <a:defRPr/>
              </a:pPr>
              <a:t>8.4.2014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0AA619-04D4-48DA-9BD6-AB8CAF379E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77CBC-ABF6-402C-8B43-C12FAD858E8F}" type="datetimeFigureOut">
              <a:rPr lang="cs-CZ"/>
              <a:pPr>
                <a:defRPr/>
              </a:pPr>
              <a:t>8.4.2014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CEC466-1232-4BB7-BFE6-E1B5B72733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CC80A-90B1-4DAA-A93F-ED169A3C53BD}" type="datetimeFigureOut">
              <a:rPr lang="cs-CZ"/>
              <a:pPr>
                <a:defRPr/>
              </a:pPr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3CC029-286F-4626-A5B2-004FC0BDF3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053EE6-629A-4906-8485-E96F798CD65D}" type="datetimeFigureOut">
              <a:rPr lang="cs-CZ"/>
              <a:pPr>
                <a:defRPr/>
              </a:pPr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351D5-BFD7-4882-BDB1-CE4333B73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51E602C-DAB4-46E9-B1EF-3A9CC64E4220}" type="datetimeFigureOut">
              <a:rPr lang="cs-CZ"/>
              <a:pPr>
                <a:defRPr/>
              </a:pPr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73C97A7-1BF2-4A0F-B9B4-14EC389D43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1052513"/>
            <a:ext cx="7483475" cy="966787"/>
          </a:xfrm>
        </p:spPr>
        <p:txBody>
          <a:bodyPr/>
          <a:lstStyle/>
          <a:p>
            <a:pPr eaLnBrk="1" hangingPunct="1"/>
            <a:r>
              <a:rPr lang="cs-CZ" smtClean="0">
                <a:latin typeface="Times New Roman" pitchFamily="18" charset="0"/>
                <a:cs typeface="Times New Roman" pitchFamily="18" charset="0"/>
              </a:rPr>
              <a:t>Průvodní list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2276475"/>
            <a:ext cx="8064500" cy="2857500"/>
          </a:xfrm>
        </p:spPr>
        <p:txBody>
          <a:bodyPr rtlCol="0">
            <a:normAutofit fontScale="55000" lnSpcReduction="2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	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materiál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Prezentace  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Určen pro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2. ročník oborů Technické lyceum, Strojírenství, Ekonomika a podnikání a Provoz a ekonomika dopravy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Základy společenských věd – Politologie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učebního materiálu: Národ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Obrázek 3" descr="Logo EU penize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ovéPole 4"/>
          <p:cNvSpPr txBox="1">
            <a:spLocks noChangeArrowheads="1"/>
          </p:cNvSpPr>
          <p:nvPr/>
        </p:nvSpPr>
        <p:spPr bwMode="auto">
          <a:xfrm>
            <a:off x="4932363" y="5445125"/>
            <a:ext cx="4032250" cy="123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Jméno autora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Mgr.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Zděnka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Němečková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altLang="cs-CZ" b="1" smtClean="0">
                <a:latin typeface="Times New Roman" pitchFamily="18" charset="0"/>
                <a:cs typeface="Times New Roman" pitchFamily="18" charset="0"/>
              </a:rPr>
              <a:t> vytvoření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9.9.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2012    </a:t>
            </a:r>
          </a:p>
          <a:p>
            <a:endParaRPr lang="cs-CZ" sz="1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000" b="1" dirty="0" err="1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1000" b="1" dirty="0">
                <a:latin typeface="Times New Roman" pitchFamily="18" charset="0"/>
                <a:cs typeface="Times New Roman" pitchFamily="18" charset="0"/>
              </a:rPr>
              <a:t>. projektu: CZ.1.07/1.5.00/34.0627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52596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Klíčová slova: národ, národní stát, nacionalismus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 Již od konce 18. století je národ jednou z nejvýznamnějších charakteristik moderní společnosti. V mnoha zemích (i v České republice) se z národa jako společenství lidí s podobným jazykem, kulturou a hodnotami vyvinul národní stát. Obsahem této prezentace bude definování toho, co je to vlastně národ, uvedení znaků a vzniku národa a definování pojmů nacionalismus a národní stát</a:t>
            </a:r>
          </a:p>
          <a:p>
            <a:pPr eaLnBrk="1" hangingPunct="1">
              <a:buFont typeface="Arial" charset="0"/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Metodické pokyny: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Obrázek 3" descr="Logo EU penize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6633"/>
            <a:ext cx="7772400" cy="1368151"/>
          </a:xfrm>
        </p:spPr>
        <p:txBody>
          <a:bodyPr>
            <a:normAutofit/>
          </a:bodyPr>
          <a:lstStyle/>
          <a:p>
            <a:r>
              <a:rPr lang="cs-CZ" dirty="0" smtClean="0"/>
              <a:t>Národ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29256" y="1857364"/>
            <a:ext cx="3429024" cy="3121892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Národní divadlo je symbolem českého národa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AutoShape 2" descr="data:image/jpeg;base64,/9j/4AAQSkZJRgABAQAAAQABAAD/2wCEAAkGBhQSERUUExQWFBUVFx0YFxgYGBgaGRgcGhsXHBgcFxcXHSYeFxwkHBgXHy8gIycpLCwsGB4xNTAqNSYrLCkBCQoKDgwOGg8PGiolHyQsLCwtLCwpLCwsLCwsKSwsLCwsLCwsKSksLCwsLCwsLCwpKSwsLCwsLCwsKSwsLCkpKf/AABEIALwBDAMBIgACEQEDEQH/xAAbAAABBQEBAAAAAAAAAAAAAAAFAQIDBAYAB//EAEUQAAECBAMFBQUFBwIEBwAAAAECEQADITEEEkEFIlFhcQYTgZGhFDJCsdEjUsHh8AcVM2JygpKy8RZTc6IkNUNEwtLi/8QAGgEAAgMBAQAAAAAAAAAAAAAAAQIAAwQFBv/EAC8RAAICAQMDAgUDBAMAAAAAAAABAhEDEiExBBNBIlEFYYGR8BQycTOhwfEjQrH/2gAMAwEAAhEDEQA/AM4IWHZYQpjtGE6OIMOywgiEOjo6OEAI4CFjo6AEVMPSYaIVMAJItLN0B8xDXibEp93+hPyiJoTHK42NJU6OeFEclMOaLBTo4GOEK0AggMIYdlhpEQhzx2aEywhMEhzwoVCZY5oIDiYSOhSliRdjA+QRDHRxEdDAOjo5o6IQ544GOaFgEFzQoMNAhwRAohxjnhRLhW5RKIVQITLEuWEywwoxoTLErQ0CIQaoRwEPyR2SIQZCgQ4pjkiAwnARawslwqjlh/qEV8sF9m7OmZFqys6d0qoAXFbPS9tIydVlWLG35L8MdUkjQTOxYWEKEyplobd/lTZjWIF9iSCUhQrUEhVg4Zq8q8o0OE2rhciQtlKCQkqNCWF24UiyjE4Im48yI82uty8KR0nij5iZFXY1aalSSAas4LUs6WiBXZCc1Ak9FD8Wjdj2ZQYTSx/nP1iROGlaTj5p/EGLl8RzL/shXgx+zPN1dm52iCeLNfgGNesMVsObX7Nb8Mqq87R6ajZo+GaD1SNW4AcIT91rcHvEHw//AFF0fiWX2QnYgeWK2bMBYpI6hh5mKypBj1yfsyYQQ6D4kcOfKGfu6Ybywf7n56oaLV8SmuYiPp4e55NMkEFjT86j0LxH3Ru1I9STsdgysOD0CDx1PWK8zYcsk5sOWZwAkcK+6rh5w6+Ke8Rf0vszzUphe7o/61+kegTuzsl6S1pBoqi2oxHHWGTezuHCXGYEEGrm1KhSS9zDr4pj9mB9I/c8/Ui8S4uUy1V1jZzex8kg5ZpFKVSbeUZ7b+C7ufMSC4CuXAcI04OphnnUX+WirJieOO4GaOaJTKhwkxvSM1kIEIUxZ7iG91BJZEEw/u4lRLiRMuDQNRAmXDxJiyiVEvcQaA5FQSod3UWBJh3cw2kGoCtCgRP3MJ3JiscghUpiUSuUKlEANjCmOyxL3cPEuASyv3cdliwZUFOzuxe9xEpRJygLUpLUOQgCuu8bRm6jqFgg5Msxw1ui1hdky8NKE2cHWapTRhqPHmaDq0Bdq7bmTSasnQCwa3Xxgxt5apq1GraV0Bp51Ueo5QLODNWdyNfpHmnkeSWub3/ODqxxqKpA0LPF9bwS2NhVzV5c1AMymI3Q+pNElnYEwxOEZiPlBDZOJ7kLpVbA0qyXpWhG8aQk5Kti2N2UcXMmSlFKnFS34WMRo2osakc4vbZm98sLo4SAQXqz8PwgcrDFyzCjwIqLW6DKTJ0bZWB+vpSLeD27OUoJSTUgHeLBzckWHMwNVhiXYML34dYLdm1okzJi1O5QlIc2qrNlOhIaJKMEroilIee1c1KiCpTgsd4t6xIntrNHxH0+kU+0RTMm5pYDLSHAFHq7cesCu4tS96QI44SV0SUvkalHb6aPi9Isyv2gzLnS9D6saRjE4elWPh0jSdmMJK7kicxVMUUln9190UNNDXnyhpQjFbCqm+Asn9ohaoB6xMn9oA+4lvD6RgsThmUrUZiAxezs/G0RJlFn+l+kHt35YKj7How7cSiKyw3hGc23j5c6cVIVQ6GjchWsZmfmAfKVch4P6coP7X7OiXJCgUugssAF3U3A1ALi0XYpvBNSi9xJ41NVRF7IRpT084UYWBmFxS0WVlHAuR0aDGE2wlbBYyE9Snx1EdeHxF8TX2ME+kr9rEGB4w9eASBb1gl3bC1/Iw1aSbj0jfHLrVrgz6KB0vBcBFn2U2pEqFNoYQzeUNUmLaIxhRCKwwhxWDrDAmsFKRHJEokJ4Q7KOA8o6Wg8D6wpQDp8on1JaB69nEGvzENOBY3EaP8AcugIiJOzVpVQfJoiyxfkDhIADZ5NhWIpmBIuI1a5CtUjwv6QmQNUP/bE7hNBlhhIeMI8FVYhCZmQAOz1Tx0/XERcThlK90I9PmYTvwbaD25KmY/aWz+9yhL5krcHQZSMznSkGdmbXVKSDKCSWWk5ntneleT+MBNozVfbpll0HNUEkhQSSaXBKgeoJ4NBns5sbv8ADSpqlkqWne3Us4JH4R5n4jn29T2v/B1+kxxv6Ea9oLJchABYFj0HGH+2KSqiQWsQbs9fGL6+yzVz/wDYPrDP+FiDRYP9p+scn9TDwzodtFA48Cvdl73iOZtBLl0HjugEVrSkX5vZtQHvJbosQ1XZ1euWnM/SCupx+WDtMpr2lLJJKSByTwvD52LlG4y04XcXLGLE3YK2tp9/8o5OyJhAdBsG3k2b6NDfqIe5HiZV9rkU3gGuS9bnwhQmWwq3F3FGHERIvYkzVBP+J/GO/dUym4r/ABB6aw3fhXIvaYwy5dWUHBu4jhh0lyF1d6H61jlbPWQQUG33OusSTsGTUj0L0pXyEN3o1yDtMaMKCCc1YROCJzbzN+tIhnYMjQVr8XLwhFSwSSAPNv1WDrTD22TDAFQJodTDTgblgNWtwtEapFqtUPvCsKpJ0z/5j6xYp2I8bserZqqkADVn/B4lmKmKSoFyCxNefrFX7Rx/EAY62s2vzhO8XXeX/hSDaYNLRx2WdAWBFHt6Qv7rP8zA+TmERjJjKBOoIOUfK7vEidozGuC+mUj9axZqfgXQEdlLIdBcpe/DQEcK0MGZeDzEJKgHD2PS9npGbwm1VsXEsEu4OboGYwZ2Xt1UyYJeVLkUymjh+OpjR0+eWN0vJRlwKW4RV2fYUV6fnEB2UkCoJPWL5K9Q0LlPAR1+9PyzF24gVeBSLA+cdLkMXaL0+UbxAoHlFqm2uRHBIb3hhUzYYUVvDxL5xKQC8lXOHkmHeysnOSMoTmPRnJa9oQFGZKCoOtJUKiwb6/PhGRyRo0sVJiPEzAhOYJKjSjub8POLScMl/faK+Mmy0FKVTEnO4AIuwJNOlP8AeJq9iaTzybtibJUiaqVNnFAU6kk92DmVU5QoGhPxfIQekdqZU+QFyRlmrX3aELJKc1HzZatXSKc3tmZkyYiSAlEtWUOMilBqugilX4RURj8rFMsJYE0IarOWemleQ4CMEs3an6LsujgckmxJ+DCM2VwSCC28oAg76S7XFHjUdiUpGDlBJzJ3gCQxIzqamn5RnE7SUUgFAIGlGDFxrEOB7cmWVSJctmIAIDBJJJWAGZix845vURyZ4Ul5s144rG7s9BxI3T0irNyujOSlG85cjgz5fGKy+0uHKAc7Zhq2sUsR21w4Qsy151poEtcn3dbRyYYsikvSaXJUX5Kk52lqdHdOaksp6gPyaLIIZGZYlgmpcDQ6q5tGWn9sWmywgpUjK5YFD5qZS5NU3pBaR2mkqmd07AJBJUkhlH4SCGFCD4xbkwz1Kbj9AKSqrL0sgTEJRMzpKCTVJYuKU5ElonloJyJfK5AcgHQnWIpeJlJ90oHSkVcPtNCpipSgjKhKTmKhvEgFmIYecVSWuepR2XgZWlVluYhSFpQVCYFoUp2YhiA1zxiSQlS8iUs6izl2sTp/SIik9yiqSgXsR46w9OQpAcGx976GkCTi56lGl7ESlpq9xJiFS1iWvKSqWVuHFMzMQet4lqcoQkEniWsHu3KI5WHQmoqWIcqJ+ZiVEp2qoNqC2nKGlKDnaT0+wUnW/JXKy6kLSEqCAqhcMp2+RiVcpyQlGahVTLQBuPWE9mZ1EqUSnK6i5YO3ziZST8KlJLEOOfI3tBuHc4ekWpV8ymtCSVJUhlJICkqCdWOnIisRzcFLdhJzWsgG9otrk+8onMpRSVEsHIygW5AQ85q5FBLs7pB900iXHX5oO+n5g5Gz5KgCEJIOYe61RT8DDF7NwyTVIDXLKanEiL8rDhIAd95SjpdyfnHT0LIKRlyqzA3BGYaRIu5O5Ogu0imnY8sngGBDKUKFzUvEP7qkksFl7e+fxglIFgGLJCSRxDgxFiMOpWQEJSEqSpwbtRmIh4T5uRGyknYKT8S7nUfSI/3AlKxvKa592tRqA4gvhVpzLS+8C7asSWLeBhMSmo6H5pizp8k3ljFvyJkpRdFiTMDAAMAGESKWID4jFIlB5i0oH8ygPmYB439oGFl0CzMVwQCR/kWEeyeFLycTu/I1GIRwMVVJjKK7Ze0mXKkhSVTFpDlxlqLqcdGESYbHzgSZk4KU9AlggAGzHU8+EV9+GN0xnjnJWjQpmZioAe6W8WB/GJAk/dgHsraih3ilh0rmKKbD3QkFg/SCeDxSl5jmLZzlZGlLs9XceEXQ6nHX7iuWCd8FbaO1VGTMAJG4bdPlGc2TjyqfhlE+5LKP8FLBfqCmC65BILijVeK/sqRm7tIBDGlneppxA+UYurzwwTSr8s1dPjlli3YdG0DxjLdr1qOIwa0AKUJhCQTR90iBm1duCXNUlRmpIAolRaoBHWAOO2oudMQqUZqlS6pJJUQaVDO3CL9cWtRQ1JPSaLZ+xZktczOQslTqKTrU1pfetYRfRhCAaEv09WEN2BLUJIVOJzrUVKzGvJ+FAIvzJial7R5/Pmk8jrg7GHElBIpnCqoz05A8tflAIAoxsyW1ZwBDtdjfnGsRiE/e9D9IAYqUZm0JcwJJQhIdWjgKaviKRMOR29S2omXGtq9xJsvEomGZLq7BSXDMDRgSzDhRooYHY80TSSlTLLk7pLAurNWh1DagRrTk4iotX5w7uUUIIfg5eobpqIn6tpVQH06uwHLwRKsygXCUpTRwMvo7nTlEWIwK1BZqVKP+LWbU9OsHk4OWfu06w8YZAcP8/q0J+pYzw2gZhNsziAlckgpoSxr4tDMPilpWtZRdZ3cyqUAtdjVuAaCvsaSzKI55g0PRhQEqSFXILggmgAvpaA88PC5Isb9wf++yW3G41VDjt0f8v/ui9+7VKspXn+cdKwJSutd1QroSzGut4jnj9iaZFJO20/cP+Q/GHHbqPur8xT0iU7PUdX8Ht4wqcCQpOYOHruitD9Yl4vYlTGJ7RJ1z+YiT/iNI+KaI47LL+8g9Up/XHyiLEbIUC5CDvB2SA4o9uUFdp+CVInHaME/xJnK/1h47UN/6i/JX1iqvZgcnKny42iI7Nr7oNRYHiImnC/BPWTp7ZfbZVzFJS26VD3jqx0i7M7WsCe9dqsEhz0peBeJ2KlTjICnhUdOhiKbskBJ3WHFzxA+Rh9OB0L/yIb/xkvD4cAEFdGdqAkl1Uc1Lf3QzaPbZc4S05wFJKVK7sEAm7hRrlSSPGGz+ziJiUK7sFkJq5GgvXn6xDhOzKEzHyZXB+JwaeLRoiunW9b/Qqfcbq9ibAdpZyZ0+YKHu1OVOXygMwJqQbdY0uwNqzV4dJISoh0ucwIsQ5ep5wDOCo2V0mp3gzikXcFi1YdAQgZkmvFi7NRQ84qzOMl6FuPCLT9QztXs9SzLUtCVFRy1UsAgscvvECtXEY/tGlEqcUyxlSGGVlBiAxfMMyrO/ONfjNqLnmWlaAgJXmdibAniR/tGY7dYqWrFFaC4UEm1aAA00qI19LOcpJT9jP1EUo2hez8w+0yWZ86WozVHF28o9LXIWbgHqhJ/+Mea9nV/+Ikf9RH+oR6ftBM7vU5CnI4zAjT4imn4xR1ramqHwJU7BWGYJWFCUUictgpKGdk2qGi/glsncTLyuSGZubb3Fz4xWxgZCq/8AuVeqUmLvZlKfZkOBr8zGWcno1FySboyGO22tM8yVK973WAYpZ+PUPFSdtxMhIKkzAVgsBSzUUCecM2zsxU3JNTlJlqGUBjmG6VJ8CXY3eCs6SmZKTnlpVUhSSmuhBHAM1jHR62MIzt7pmfppScKWzPPts7UE5WYIy6EuSSNH0cRSwONMqYFpel+Y1EHdu9nFSkGYEkIzs5y8Or0NLRm1isa8eiUKXBlm5Rnb5PRdhzVz5QUCN7MFBvi0PSzjyaCMzATX00ZxQGubV24cNXgF2Hw57rM7AqUA3hw8Y10lA1U/XM2scLqPRlaXB1cUtUE3yC8TsWYtKgcrKChY0f3bG4N/RrRnNkCbhMQMMv41Au9CCCKOKOWrytrG8VhQ7iYkeJby4xje0WDfaEgZkl8rl/5lXEP08nJyg2mqEyqqkubD8rCTQEsQznQe7VgOBHGx4RycPNASDlZiCyW45ctaNb6QX2QgSTmJQujMpKqdKRDipGYkggObAKYdHjK3/H2L0Dk4OdlAKUndILA3oxFbcvWOm4ecxGVIOQNRbZgS9i+W3OmsHsDikywoKSiZmFCoLBD6UEUVSSSPtAf8qekLq4qvsRPcpzcJNNkChSQ4UP6gpj1bTiI72OYVUQGCuYdLahzvcqjpB6Xi0iTkKUFei8ygerEXilIQe8fMLcR53gNtLlP7hiQI2VMUHCAC2j3egfg2v+8NxezlgnceoAId2+I2uPWNtsLGS0pZTE8XBfjA3bc4FbpIYc7QzVQUrX8Fam3NxaMgUqSWKSzkGpsLKbLrwuOcRIUrKD3anCX94XGj8edo1OAnpCld+66UyqAbqHrpA7EGY1FBgaVS9/oYl7J7fdjrloDlShQpUaiuZnzCppwN9eDw2XjFBt1Y96yh8Ntfi09Y0uAIf7WqTbIUu+hL3o8U8WZjEioFqJfrSx9IdStXt92S96QKOKWxfvLJLbtXLNepTr6QgxJBqFvmUAzAUF3exsDx4Ro8CzgzE7rfCEvaI8UlQCylAy1y0ANLEji1G+sRTvlEvejPnaBIr3hoFMUgliWa53hqPGOxWNWEkAqYEhTpplBAXvaUsdYP4IOtPeIZJZylIJfWIscFjOEpdNQDlYkcx0o31h1L5f3I34AIxJYVWEhCSN2rEsA3EBqXhyZpBIClA5iPdN0hzVrNrYwS2GsrRKzpZJSmoQPujQcYlxGZKqIcOw3dOmkNq+S/PoDYCDEnKN8iiTVKgGUWHw3f82hFTw/8TRTnKQ2UjNpGkVKBlZikd4FMUFJtqXiphTmoqWE1Z8p+UNrrx/cXYDhYds4uAHSalSXHRxGa7USZSwJgmJSpmSkCqq9Y220EZCWlgsQAQDUHkRTj4R59202SJU1JSpRCxmrd34xt6R3OuDN1DqF8on7NTVe0SrDKsFyWG7WpFhS8eqHaqybI6CYn8UR47sNIE2UTqtIPAuQ4500j1XEyZQP8Ml1NQA60PmfV4Xr4pzQnS7xHYbFZhMBlBX2xNVIocqdCGbmII4PGiWnKJCmckAGWAOQrAPCYKUTNdDgLYWoMiaOf6lU5mJEYGSuuQ1s4D1D/ADJjFNL8/wBmpRsG7F7ubhUywpZnsshKAkAsHGcqGraHWLaMHMRhULstS2Sklic1BV3+HUMxiTYfZ8JMhL76175F8qgVKQW0ZLa1MbQ9ngxTmWE3AzU6cxW0a8slZgjJrg8T7UY3EBC0TU5GmhJSKpfIC+Yir8X1GkZQzj5R7P8AtA7MFWz1zEAKKSlZKg6gkUoRqMxHNIHCPHcXhDLUUqb8jG/ppxlHYpyW3ZsexJJlXYBZdPGgjbyp6Us7Afq0YvsH/BV/WfknXSNHiZhVuh7XHo1L1jidWrzNHVwf00FULQv3fG7+MYvtNmTtKTo+TLQUckXuaxoNkSsiiXUrNqRbo0AO1in2lh/7P9RidMlHK6d7MGb9q/lGqkTghIBLnjqY7FnMkZFMXuOljDcHtMyZmYAFhlYppUu9xwiKbis61K++vNQU8OUZ9O13uX27+RdGIQkAEvQa1hmJJKklCmGtb1HrWHbM20ZRUQkKzMN4Gjcn1eK+EoGqcoJtzBHWFcEld7k1O6aCCsUl2JS56+RirPKsxIVu0LdQH04xKjax9nXJypZb7zbwzF6cGiHBTUlbrcJo7AuwAdhDdtRqmDU97QqZyk/EwIOv1FrCKmJxswTEAKG8CKgGoym7PGqVt3DnEJXlPdCSqWxTSqgWy6hhGPxiU+1AS37rOe7BuEqSksxqwII6ERs7MY7qSbKVlk9mqCBK2d0s7VCfEVTA7aGKmIyFJQxVlUGBDKdiC2h1Ea+dtjDg4YIzNKWSrdIoUKGt3JjKdpUyjPJk7spSkLYsnKrezhKXsQEqpqTBjhit9SbB3W3TVEiUqKXdPOg/Efpog2hiDLSFJye8l3YukkAsRzMaNWOkjDykJCsyZstazlvlU6qm9NIz/bAyjMUqQCJcwArDZQJgWhylJs6S55iJHFHZ6kFZZN1Q9CDlfdcDk1+cRbRxSpaM6QgsU0LVSSAWbrBj2uR7GlAfvTMlqWcp+GYkkO1gkQH7ZKlqmKVhwRLWh1UKQFpUmqQbZkku1HECONc2idxvaiVClEOGHIWHrwittPErlpCgxdSRUmyzlcMriR5wZ9pkDBhALzjMlqVumyZiCztYJD84E9rVS+/Bw/8ACWUKUGyhK0zUPlCmYKSXIGoho4qd2v4A8j4om2Ip5KSrc3UtVRplGrmH4iaoZSgZn5ng7gg8og2YpKZcjMkKTkBKasRlbhz9Ilk+8rQFZKRWgZTC1Wimt22/oOnsi7nYsVKHifFg8VsNNWSp3SE2IJrArFYaYucmYiYUoBcoY71S9dHDQSVMAUCagrcitQC5FK6RHjS88h1X4ExuLWE7qlLBLXPP8Yx/7RcYFKlApGbKXIB1NjxtGpWp1KyhkFQKU3yhmIPGtYxPbOepZRnFUlSXZgRukHyMbejjWRfUz9S/QylsiYy5Ray0mjP7wj2ReKNHCnNwwBr4VjxvYi8q5f8AUn5iPUO00szZiSipQoZqtYpJ9NIfrlc4or6V+lk2CxgEycllUXwp7iDwp4xYXtAAl5ajzyjgIrqU4xDazUt/gnQ+MT7EUUyEBTkgAGurB7X6xzpVz+cGyL3AnY/bqQqUZ01TpClBwpRLhndmaNsntbJ/5im/oV9I82w+z5SkIWM9RVLpr4mw8IJK2VhQl2mO1nH0i7LKGrlmWOG9yTt3tsTe6lyZswpKVpWkEpBBqHDMTe70EeZbcW6x/SPmY26tnywmoU5N3TTwEYPa2IC5pYUFPImrgVjf0kr2Xgpzx0I1/YM/Yq/6h/0pjRYmaE5SoskAv6X5VjNdiEZZOajFZN+QFoO45AWlqndVoeTMOsc3qEu+7NuH+mifZmPCpygFBQSHccwaHmDaAHa3/wAww5J+5/rVFrZuIRh8QsTFJQFpSUkuAaF76gwG7U7XlLxktQWCmXlciooSos17xdixPvOltX+CrLNaFfNo3uz0CYZu4VlMsqDEDKQ7KLkUiti270sGG4WcEVSmoIJcEub6wH2B2nXMVOTIFO7IUVgMUkn3QCCOrxFg8WZbgpzVcsaBgPDhWKpYqi4+Szueq/Bo8JjpEvdmpUpSlBsp+EAZhcV1iPCYsEqUHylS8r6DMG8g0AJspU+YFg5e7BJ1e3MNpXnFbDyCXXUsoKpTKHsz6mlYjxRcKvcnc9V+Gbc4aX7L3hlTD9nMPeApZwd0gZ9DQ0ilsVIXMlgmilJBZhc9ICTsTMWlSgrKlCFSyglwQtydbuaFtBEmA21kyr7v3ACampFTVr1FBDSgnFUCMqbs3GK2QhOORJc5FSio+67gkCrWpGV7QoCMeZYLpQsAcaywou16vBDZm1VrxCZ80gIQ6A1cooSHFTxtAjbE4TsfMWkugkKCnu0sJLC4qeGkRaPVSQi1bWzZbW2QiWvCpSVNNXlXUGhS9C1KwB7aSO4xKJSFbhShdWLErWkm3DSLO0tvpWvDsr+HMc/y0YeL/KAfaHG9/iUKCgRlSkqcUIWV2NTT5w8dPKRGp7WzQ7QwSUYXDzQolS1oQt8pHxBTUpvJgN27lJkrRLQSUqQVF2dxMlgMQBoTSJ8ftVJkS5b+7OCiLMBmJNmufOB/ayYJ02WUke5kU9GKloNjU1B9IkYrUnSCtS8hjGYfu8JKmpJdSkpUCEkMSRRxS0UO3cpMnu0IUSFy1kuA4KShmIFrxNtDHI9kRKdlJWmh4Aku/Q2vFHtnOE+ZKyKBASpJJLNmKdDfjSFxxVpjO/cJ4qQEYSVNBJUpSUkEBmKiD8oG9tJYkzZMtO8lRSouBcTUAMRypE22cSRhESkEZ0qSd6gYF3qPSKHaTEqnrw5o6QAsuABvoJIB96z04w2KO6lsCbdUEdmH7OVQncajE250uIZh8Ue9WCQci2FMrOkuCKuRDdmTRklC4CTbmDA+fj04eYpc4hPeLdLuxGU8H1IEVxV2vI7dU/Aaxc5MvDggb5Kg5G6S7gDwvESpwSAtfugknyMD8fj0TJKAhVyVB3FFClxrCz8UFJUgEZyVMPAivgIbRSToCd2WBjxMmqCWCU5GGr1d/ERmdsTsPmV7QJhVnVUAUTkGQJcj4m8IKYKVMRMUpQG8tISxcUCzYdD/AJQC2/sedOmnKHdVHUB5AlxGvp1COTd7GfM24AvA0WgfzJI5hxHqnaXaSpKhkyb18/gKVjzEbKmSQgzBlKVMRq26R8/Ix6N2mwa8Rl7tiAXZRy1oRfkDE6txlON8bg6e1F+5dSSk4nIAVBaCHH8grfhEeDxKiDmABClAgO1CRx5R0vEDNincMUi38jRVwuLSSvUd4ojxrp1jBo249v8Aw16gPMwplbrryo3XUlSCX0KSXBeFGKIrvM9mNAbF3iPBDMZSphUo5iFOXzZrO+oMaeZsGWz5U8W/VIbJOKdMEU62M3OJamYu13/GMFOlOosEitiRxPEx6BOkBKd02u7By9Y85x8plq6k6akx0Ojd3Rl6qtrNz2aSoSRlVc1AIZ6WKaNQQXlFajRQpRn4seHKM92QWfZx/Wrhyg0kF1kfeQD4pVwHIcIw543kkjVia0Izna9IM1OZZzAVcEBnLM9+ZtGZMhLnee9iG9TaCm3tn4gzDnzLKJedyXyoBYmugJgJNwxSQDcgKNXFbPwjr4EowVM5uV3N7G6/Z+E5poB0AcEGnBgOOsaadhpaPvDNu0F36dIyHZnAolzVd3NzPLBJDUUFEEfrjBjESJqnOY0oABQfzZtVeGscjPjUszd0dHFLTjSYclYMMcmqSLCrm1ekNmYVCWBJGejBIq1dOEVNmYmYnOMxYWe9QGceN+UU54WpTqWvWzDKP5eJOpMZo4W5NNlznstghiES0JmZju5RRgHoaefCOwZlqorMHJKaBlANvaNV6QMM2Z3U0F11CeoGp6By/KLCJjzHVmWCPdN2y06NRUWrDyrE1cbBhclKEnIqhNnS1QAdeEQHCJBdkvrZ6terxU2atRlhySSaXGrF9NIds6WUhTKCgVEuC99DU26xQouKe5babJzhEXo4P3fzjk4RJJZgeLAGxfXnFfaEjMqWSsJyqcA/FanGFweGaZNIUFZlOQNP14WixJ6bsW9+CZOBTvUDJUwJCGqHoHcQi8MlV8r3sH4u8RbSkBSSFqCGWK0NQxy+PKGycMnvlKzuopDo4AamC+LsWyebIDOSD1A+scZSSwLGwFBx0rEG1MOlUohZCU8aX0hEJT3qK7wQWTxSSK+kRLa7GvctTMrbzNzCW9Ygw81C3AUgly1Apq0Ir4wuP2cZqFJLgXLNYVN4obK2agKTMQonM6U2IISqvSrRZCK03Ykn6qL+y5Ku6lkEe6Ph5ecZ/tphFTJSVJWlYSrSrZqXTarDxjR7KlfYSy490ekVtlSJcqWpKTmAVXMNToKVqeEHHNxk5eUxZx1R0/IgwOFyyJedSZRCQClQFwGYAl/CBsnEzjiVS1BJSlzmQkg1G6alq1iwrZneyVS1Pmzl1BQodGcW/wBofs/cloBJJIub0r4XtGiL5fLYjXHghXPBUwmZikvRqXFfMxeQoiWkk+9UUFL8oABSAV92ouVVcNVzaCGJ2l3SEBRAFWp91yX5VtFjxvZICndlfaSSuWQlTkbzBy4F25MH6ARoMZjzJliYVLIcChrbwGkZNeNyy1mSopc3BaiszgNoQWbhBf26SuUoTTlycyHNWtD5cbajfBXCat0GNn49pk5RKmOVRrehfTlEY2umbvpKgDxFaU0gANtpzLoagC5/mEXNnzUZBkFK6k11vFTwVu0WRnqdJlmXMZIGt+bxsVT9w00MYBe0QSwmIHUgekOxO2lpZlJW4J3SKcjSMc+mnNotjkikX8SkkG/Gj/SPOtrH7VY5n5mPQzhpqgRmTWzJV/8ATpGYxuwEpnvNLg1UkAgl+DtG3pZKFozdTHVVFzsmPsEsSGmn5Gh5RoMLNdU1jZUsH/FRP4ecD9mykow6EgA5VFXMjMTXWgp4RfwmUFah7q8hqNUhQenW8ZsruUnXuXQVRSv2Mdt7Z5lTVupwqWVBncbwpACakBm1S58SXj0Ta2yfaFsCABLUmzMVMbkh7QET2FU7d4kU1HHor0jbi6iOn1umZcmKTn6QxsvBy5M4d2nKVSXUKt7wa56+UXp0hJ7wt9opITQm2Xg7XF4ULEqeDRWaUhBOjoJc6/eeJZqUd4V5rgJYM1Demsc3XKU7345N2lKH1GYFOQqSw3UpS3Agrp8ojVIlrUoAJK1BRXzAy5XES4Od3UxYACu9mLW5Zw+QW/GJ5cpCZhW6wpXvMAwoBQ+EDfWwWtCopS5gSiaQMssvlN3AQkFuhpyhuHxQXPKknMxCHFbSiGfUUh+y5SEyzKFnUXURUKKgz8WarRJs7Ay5Tubh6LFwltRWh5RZs3JfngG+lDtmhpabMSSG4FRI9GibZuAEoEB2cqqOnCH7OMqVKQhSjmQkDUg5QBoGFok9tl0+1Dqp0/REZ6lqarYtuNLcrqwQWlNFbiifEFV3vUQiMIEqWoBTqFfAGJ5WJaVMUFOyjwGpJ14EtFVG08xIzZQQwJFn1LH0vFmmbVITXElGEC0qSoFs70pWhhycGAvOArMQ16Ub6RGjHNMYLdJJqAWsAD95mD2DxLK2lvqIUBkKVAFwVChZqtV3hnjyAU4+STEYEzE5VJUQeH5Qo2aQoLEtWZsr8uccrtMVpmMSku6K+6GAah3i4Jil/wARzQRvE0sSL8bwqx5OAucQkpCx8Kg4Iq1XoRWKeFwhTu5SAhRyCzBWUn8Ize0sYZ+OSqYp27tk2ABWElxbxgrOmqDiWsgXABcO35RasLhSsr7qlvQQ2UpXcS2FMo4a+ERrSmWDRKcxepueIeBiFrSlkrISAWD8LRV2hgUqOde8pLMouTQiGjhdu2TufIbtJSwaEse8fLaoSQ7RLLntIlsAWSH8mi1ikoWsJCqatq+j+fnEA2YMuQLIApWv4RpTVJMXS92gVipqSzIAc1aJNsJCpEsgVSVAf3CrxJhdlpKnMw63ZgzizcnghNwCGCc27m6F2vyi1zjFqiuMXJMyElH2U0WZSW8lxen4fNusQ5DHzi4nZSShYzHfUCbaZx+cSTsE4949Qz04Ro7ifBn7bRRGFKVKCwQWHnWLmBwhSgALoa+ccqWCXCjVKRVnt+cRysPkDZlHqfygNtoZLS+DOWSogWI8ONovSpmZBUWcDpZhbygXNnGtrvHInFmehixxszqVHo0vaU3IFA7mUWSaCg+69xFfaGy5sxQmqFE3uEndNDbrTlEux8SpcqWompCbeEGMJJzpmJJIAJUwLOQAzxw3PRJ0dZR1RtgdWBSiW8x013msxLDn8Q01ggjAJTLOY5QK5qsOpcACExSHd62vV6C7xF3polyxdxp5WitybVhUUi0rAy2BdRSQWUK3sadYYMNLobg0ZyDSrmtFMYv4RGSXTQsxqNYr4sZMxTRqDxv84r1NhSKx2Whga1BuTwFQ9nIEW8JsWWUkKAKmetep05QPmTHKtKAU/q/KNJKG90kn5iGlGVcgtJ3Rn5+CloXRJO6MxSoUBNKHWKc2ahNGJYmmZzrwAhZ4zT59SGyAN0V9IpY5WUsKZncsHsfKNEMd7NiOS5RNiJyRcM+gLP1bwifC7InTqhPdo4n8SbQT7PbIl5FTFJzqASd6orFgYtSrlgElkiiddISWVJ0luBRb5IpeElFCQkpWSPeObjoSRTwjsNIlrAWJab2LvQkN73Iw0Tt6wq5twB+voImnhnahCh8op1S9y3SivPxEvuh3aEgrdKnCnBBKaAE8D5xQEpDDj604iHT5pdJsXuPD6RXQsnU1N9Y0JMR0SiWhtHdtXPlasRFCasBat/WtoYDveH1h6pe6Tzb5/SHSASoQl7O/WtORh0yTLZw1NKvpxiiZxv4ROs0UdQw82+vyg6XfJGDtpSUCemmiDw+NL+irwVOHQ7B/XW0CtpLOZJ1AA8pkr1gsRbw+UW5LpFcOaJBs5Jdmoa3p1DxXXhgHsfPwo8FsFhwpne3Hx8fGKRDhQ48OojPGT4LmkMwuHl5t46ajyhy8FLYkKSR0FGZ7msVUpYkfrX6QuIokNqD9PlFunfkTwSKSgAEMRxa1qRbRLlsKC+qfLX9axQlzNzoQfMMYmnziB1J+QMTSCxFoSM3C7gCnqYYVI6+AA5CK5VvEcW+UQzTQ/OLlERyHqmpat/1eGrmJ0B9IqZvSJUqYDpF2lUV6j//Z"/>
          <p:cNvSpPr>
            <a:spLocks noChangeAspect="1" noChangeArrowheads="1"/>
          </p:cNvSpPr>
          <p:nvPr/>
        </p:nvSpPr>
        <p:spPr bwMode="auto">
          <a:xfrm>
            <a:off x="63500" y="-866775"/>
            <a:ext cx="2552700" cy="17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CEAAkGBhQSERUUExQWFBUVFx0YFxgYGBgaGRgcGhsXHBgcFxcXHSYeFxwkHBgXHy8gIycpLCwsGB4xNTAqNSYrLCkBCQoKDgwOGg8PGiolHyQsLCwtLCwpLCwsLCwsKSwsLCwsLCwsKSksLCwsLCwsLCwpKSwsLCwsLCwsKSwsLCkpKf/AABEIALwBDAMBIgACEQEDEQH/xAAbAAABBQEBAAAAAAAAAAAAAAAFAQIDBAYAB//EAEUQAAECBAMFBQUFBwIEBwAAAAECEQADITEEEkEFIlFhcQYTgZGhFDJCsdEjUsHh8AcVM2JygpKy8RZTc6IkNUNEwtLi/8QAGgEAAgMBAQAAAAAAAAAAAAAAAQIAAwQFBv/EAC8RAAICAQMDAgUDBAMAAAAAAAABAhEDEiExBBNBIlEFYYGR8BQycTOhwfEjQrH/2gAMAwEAAhEDEQA/AM4IWHZYQpjtGE6OIMOywgiEOjo6OEAI4CFjo6AEVMPSYaIVMAJItLN0B8xDXibEp93+hPyiJoTHK42NJU6OeFEclMOaLBTo4GOEK0AggMIYdlhpEQhzx2aEywhMEhzwoVCZY5oIDiYSOhSliRdjA+QRDHRxEdDAOjo5o6IQ544GOaFgEFzQoMNAhwRAohxjnhRLhW5RKIVQITLEuWEywwoxoTLErQ0CIQaoRwEPyR2SIQZCgQ4pjkiAwnARawslwqjlh/qEV8sF9m7OmZFqys6d0qoAXFbPS9tIydVlWLG35L8MdUkjQTOxYWEKEyplobd/lTZjWIF9iSCUhQrUEhVg4Zq8q8o0OE2rhciQtlKCQkqNCWF24UiyjE4Im48yI82uty8KR0nij5iZFXY1aalSSAas4LUs6WiBXZCc1Ak9FD8Wjdj2ZQYTSx/nP1iROGlaTj5p/EGLl8RzL/shXgx+zPN1dm52iCeLNfgGNesMVsObX7Nb8Mqq87R6ajZo+GaD1SNW4AcIT91rcHvEHw//AFF0fiWX2QnYgeWK2bMBYpI6hh5mKypBj1yfsyYQQ6D4kcOfKGfu6Ybywf7n56oaLV8SmuYiPp4e55NMkEFjT86j0LxH3Ru1I9STsdgysOD0CDx1PWK8zYcsk5sOWZwAkcK+6rh5w6+Ke8Rf0vszzUphe7o/61+kegTuzsl6S1pBoqi2oxHHWGTezuHCXGYEEGrm1KhSS9zDr4pj9mB9I/c8/Ui8S4uUy1V1jZzex8kg5ZpFKVSbeUZ7b+C7ufMSC4CuXAcI04OphnnUX+WirJieOO4GaOaJTKhwkxvSM1kIEIUxZ7iG91BJZEEw/u4lRLiRMuDQNRAmXDxJiyiVEvcQaA5FQSod3UWBJh3cw2kGoCtCgRP3MJ3JiscghUpiUSuUKlEANjCmOyxL3cPEuASyv3cdliwZUFOzuxe9xEpRJygLUpLUOQgCuu8bRm6jqFgg5Msxw1ui1hdky8NKE2cHWapTRhqPHmaDq0Bdq7bmTSasnQCwa3Xxgxt5apq1GraV0Bp51Ueo5QLODNWdyNfpHmnkeSWub3/ODqxxqKpA0LPF9bwS2NhVzV5c1AMymI3Q+pNElnYEwxOEZiPlBDZOJ7kLpVbA0qyXpWhG8aQk5Kti2N2UcXMmSlFKnFS34WMRo2osakc4vbZm98sLo4SAQXqz8PwgcrDFyzCjwIqLW6DKTJ0bZWB+vpSLeD27OUoJSTUgHeLBzckWHMwNVhiXYML34dYLdm1okzJi1O5QlIc2qrNlOhIaJKMEroilIee1c1KiCpTgsd4t6xIntrNHxH0+kU+0RTMm5pYDLSHAFHq7cesCu4tS96QI44SV0SUvkalHb6aPi9Isyv2gzLnS9D6saRjE4elWPh0jSdmMJK7kicxVMUUln9190UNNDXnyhpQjFbCqm+Asn9ohaoB6xMn9oA+4lvD6RgsThmUrUZiAxezs/G0RJlFn+l+kHt35YKj7How7cSiKyw3hGc23j5c6cVIVQ6GjchWsZmfmAfKVch4P6coP7X7OiXJCgUugssAF3U3A1ALi0XYpvBNSi9xJ41NVRF7IRpT084UYWBmFxS0WVlHAuR0aDGE2wlbBYyE9Snx1EdeHxF8TX2ME+kr9rEGB4w9eASBb1gl3bC1/Iw1aSbj0jfHLrVrgz6KB0vBcBFn2U2pEqFNoYQzeUNUmLaIxhRCKwwhxWDrDAmsFKRHJEokJ4Q7KOA8o6Wg8D6wpQDp8on1JaB69nEGvzENOBY3EaP8AcugIiJOzVpVQfJoiyxfkDhIADZ5NhWIpmBIuI1a5CtUjwv6QmQNUP/bE7hNBlhhIeMI8FVYhCZmQAOz1Tx0/XERcThlK90I9PmYTvwbaD25KmY/aWz+9yhL5krcHQZSMznSkGdmbXVKSDKCSWWk5ntneleT+MBNozVfbpll0HNUEkhQSSaXBKgeoJ4NBns5sbv8ADSpqlkqWne3Us4JH4R5n4jn29T2v/B1+kxxv6Ea9oLJchABYFj0HGH+2KSqiQWsQbs9fGL6+yzVz/wDYPrDP+FiDRYP9p+scn9TDwzodtFA48Cvdl73iOZtBLl0HjugEVrSkX5vZtQHvJbosQ1XZ1euWnM/SCupx+WDtMpr2lLJJKSByTwvD52LlG4y04XcXLGLE3YK2tp9/8o5OyJhAdBsG3k2b6NDfqIe5HiZV9rkU3gGuS9bnwhQmWwq3F3FGHERIvYkzVBP+J/GO/dUym4r/ABB6aw3fhXIvaYwy5dWUHBu4jhh0lyF1d6H61jlbPWQQUG33OusSTsGTUj0L0pXyEN3o1yDtMaMKCCc1YROCJzbzN+tIhnYMjQVr8XLwhFSwSSAPNv1WDrTD22TDAFQJodTDTgblgNWtwtEapFqtUPvCsKpJ0z/5j6xYp2I8bserZqqkADVn/B4lmKmKSoFyCxNefrFX7Rx/EAY62s2vzhO8XXeX/hSDaYNLRx2WdAWBFHt6Qv7rP8zA+TmERjJjKBOoIOUfK7vEidozGuC+mUj9axZqfgXQEdlLIdBcpe/DQEcK0MGZeDzEJKgHD2PS9npGbwm1VsXEsEu4OboGYwZ2Xt1UyYJeVLkUymjh+OpjR0+eWN0vJRlwKW4RV2fYUV6fnEB2UkCoJPWL5K9Q0LlPAR1+9PyzF24gVeBSLA+cdLkMXaL0+UbxAoHlFqm2uRHBIb3hhUzYYUVvDxL5xKQC8lXOHkmHeysnOSMoTmPRnJa9oQFGZKCoOtJUKiwb6/PhGRyRo0sVJiPEzAhOYJKjSjub8POLScMl/faK+Mmy0FKVTEnO4AIuwJNOlP8AeJq9iaTzybtibJUiaqVNnFAU6kk92DmVU5QoGhPxfIQekdqZU+QFyRlmrX3aELJKc1HzZatXSKc3tmZkyYiSAlEtWUOMilBqugilX4RURj8rFMsJYE0IarOWemleQ4CMEs3an6LsujgckmxJ+DCM2VwSCC28oAg76S7XFHjUdiUpGDlBJzJ3gCQxIzqamn5RnE7SUUgFAIGlGDFxrEOB7cmWVSJctmIAIDBJJJWAGZix845vURyZ4Ul5s144rG7s9BxI3T0irNyujOSlG85cjgz5fGKy+0uHKAc7Zhq2sUsR21w4Qsy151poEtcn3dbRyYYsikvSaXJUX5Kk52lqdHdOaksp6gPyaLIIZGZYlgmpcDQ6q5tGWn9sWmywgpUjK5YFD5qZS5NU3pBaR2mkqmd07AJBJUkhlH4SCGFCD4xbkwz1Kbj9AKSqrL0sgTEJRMzpKCTVJYuKU5ElonloJyJfK5AcgHQnWIpeJlJ90oHSkVcPtNCpipSgjKhKTmKhvEgFmIYecVSWuepR2XgZWlVluYhSFpQVCYFoUp2YhiA1zxiSQlS8iUs6izl2sTp/SIik9yiqSgXsR46w9OQpAcGx976GkCTi56lGl7ESlpq9xJiFS1iWvKSqWVuHFMzMQet4lqcoQkEniWsHu3KI5WHQmoqWIcqJ+ZiVEp2qoNqC2nKGlKDnaT0+wUnW/JXKy6kLSEqCAqhcMp2+RiVcpyQlGahVTLQBuPWE9mZ1EqUSnK6i5YO3ziZST8KlJLEOOfI3tBuHc4ekWpV8ymtCSVJUhlJICkqCdWOnIisRzcFLdhJzWsgG9otrk+8onMpRSVEsHIygW5AQ85q5FBLs7pB900iXHX5oO+n5g5Gz5KgCEJIOYe61RT8DDF7NwyTVIDXLKanEiL8rDhIAd95SjpdyfnHT0LIKRlyqzA3BGYaRIu5O5Ogu0imnY8sngGBDKUKFzUvEP7qkksFl7e+fxglIFgGLJCSRxDgxFiMOpWQEJSEqSpwbtRmIh4T5uRGyknYKT8S7nUfSI/3AlKxvKa592tRqA4gvhVpzLS+8C7asSWLeBhMSmo6H5pizp8k3ljFvyJkpRdFiTMDAAMAGESKWID4jFIlB5i0oH8ygPmYB439oGFl0CzMVwQCR/kWEeyeFLycTu/I1GIRwMVVJjKK7Ze0mXKkhSVTFpDlxlqLqcdGESYbHzgSZk4KU9AlggAGzHU8+EV9+GN0xnjnJWjQpmZioAe6W8WB/GJAk/dgHsraih3ilh0rmKKbD3QkFg/SCeDxSl5jmLZzlZGlLs9XceEXQ6nHX7iuWCd8FbaO1VGTMAJG4bdPlGc2TjyqfhlE+5LKP8FLBfqCmC65BILijVeK/sqRm7tIBDGlneppxA+UYurzwwTSr8s1dPjlli3YdG0DxjLdr1qOIwa0AKUJhCQTR90iBm1duCXNUlRmpIAolRaoBHWAOO2oudMQqUZqlS6pJJUQaVDO3CL9cWtRQ1JPSaLZ+xZktczOQslTqKTrU1pfetYRfRhCAaEv09WEN2BLUJIVOJzrUVKzGvJ+FAIvzJial7R5/Pmk8jrg7GHElBIpnCqoz05A8tflAIAoxsyW1ZwBDtdjfnGsRiE/e9D9IAYqUZm0JcwJJQhIdWjgKaviKRMOR29S2omXGtq9xJsvEomGZLq7BSXDMDRgSzDhRooYHY80TSSlTLLk7pLAurNWh1DagRrTk4iotX5w7uUUIIfg5eobpqIn6tpVQH06uwHLwRKsygXCUpTRwMvo7nTlEWIwK1BZqVKP+LWbU9OsHk4OWfu06w8YZAcP8/q0J+pYzw2gZhNsziAlckgpoSxr4tDMPilpWtZRdZ3cyqUAtdjVuAaCvsaSzKI55g0PRhQEqSFXILggmgAvpaA88PC5Isb9wf++yW3G41VDjt0f8v/ui9+7VKspXn+cdKwJSutd1QroSzGut4jnj9iaZFJO20/cP+Q/GHHbqPur8xT0iU7PUdX8Ht4wqcCQpOYOHruitD9Yl4vYlTGJ7RJ1z+YiT/iNI+KaI47LL+8g9Up/XHyiLEbIUC5CDvB2SA4o9uUFdp+CVInHaME/xJnK/1h47UN/6i/JX1iqvZgcnKny42iI7Nr7oNRYHiImnC/BPWTp7ZfbZVzFJS26VD3jqx0i7M7WsCe9dqsEhz0peBeJ2KlTjICnhUdOhiKbskBJ3WHFzxA+Rh9OB0L/yIb/xkvD4cAEFdGdqAkl1Uc1Lf3QzaPbZc4S05wFJKVK7sEAm7hRrlSSPGGz+ziJiUK7sFkJq5GgvXn6xDhOzKEzHyZXB+JwaeLRoiunW9b/Qqfcbq9ibAdpZyZ0+YKHu1OVOXygMwJqQbdY0uwNqzV4dJISoh0ucwIsQ5ep5wDOCo2V0mp3gzikXcFi1YdAQgZkmvFi7NRQ84qzOMl6FuPCLT9QztXs9SzLUtCVFRy1UsAgscvvECtXEY/tGlEqcUyxlSGGVlBiAxfMMyrO/ONfjNqLnmWlaAgJXmdibAniR/tGY7dYqWrFFaC4UEm1aAA00qI19LOcpJT9jP1EUo2hez8w+0yWZ86WozVHF28o9LXIWbgHqhJ/+Mea9nV/+Ikf9RH+oR6ftBM7vU5CnI4zAjT4imn4xR1ramqHwJU7BWGYJWFCUUictgpKGdk2qGi/glsncTLyuSGZubb3Fz4xWxgZCq/8AuVeqUmLvZlKfZkOBr8zGWcno1FySboyGO22tM8yVK973WAYpZ+PUPFSdtxMhIKkzAVgsBSzUUCecM2zsxU3JNTlJlqGUBjmG6VJ8CXY3eCs6SmZKTnlpVUhSSmuhBHAM1jHR62MIzt7pmfppScKWzPPts7UE5WYIy6EuSSNH0cRSwONMqYFpel+Y1EHdu9nFSkGYEkIzs5y8Or0NLRm1isa8eiUKXBlm5Rnb5PRdhzVz5QUCN7MFBvi0PSzjyaCMzATX00ZxQGubV24cNXgF2Hw57rM7AqUA3hw8Y10lA1U/XM2scLqPRlaXB1cUtUE3yC8TsWYtKgcrKChY0f3bG4N/RrRnNkCbhMQMMv41Au9CCCKOKOWrytrG8VhQ7iYkeJby4xje0WDfaEgZkl8rl/5lXEP08nJyg2mqEyqqkubD8rCTQEsQznQe7VgOBHGx4RycPNASDlZiCyW45ctaNb6QX2QgSTmJQujMpKqdKRDipGYkggObAKYdHjK3/H2L0Dk4OdlAKUndILA3oxFbcvWOm4ecxGVIOQNRbZgS9i+W3OmsHsDikywoKSiZmFCoLBD6UEUVSSSPtAf8qekLq4qvsRPcpzcJNNkChSQ4UP6gpj1bTiI72OYVUQGCuYdLahzvcqjpB6Xi0iTkKUFei8ygerEXilIQe8fMLcR53gNtLlP7hiQI2VMUHCAC2j3egfg2v+8NxezlgnceoAId2+I2uPWNtsLGS0pZTE8XBfjA3bc4FbpIYc7QzVQUrX8Fam3NxaMgUqSWKSzkGpsLKbLrwuOcRIUrKD3anCX94XGj8edo1OAnpCld+66UyqAbqHrpA7EGY1FBgaVS9/oYl7J7fdjrloDlShQpUaiuZnzCppwN9eDw2XjFBt1Y96yh8Ntfi09Y0uAIf7WqTbIUu+hL3o8U8WZjEioFqJfrSx9IdStXt92S96QKOKWxfvLJLbtXLNepTr6QgxJBqFvmUAzAUF3exsDx4Ro8CzgzE7rfCEvaI8UlQCylAy1y0ANLEji1G+sRTvlEvejPnaBIr3hoFMUgliWa53hqPGOxWNWEkAqYEhTpplBAXvaUsdYP4IOtPeIZJZylIJfWIscFjOEpdNQDlYkcx0o31h1L5f3I34AIxJYVWEhCSN2rEsA3EBqXhyZpBIClA5iPdN0hzVrNrYwS2GsrRKzpZJSmoQPujQcYlxGZKqIcOw3dOmkNq+S/PoDYCDEnKN8iiTVKgGUWHw3f82hFTw/8TRTnKQ2UjNpGkVKBlZikd4FMUFJtqXiphTmoqWE1Z8p+UNrrx/cXYDhYds4uAHSalSXHRxGa7USZSwJgmJSpmSkCqq9Y220EZCWlgsQAQDUHkRTj4R59202SJU1JSpRCxmrd34xt6R3OuDN1DqF8on7NTVe0SrDKsFyWG7WpFhS8eqHaqybI6CYn8UR47sNIE2UTqtIPAuQ4500j1XEyZQP8Ml1NQA60PmfV4Xr4pzQnS7xHYbFZhMBlBX2xNVIocqdCGbmII4PGiWnKJCmckAGWAOQrAPCYKUTNdDgLYWoMiaOf6lU5mJEYGSuuQ1s4D1D/ADJjFNL8/wBmpRsG7F7ubhUywpZnsshKAkAsHGcqGraHWLaMHMRhULstS2Sklic1BV3+HUMxiTYfZ8JMhL76175F8qgVKQW0ZLa1MbQ9ngxTmWE3AzU6cxW0a8slZgjJrg8T7UY3EBC0TU5GmhJSKpfIC+Yir8X1GkZQzj5R7P8AtA7MFWz1zEAKKSlZKg6gkUoRqMxHNIHCPHcXhDLUUqb8jG/ppxlHYpyW3ZsexJJlXYBZdPGgjbyp6Us7Afq0YvsH/BV/WfknXSNHiZhVuh7XHo1L1jidWrzNHVwf00FULQv3fG7+MYvtNmTtKTo+TLQUckXuaxoNkSsiiXUrNqRbo0AO1in2lh/7P9RidMlHK6d7MGb9q/lGqkTghIBLnjqY7FnMkZFMXuOljDcHtMyZmYAFhlYppUu9xwiKbis61K++vNQU8OUZ9O13uX27+RdGIQkAEvQa1hmJJKklCmGtb1HrWHbM20ZRUQkKzMN4Gjcn1eK+EoGqcoJtzBHWFcEld7k1O6aCCsUl2JS56+RirPKsxIVu0LdQH04xKjax9nXJypZb7zbwzF6cGiHBTUlbrcJo7AuwAdhDdtRqmDU97QqZyk/EwIOv1FrCKmJxswTEAKG8CKgGoym7PGqVt3DnEJXlPdCSqWxTSqgWy6hhGPxiU+1AS37rOe7BuEqSksxqwII6ERs7MY7qSbKVlk9mqCBK2d0s7VCfEVTA7aGKmIyFJQxVlUGBDKdiC2h1Ea+dtjDg4YIzNKWSrdIoUKGt3JjKdpUyjPJk7spSkLYsnKrezhKXsQEqpqTBjhit9SbB3W3TVEiUqKXdPOg/Efpog2hiDLSFJye8l3YukkAsRzMaNWOkjDykJCsyZstazlvlU6qm9NIz/bAyjMUqQCJcwArDZQJgWhylJs6S55iJHFHZ6kFZZN1Q9CDlfdcDk1+cRbRxSpaM6QgsU0LVSSAWbrBj2uR7GlAfvTMlqWcp+GYkkO1gkQH7ZKlqmKVhwRLWh1UKQFpUmqQbZkku1HECONc2idxvaiVClEOGHIWHrwittPErlpCgxdSRUmyzlcMriR5wZ9pkDBhALzjMlqVumyZiCztYJD84E9rVS+/Bw/8ACWUKUGyhK0zUPlCmYKSXIGoho4qd2v4A8j4om2Ip5KSrc3UtVRplGrmH4iaoZSgZn5ng7gg8og2YpKZcjMkKTkBKasRlbhz9Ilk+8rQFZKRWgZTC1Wimt22/oOnsi7nYsVKHifFg8VsNNWSp3SE2IJrArFYaYucmYiYUoBcoY71S9dHDQSVMAUCagrcitQC5FK6RHjS88h1X4ExuLWE7qlLBLXPP8Yx/7RcYFKlApGbKXIB1NjxtGpWp1KyhkFQKU3yhmIPGtYxPbOepZRnFUlSXZgRukHyMbejjWRfUz9S/QylsiYy5Ray0mjP7wj2ReKNHCnNwwBr4VjxvYi8q5f8AUn5iPUO00szZiSipQoZqtYpJ9NIfrlc4or6V+lk2CxgEycllUXwp7iDwp4xYXtAAl5ajzyjgIrqU4xDazUt/gnQ+MT7EUUyEBTkgAGurB7X6xzpVz+cGyL3AnY/bqQqUZ01TpClBwpRLhndmaNsntbJ/5im/oV9I82w+z5SkIWM9RVLpr4mw8IJK2VhQl2mO1nH0i7LKGrlmWOG9yTt3tsTe6lyZswpKVpWkEpBBqHDMTe70EeZbcW6x/SPmY26tnywmoU5N3TTwEYPa2IC5pYUFPImrgVjf0kr2Xgpzx0I1/YM/Yq/6h/0pjRYmaE5SoskAv6X5VjNdiEZZOajFZN+QFoO45AWlqndVoeTMOsc3qEu+7NuH+mifZmPCpygFBQSHccwaHmDaAHa3/wAww5J+5/rVFrZuIRh8QsTFJQFpSUkuAaF76gwG7U7XlLxktQWCmXlciooSos17xdixPvOltX+CrLNaFfNo3uz0CYZu4VlMsqDEDKQ7KLkUiti270sGG4WcEVSmoIJcEub6wH2B2nXMVOTIFO7IUVgMUkn3QCCOrxFg8WZbgpzVcsaBgPDhWKpYqi4+Szueq/Bo8JjpEvdmpUpSlBsp+EAZhcV1iPCYsEqUHylS8r6DMG8g0AJspU+YFg5e7BJ1e3MNpXnFbDyCXXUsoKpTKHsz6mlYjxRcKvcnc9V+Gbc4aX7L3hlTD9nMPeApZwd0gZ9DQ0ilsVIXMlgmilJBZhc9ICTsTMWlSgrKlCFSyglwQtydbuaFtBEmA21kyr7v3ACampFTVr1FBDSgnFUCMqbs3GK2QhOORJc5FSio+67gkCrWpGV7QoCMeZYLpQsAcaywou16vBDZm1VrxCZ80gIQ6A1cooSHFTxtAjbE4TsfMWkugkKCnu0sJLC4qeGkRaPVSQi1bWzZbW2QiWvCpSVNNXlXUGhS9C1KwB7aSO4xKJSFbhShdWLErWkm3DSLO0tvpWvDsr+HMc/y0YeL/KAfaHG9/iUKCgRlSkqcUIWV2NTT5w8dPKRGp7WzQ7QwSUYXDzQolS1oQt8pHxBTUpvJgN27lJkrRLQSUqQVF2dxMlgMQBoTSJ8ftVJkS5b+7OCiLMBmJNmufOB/ayYJ02WUke5kU9GKloNjU1B9IkYrUnSCtS8hjGYfu8JKmpJdSkpUCEkMSRRxS0UO3cpMnu0IUSFy1kuA4KShmIFrxNtDHI9kRKdlJWmh4Aku/Q2vFHtnOE+ZKyKBASpJJLNmKdDfjSFxxVpjO/cJ4qQEYSVNBJUpSUkEBmKiD8oG9tJYkzZMtO8lRSouBcTUAMRypE22cSRhESkEZ0qSd6gYF3qPSKHaTEqnrw5o6QAsuABvoJIB96z04w2KO6lsCbdUEdmH7OVQncajE250uIZh8Ue9WCQci2FMrOkuCKuRDdmTRklC4CTbmDA+fj04eYpc4hPeLdLuxGU8H1IEVxV2vI7dU/Aaxc5MvDggb5Kg5G6S7gDwvESpwSAtfugknyMD8fj0TJKAhVyVB3FFClxrCz8UFJUgEZyVMPAivgIbRSToCd2WBjxMmqCWCU5GGr1d/ERmdsTsPmV7QJhVnVUAUTkGQJcj4m8IKYKVMRMUpQG8tISxcUCzYdD/AJQC2/sedOmnKHdVHUB5AlxGvp1COTd7GfM24AvA0WgfzJI5hxHqnaXaSpKhkyb18/gKVjzEbKmSQgzBlKVMRq26R8/Ix6N2mwa8Rl7tiAXZRy1oRfkDE6txlON8bg6e1F+5dSSk4nIAVBaCHH8grfhEeDxKiDmABClAgO1CRx5R0vEDNincMUi38jRVwuLSSvUd4ojxrp1jBo249v8Aw16gPMwplbrryo3XUlSCX0KSXBeFGKIrvM9mNAbF3iPBDMZSphUo5iFOXzZrO+oMaeZsGWz5U8W/VIbJOKdMEU62M3OJamYu13/GMFOlOosEitiRxPEx6BOkBKd02u7By9Y85x8plq6k6akx0Ojd3Rl6qtrNz2aSoSRlVc1AIZ6WKaNQQXlFajRQpRn4seHKM92QWfZx/Wrhyg0kF1kfeQD4pVwHIcIw543kkjVia0Izna9IM1OZZzAVcEBnLM9+ZtGZMhLnee9iG9TaCm3tn4gzDnzLKJedyXyoBYmugJgJNwxSQDcgKNXFbPwjr4EowVM5uV3N7G6/Z+E5poB0AcEGnBgOOsaadhpaPvDNu0F36dIyHZnAolzVd3NzPLBJDUUFEEfrjBjESJqnOY0oABQfzZtVeGscjPjUszd0dHFLTjSYclYMMcmqSLCrm1ekNmYVCWBJGejBIq1dOEVNmYmYnOMxYWe9QGceN+UU54WpTqWvWzDKP5eJOpMZo4W5NNlznstghiES0JmZju5RRgHoaefCOwZlqorMHJKaBlANvaNV6QMM2Z3U0F11CeoGp6By/KLCJjzHVmWCPdN2y06NRUWrDyrE1cbBhclKEnIqhNnS1QAdeEQHCJBdkvrZ6terxU2atRlhySSaXGrF9NIds6WUhTKCgVEuC99DU26xQouKe5babJzhEXo4P3fzjk4RJJZgeLAGxfXnFfaEjMqWSsJyqcA/FanGFweGaZNIUFZlOQNP14WixJ6bsW9+CZOBTvUDJUwJCGqHoHcQi8MlV8r3sH4u8RbSkBSSFqCGWK0NQxy+PKGycMnvlKzuopDo4AamC+LsWyebIDOSD1A+scZSSwLGwFBx0rEG1MOlUohZCU8aX0hEJT3qK7wQWTxSSK+kRLa7GvctTMrbzNzCW9Ygw81C3AUgly1Apq0Ir4wuP2cZqFJLgXLNYVN4obK2agKTMQonM6U2IISqvSrRZCK03Ykn6qL+y5Ku6lkEe6Ph5ecZ/tphFTJSVJWlYSrSrZqXTarDxjR7KlfYSy490ekVtlSJcqWpKTmAVXMNToKVqeEHHNxk5eUxZx1R0/IgwOFyyJedSZRCQClQFwGYAl/CBsnEzjiVS1BJSlzmQkg1G6alq1iwrZneyVS1Pmzl1BQodGcW/wBofs/cloBJJIub0r4XtGiL5fLYjXHghXPBUwmZikvRqXFfMxeQoiWkk+9UUFL8oABSAV92ouVVcNVzaCGJ2l3SEBRAFWp91yX5VtFjxvZICndlfaSSuWQlTkbzBy4F25MH6ARoMZjzJliYVLIcChrbwGkZNeNyy1mSopc3BaiszgNoQWbhBf26SuUoTTlycyHNWtD5cbajfBXCat0GNn49pk5RKmOVRrehfTlEY2umbvpKgDxFaU0gANtpzLoagC5/mEXNnzUZBkFK6k11vFTwVu0WRnqdJlmXMZIGt+bxsVT9w00MYBe0QSwmIHUgekOxO2lpZlJW4J3SKcjSMc+mnNotjkikX8SkkG/Gj/SPOtrH7VY5n5mPQzhpqgRmTWzJV/8ATpGYxuwEpnvNLg1UkAgl+DtG3pZKFozdTHVVFzsmPsEsSGmn5Gh5RoMLNdU1jZUsH/FRP4ecD9mykow6EgA5VFXMjMTXWgp4RfwmUFah7q8hqNUhQenW8ZsruUnXuXQVRSv2Mdt7Z5lTVupwqWVBncbwpACakBm1S58SXj0Ta2yfaFsCABLUmzMVMbkh7QET2FU7d4kU1HHor0jbi6iOn1umZcmKTn6QxsvBy5M4d2nKVSXUKt7wa56+UXp0hJ7wt9opITQm2Xg7XF4ULEqeDRWaUhBOjoJc6/eeJZqUd4V5rgJYM1Demsc3XKU7345N2lKH1GYFOQqSw3UpS3Agrp8ojVIlrUoAJK1BRXzAy5XES4Od3UxYACu9mLW5Zw+QW/GJ5cpCZhW6wpXvMAwoBQ+EDfWwWtCopS5gSiaQMssvlN3AQkFuhpyhuHxQXPKknMxCHFbSiGfUUh+y5SEyzKFnUXURUKKgz8WarRJs7Ay5Tubh6LFwltRWh5RZs3JfngG+lDtmhpabMSSG4FRI9GibZuAEoEB2cqqOnCH7OMqVKQhSjmQkDUg5QBoGFok9tl0+1Dqp0/REZ6lqarYtuNLcrqwQWlNFbiifEFV3vUQiMIEqWoBTqFfAGJ5WJaVMUFOyjwGpJ14EtFVG08xIzZQQwJFn1LH0vFmmbVITXElGEC0qSoFs70pWhhycGAvOArMQ16Ub6RGjHNMYLdJJqAWsAD95mD2DxLK2lvqIUBkKVAFwVChZqtV3hnjyAU4+STEYEzE5VJUQeH5Qo2aQoLEtWZsr8uccrtMVpmMSku6K+6GAah3i4Jil/wARzQRvE0sSL8bwqx5OAucQkpCx8Kg4Iq1XoRWKeFwhTu5SAhRyCzBWUn8Ize0sYZ+OSqYp27tk2ABWElxbxgrOmqDiWsgXABcO35RasLhSsr7qlvQQ2UpXcS2FMo4a+ERrSmWDRKcxepueIeBiFrSlkrISAWD8LRV2hgUqOde8pLMouTQiGjhdu2TufIbtJSwaEse8fLaoSQ7RLLntIlsAWSH8mi1ikoWsJCqatq+j+fnEA2YMuQLIApWv4RpTVJMXS92gVipqSzIAc1aJNsJCpEsgVSVAf3CrxJhdlpKnMw63ZgzizcnghNwCGCc27m6F2vyi1zjFqiuMXJMyElH2U0WZSW8lxen4fNusQ5DHzi4nZSShYzHfUCbaZx+cSTsE4949Qz04Ro7ifBn7bRRGFKVKCwQWHnWLmBwhSgALoa+ccqWCXCjVKRVnt+cRysPkDZlHqfygNtoZLS+DOWSogWI8ONovSpmZBUWcDpZhbygXNnGtrvHInFmehixxszqVHo0vaU3IFA7mUWSaCg+69xFfaGy5sxQmqFE3uEndNDbrTlEux8SpcqWompCbeEGMJJzpmJJIAJUwLOQAzxw3PRJ0dZR1RtgdWBSiW8x013msxLDn8Q01ggjAJTLOY5QK5qsOpcACExSHd62vV6C7xF3polyxdxp5WitybVhUUi0rAy2BdRSQWUK3sadYYMNLobg0ZyDSrmtFMYv4RGSXTQsxqNYr4sZMxTRqDxv84r1NhSKx2Whga1BuTwFQ9nIEW8JsWWUkKAKmetep05QPmTHKtKAU/q/KNJKG90kn5iGlGVcgtJ3Rn5+CloXRJO6MxSoUBNKHWKc2ahNGJYmmZzrwAhZ4zT59SGyAN0V9IpY5WUsKZncsHsfKNEMd7NiOS5RNiJyRcM+gLP1bwifC7InTqhPdo4n8SbQT7PbIl5FTFJzqASd6orFgYtSrlgElkiiddISWVJ0luBRb5IpeElFCQkpWSPeObjoSRTwjsNIlrAWJab2LvQkN73Iw0Tt6wq5twB+voImnhnahCh8op1S9y3SivPxEvuh3aEgrdKnCnBBKaAE8D5xQEpDDj604iHT5pdJsXuPD6RXQsnU1N9Y0JMR0SiWhtHdtXPlasRFCasBat/WtoYDveH1h6pe6Tzb5/SHSASoQl7O/WtORh0yTLZw1NKvpxiiZxv4ROs0UdQw82+vyg6XfJGDtpSUCemmiDw+NL+irwVOHQ7B/XW0CtpLOZJ1AA8pkr1gsRbw+UW5LpFcOaJBs5Jdmoa3p1DxXXhgHsfPwo8FsFhwpne3Hx8fGKRDhQ48OojPGT4LmkMwuHl5t46ajyhy8FLYkKSR0FGZ7msVUpYkfrX6QuIokNqD9PlFunfkTwSKSgAEMRxa1qRbRLlsKC+qfLX9axQlzNzoQfMMYmnziB1J+QMTSCxFoSM3C7gCnqYYVI6+AA5CK5VvEcW+UQzTQ/OLlERyHqmpat/1eGrmJ0B9IqZvSJUqYDpF2lUV6j//Z"/>
          <p:cNvSpPr>
            <a:spLocks noChangeAspect="1" noChangeArrowheads="1"/>
          </p:cNvSpPr>
          <p:nvPr/>
        </p:nvSpPr>
        <p:spPr bwMode="auto">
          <a:xfrm>
            <a:off x="215900" y="-714375"/>
            <a:ext cx="2552700" cy="17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6" descr="data:image/jpeg;base64,/9j/4AAQSkZJRgABAQAAAQABAAD/2wCEAAkGBhQSEBUUExQVFBUVGBcYFxgYFxQYGBcUGhgXFxoYFhgXHSYeFxojGRgaHy8gIycpLCwsFR4xNTAqNSYrLCkBCQoKDgwOGg8PGiwkHyQpLCwsLCksLCwsLCwsKSwsLCwsLCwsLCwsLCwsKSwsLCwsLCwsKSksLCwsLCwsLCwsLP/AABEIALMBGgMBIgACEQEDEQH/xAAbAAABBQEBAAAAAAAAAAAAAAAEAQIDBQYAB//EAEYQAAIBAwIDBQUDCQYFBAMAAAECEQADIRIxBAVBBhMiUWEycYGRoSNC8BQVM1JikrHB0QdTctLh8RaCk6KyJEODwjVjc//EABkBAAMBAQEAAAAAAAAAAAAAAAABAgMEBf/EAC0RAAICAQQBAgMIAwAAAAAAAAABAhEhAxIxUUETIgQUYTJxgZGhwdHwI0Kx/9oADAMBAAIRAxEAPwDY6a7TRjWoNRm3XrqRw7QYik00QbNJ3NOxUDkUkUR3NOK+QAo3DogawQJpVSN6eUNN00+QolssBI6HB/rTHsjzpkU4LSoLONr1HzrhZNJFE2uDJE/ShuhpXwDG0fI1xSpbiMtcLposKIgKWKmF4mp7NhnaAPmP9KlyrkaVgMV0VpLXZ9SviPi9NvlXL2dWcknyjEe+svXgX6TM4FpwFaU9nbcbtt57etVz8icTkYoWtFh6bRWKKIW7pMrii+Xcq1N4pgfCTVt+arRxpH1qZ6sU6KjBlI3MGqW0+oSN+tWPE8jQjwwp8/60A/LXQ4+lRui1gv3LkCvWYO1Ri8AaPvriCM+6q5iNt61i75IkqE741InFEVA1JWlJk7mHji8VxYESaBLU+23Sp2FqY1znFOUTSFadbFWScq1IDSClNSMVhNN7quDUuqjIwu9wLjcfUGh2tkb1o34YdKAucKCciueOt2N6fRU6KTRRfFcOFO+9RFIrZSsycaIorpqXFdIpiIdXpTGWaKgVNY4UuYA+PSjclkdNlcLVKLVXg5QMjUNQyQBtPn8QaHflzjpI/HSpWsn5H6bQEVlcCPMefrSC4Yq04TlmpZkgz6VFe5a4Jxip3xuitr5K15NNiimskGIzSrYPlWm5Ija2T8rRVzifOri0oqmtrFWFnia5NTLs6IqkHFa5TQx4qut3qyooPApt22CKiS9SNfqaAUpFMFIb1NN2qGK9w+dcrVDcuUi3aAJriTvFUfNOGCtqAwfoau+8xQXMlDqelaacqZElaKEGuJpSpBpTttXcc40GalRR5VCKkQ0MaZJcSmKlOuNmm6qSKFYVwNJNdNMQpFdFIaSaANH3tMN2hGumlW90NcOw23DXsy0zNI9qcQTUqkU/UKrc0KkV1+36VFFW8ChLigmtY6pm9MHFo+dXPDcSQo90VXkDoKfd41LC6rrR5KMsR7qy1dRVk0hGg4XwrSdzA9Tv/WpfyzcwflWJ4rtSrOzCxbM41OJYwIzB8qaO0IxNi36eFhI2xnNeZLU1FLCwdKjGsm2F/rkU48ZvPrWKTtGs/oBPoXBx7jUi9p7f90em1x/64o9XV6/v5Btial7god6oP+Jrf90//VudPKd64dpLX93c/wCs9V62p0G2JdMhpVBqmHaSz+pc/wCqx/lTh2js+V398f0p+vqdC2RLgE09WNUq9obP/wC75r/SlPaCxG9/r/d/0o9efQbEXNm7AAknG5qX8oFUSc6tM0BmG0a9IP03+VFhzXXp1JJXkxk6ZZNxIph4iggxriDWuwncEtxFQ3eKPSoWBpFzVqCRLkxx4xo3odrp86fcSKiZa1ikQ2xk05BSBaegqmSiO4KZqqW6M1FFXHgGSC5XTUUU4UUFkoauJqKlmigsfNdTKWaKHZpLwEZqvYZxVkLBNRNZzXnxlRu1YHmm66Kv2yBtQwSTsa0TTyS00SIcVxIAJziScE7eg39wpt61jEispxPPjbuXuIYlbYt9x4PGveC7d0P+wIgZ/vBvis5y2qylzRquJ4sWrWse02FkHHmY+keo9ayfEeMlmOomepmfUxVJx3bk3FAN4SoMfZ4k56AelQp2pG4vAGOqnqIOR8a4Xqpu2dCg0XV3gjB0kBoBVokAxuQRnP8ACm2eDBZ2MhmiS0ZgZg/XPn0mKpx2qbIFy3EDo24Pv8qV+1LacPaMaiB4hkgb5pOUW7HTRdrwon0kdRO2YxTL/CMFJXTIHhkKRIM+MdfjVW/aZpnVa9N4/wDI0q9qX1MSbOZzvOqZxPu896rfEW1llw3CAliNUlgYbbM7AmANsj0qb83mI6gdSMQfu5qrbtMYgdydpBYbyMzNPPaA7fZQCSIcZqYyilVjcWw3iOGZYZQCpJDEjxBWE+HJzP0mM7dwfAeD2mbr4pktPWTI39ffQP8AxOSQSLQKsB7YzAXO3Ukj4Vx7TuCTptMGMQHjTvkkzPTYCnujd2G10WtvlpMCM5EZwIkRmheMssDAgAidedQaQNIG0ETn0AkbEe32m07qkSD+kE9fJaVO1WoD7NRgj9IM5O+PKm5JqhU0G2+WnQN4IiYJ1EZzGNvKKO4ZbiGFkAkQpDHcTI8j9ap17ViT9iIOpvbGncCMDfxT/wAp9KVu1PhkWSYEyGHTymB6U7VZFTNjZuhgOh+vuP4/lL2MVkV7U/ZeFCjTqB1LPnGcdB8vSr/lXMVvWVuKpQGfCdwdyDHXNdOhq7ntMtSFKw9LnnTwlCsacl6K63HoxUuyWKie3TyRXFsUICDTTTipoFMYVdktDNU70wpToroqkIjKUgFSRXRV2KiOlp+iu00WAyKWKk00umlYUaa7fp4eqdeJNdf5gFUsxgKCSfIDc152xo6txY3rwqj5xx4s22bUEMeEnq3QR67fGiuG45HkqQ2lmQ+jKYI/HnVH2y58OHtgro7xtWgNqEqNOuCskHIOxBAIo4QmWHLObW71slbquCYkSDBiBBzJkEdYZffWf5ILZuXu9dS/ED2CVKv4rjAqDucnHvMSTWPudonLFxYsqZglHZc6Da2FuB4DE+s+tO4ftVfRw4VcYP2nTAMjuhOFG/6tcz1MUUoO7N8/ZbhiP0Nv90VRcz5XYtKkcNacsDuNOwXMKPX0o1e2ygQ1m8WGCUSVJ819D76ruO7Wq9tlVCvsIutASsldTuCJQZhfVQczXkxhO8noOUaCOA7P8LdVW/J0UMGlYBgqxEgxPSgOF5Xwt25o/JEXUGhgZiFJ2jORRnCdtFLZtMQi+I21J8TeIaUidOkb59sbU+52jswe6tMl1oCs1gqskhfEcRgxP8dqajJXaf0zwFrGSDmPIeFtaY4VXLZwdMZp/D9muEe2LgsAA2w+mTI9qRI/GKKu9p+FYANaumMZsMwxnB99IO1fDfqXQICgdy0RkkRtGalqe1KnY7jfgq+F5FwlxmX8nKMAWBLk4BUGQDv4ql5nyLhLJ/QXGESSt0iBBOJO+PrRadpeDWdKOpM5Fhhvvn4U672l4NzLByfW03u88+6rzuunQsVyrBm7H8IEL905A0kAO+qCFxlomT6ULwfZvhLsxbuIVKyGdtmLARpb0q1/4q4SCCzQYwbbRAA6fCmW+0vBL7LFZInwN0JO5JP+9T7qzdj9t+Co4nkPBpd7spfnUF1BzEsQB97bNTcb2R4W2hZheMMV8LsSYJjdvIf6VYXe0PAM2osCfUPviCRMTjemcd2p4Q2n8YuHxMq5BLGYgiI3/Bp3K1V/UMZ4K/guyPC3QrJ3oBLKdTMGDLHr6kUPb7OcG9zuweIDGQCSdJIBJzPpV7Y7RcEkBboSCSR4p1GAZmc4+lUdztlwy+O3b+0FwqmpmM21nUy+IhSUkRO5mDEGo723z9BPaq4D7P8AZ5YcA6roB/a/qKvuzfILfDWoQSze0xJJMbCT0Hl60Dy3trwpDA3NIRtKlgRrUfeGMCZwekHrAgPbNBftW7b2mtt7bfaFkIyQdlzsD7/j0/BzlDU/ydGPxEVKPtNUV9Kia8NYSGkqW2MQCAZbaZYY9azvP+2fdp9i1okzlixIgThAAMeZbeBBrP8AJuaflIuNeN92m3DoJZQA8qCi6UVi2ygezXqanxcYq1k44aEpYN5x/F90qkmJdF2n2mAiI8sfGn3OKVSoYkFzpUEHJgtG2MAnPlWN4i7w63bQAvmWJZGF3xqEeCR94hoIPSCelE/nOwWBF3iDpDbm94SY8Y8W4gjce0axfxyu0i/lnRq+/XWE1DUQWA6lQQCfcCR86Yl8G46AiUCmOvinf02+dZlOa2ZLflF3YAMXu+HJJxr+94f3BS2OZ2g7MOLbU+kaiZlQoAWGDbGTMfeNV87FsXy7NQzAELI1HIEiSBuQNyKdpNUPLOPU8SC/EC54dNsBVmWOQdKgmYX9331qNArp0tdal0Zz0nHkF00uk1PprtNb7jPaQ6TXA+lS0pWiwoimup+ml00WFEgNVHa5/wD0N/EkpC7e2SApz+1FW81gP7TeYcSlsp3QbhmKHvF1agR924ZhfFsYg46yK5tR1FlR5K7kvbU8KX1Kz23d3GUBghzsThi2mYwNPWRRfaTnFrjrlkW1bwLdaSbRwTbUYR23IO8ek9PNb3FzGD+Pj+IojlvNL06bbOOuC429FPrXDKctjidMUt1myTlJHUjrhR5j0qj4zg2TiQiSS5QbYyQDIA6CfnQ9/juJAJa44GBJuXRB6CdW8fyNBXePvlxNwtPhEs5iT0k4zXLGMuzeUo9G6blzzgt8l/ktCfmi4pkAayWJJQZMkA+z+rH1qkHB8Vvj5mDkfte7505eD4sj5/fbHTHjxmDSVrljbT8GgTlzgkk+NhEhRnb9mTt9KS/y+5GcjUOjbSJOwjGaoF4fi5nP77xvH6/mK48Pxe0tP/8AS4InH6+00W+wx0aL8lc7MTv90/1pvcXPFn2QPusBkmZ8XlFUKnjASQXUjci5e9+fHHn86eLnGnOq4R1+0u+fq3pHx+FPc+wpdF33Fz9b6N/mqS3w10gHUMqDmQZIyILefzqge/xw9rvYO0veE+cEtn60w8TxoU5uDEk63EDOTLQB7/Kjc+wx0aB7N4MAWwdW2oxG33qTTcB9sf8Ad/mqit8dxx2Nz4O8be/1n3U9uI4/f7WDsSW8p3O+KG5dh7ei4HfaQZ/8o3OZ1bRB+NDcYbpUKTIdlU5PssYkZzVa/HccBB7zf9Y+cQRGf9aFuc24vUAbjbhQswdUiDEbyKE5dh7ejQXe/G0HyGqMfvVXLyYwGKgliHj9VmGYz5n40N+VcZvFyPQnf0MeY6Vw4rjCJi4evw3/AFfKnufYUui95VeewXYKrm4ZbXuMzjMHJOP44hOY84IurcNtVW0GaVglphSNMkRBwfpVCOO4rfS8bbjp5+HyP8Khvc24gL4g0AeI+HI9k7rFSoJux76VEnOu0SXWJ0tn9kD+eANgP5zWy/sxyl6B0tR5ie8rzLjuPU7CfWI+gxWl7Jc+upadbNu4di+jSZHi06gVO2evn5ZvVgttIjTm3LJ6O/Bt3lg3fF9sYOmDBs3ZB/5s/Ko+A4Ffylpk/ZuNRjHjGQYx51jT2v4jvkAV8E6RCa9cMJEL+qTj1PlRw7XcSN7V4HP/ALSHzny8vxFZK4pruv8Apq8s0PLuAU/lAx7Nsajo6BvSIp/K+Hizd0gE968SJHsg7L6+VZsds7w3t3R/8C7Y/bGM0v8Ax7cG6uPObEZg9Ren/f305yclVebFFUzY8JCjvLigMA0lRPhBgGJz4TPxNF/na1jxPmT+iu9N9lO01hrX9oZG+5wZS5t+8Y+HlT17fWzBYJI9bwPx+zPlt61po6mppJpE6kIzdm0TndgyO9QEbgyIkwJkYzjNSrzG30u2j7rif1rG2+11gkmEBMTDqJggj21EwYj/AHqe32msGf2oJ+14c5EgH2wdp+VdK+Ln5Ri/h14ZqhzBS4QZJDGQVIEacHMydQjHnUvf+PRH3dX1A/HurG2OacO114WZVAw0BjIJIOCQRHl51KbHDnIN+3/hS4vXzCmtV8Z2hfL/AFNXY4gOoZcg7YI2MbMARkVJJqq5Tx1oIlpGEqsR4pMDLeIA53NWPejzHzFdsJqUVI5ZJxbRXcx5nqtgLqViyyI6bnxeyQcDfrVZ/aDxo/NdwnGtkUbbi6D/AAQ1ecw4G2gkXO7lgsXPEsnyY56fe1bYist/aPYuLwDh/Z12yNIBQmRlWCjoTjHUx1rzFrTzu84OlwjWDyZ7oP3vrVh2bcd9gazEAbgSVyfT1qjvk+6rvsPJvtPRf/slRP7LCD9yNjf5ALoGorjYdJPXI3rP834JbN5F0jD253JMkH09KuOaXC50jvU0wZQLnB82EjPzFVXMGm6kzl7W8Tuvka59O+zedGx4WSo8KqTmIg/GF3pnDEsW+zCaSRJjOSJUgbYqs4riBqIK3AVMAg2xIHXL52qW/wAZKwUeCWJIKYyRBJcZz61ntfZpuRYPIuKndqdQ9oARHk2J6fWu460VSdIfIECSd46+sfOg+F4iLbEK5CggZSTqMYh+k+dR2eNBaFDCdM5SPaBnDkz02qdjzke4a/MWBxYfykaRJ9fH6VHb5vLMvcPqAB06VyCf8cb1cHirGkB+HuOwuBi2m2ylRqkAFusjcCevShOFFgX3uDvAAs9yR41XWIUE4JJZivi9lcmd9FHBDlki4nnbBIazeKpsCAQMdB3vkf41AnMQyQOHZ0ZRJ0rDIejA3BIg5EUdzPjLBtXivD3UYkMjaV8MIqkPDklSQ07+1O9R8re0ODCNauOzImlgqlR7P7Uz7xifWntQbmDNzgd4FNlw+kkAqMgCIxcPT3UUe0DhNJs3dAzpgFR6x3uNvnQvMb1o8ahtWrlu2VY92VgyQQwt5I0wBiYBJiBgWfGX+HbvCOH4hZtKLZCeNbim4dZhsg6lBGQQsRgUbci3YKzh+eAxct2rnVgVEFTOR+k9I67UPznngd1Fy0+tnQ6m3MMP1WM4x/OieQXrQ4Z+8t3HZ1uhNAJVWJcAsZBwSD8KG5/cstxPCiyly3lNSupC6pUFkMnB6jaQCBk01FCcsF5YuuLWkCEfxFZMSR1GrB/nUfKeMIGu2rJI0nLKSN8+L1+ppn5coDKbTl9eH6qFIBAGsAg6Tv8ArGn2eY20IFyy90aAQJKiWggyrDI0nHrUKL7LbXQMjDvHUWsggkywXpsdWZB/jQPO3UKQbcSGyskes5jqPnVjbdikhbjZVTEA4UHPixOk9Z3qu4tw1twQ4UKxyMhZTAySdt/WrjF2mKTRjeYsrEkDT6AAD+Nav+ze7bHfBuotkGdIGnWZmCB03rMcxsoI0k9ZBDemZKjz29PWtj/ZnfCWuKJBI0W5gEmJcbD31pr/AGTLR+0XPH3+HFy2wOReEwT+o2SNE7DcUW/EcMG9oajAkMxkQQDITT139KE5fcVLtsANniLbDUr/AKtwbsIG4+VFcvCi/cbS2l0wCtzdUuBokRJkYG8VzP7/AO2dSHd9w+sgPDNuAWifDP3YGB0iZpvDJZ9hHYkZ9osYBadRaDHijfEVDypFVL4fIJLiUuSEJtxAZZ3BOKdypbacKVvAEhgGJVyZLuy+0ur2Yz6Un9/kZPYsW9SgXCxaQolWMhpMS3TYjpAoj82oSfvbSDbRgMHoCSJmhOQ3ra2SG0tp71ixGyErEsQM6MGouU3LSNf1OkMsKdaAwWfEggqBKD5dSaOwvgn4fs8gWHNu4ZbJsBTBIgeBTMec0wdlrWmCtknz03F6mMDG0D4fCh+S3I4biA7qLhc6CHQEgBdJ8DZEzvvsadwrv+btyL0uSokz4mEaA3VYMA7ma0qV/iTaIV7G2dZGlHOhTGuBOogkZBHxnb30g7FW9R+zAXEabw1Z9qQREYB3q55Vw4a5aZi2ocPbJBLe0S5IIPkSRmn8Dbb8qZS7lQhInAPiUdAB16RSUnkHRT2LrcK4sW9Qa4mouXtt4irGCGtk7rtq6g1ajkLHIeQcz3i59f0FVnH8ZN23YYFgpUrca45eX7ssAJhZVysjMLWrbkdpTC2LYAwMNsNtjFehCT2pHNKK3MZ2pNviOH8BRmVwwCnWZAYEaV8SyJBJAAzNZftDZ08gYRoAdBpnY96uD5++tV2kBWyGYghXUgESBnz9qPdG5rGduuLZ+W2iQVVr2dMBCVW5ACsSykx0OnwzAxWF3JE/6s8l4jer7sOPtmPTTn4larroUTBHxH9V/nVr2cJl9IVj4ZnA67QN96ufBEOS97QIzDAwIJyREB4OIMzFV3Hv9qhPQ2iSfQISasRdZcstoA+bbYjqvptWc5hxYe8DCxqWckjEDoAY/wBayisG0nkvub3g0GV1ahhoEA+/rBoviuIVrZCuoPmdvExIGR1CmpeacWqQ1y7bJYxi1J2MkgtsB19alWwrW9XeWjb9okoNIAEba/cZ8h1rDdLH0N608/yBcq47TahmGszIAnOokeyCNqba4hQ8h1M+o81PQeQ+lFcrvrc8Vu5bDDcd2oIwQJGvyJ9486hvPaFw2muW56/ZAjVBke3vHTyPvouWR/48Yf5r+C+PD2btrhLgRG139LNpEsui4IbEkYG/Sq7gOGQc0vW+7BQtbUoAsQWtjK4kecUKbx73SdLkCFJ1KCANIwJ93WpOH4EHU4CkkCIu3I1Bh7UrtBO3WOlaQ1E1RhKNu12G835bbWxx32aDRdAQ6R4QUBIU/dzn4U9eXIeWLcKDvUawoMCQNS4npv8AWql7IKn9EVkz9pd36idO/pQp437QjwECIhm0kjYyBnpuOlU9T9/1Jqv0LXm/LUt8zVbdsKmjIAgRLiT9BVpzLkllb3HKtpQqW7ZQaRCsdQMY3iPpVFbsMWLAWpgg+O6YmDEFMbVz2mGqRbzE+O97h9zaqU83XQbcUT8i5aj8qvu6AuiMyEjKzryPfAoftJwa2+K4bQgHsloESfsiSY3yT86belFVCEiI8LXNonxYEj50PxqEskKhOtMi5cgSQBIKiQfTypRmsobiX/F8Pqtl/VowvR7J3Inr0P8AOpOF4cOm+wtnZT9+PvA+fSqPmV+7atE6bXpBc79YKgYx18qoeW8yZbSgIHy2okvIzgzsfd6UR4T6CTq0bDl9wBQNWmGEmQIGiJM46/Wg+LcRdg6otmI0/wB3awNI6VVcDxLPdKi2gJXdi/i2nAB0x0I86sQtzDAWGlYiWOG0nxDQfFAGZ2NClgOWZXmHHm4omJ1HYnyHQ7fOtb/ZXk3x+zb/API1FxHDLaHjsWgWGPtDO4OJtfD40/ssSLt3Qg8aLuxUDLbaFM/H+dRrainGh6cdsgrs/eZm8RLaeJ4YAyTgi55/jFX9rhtPF+0x1d5jIH6OywxO/jI+HrVZc43W0JbthrXEWtelri+L7RQGOgEiTuJ3NR3OYqnEiR9qDOnv7xA1gDqmMEbE7DyrKXlvyv3NlivoEcjtMXvoXeSpX2m8BmJGo46bH40RyO2wtXA5LGVI1EtjTIyTPWaD5cw726LakuAUufb3AQWPn3QkyPUUvKOJEObSm4JVT9ucFemba9DRKs48jjeA/kD6lYnJBuA7nAFrz+PzqDlBJucSjS2g4/RxoJeEws/d3J8tszDwfNATqtWiFGtSEuoAbh0EzMSYtipeH45Zu9zZIumA57y00P4tOsa8ZJxjc0li8cj5rIPydWfhuI1QzIzBSVt4K21YYUBTknfz8qRuH/8AQayqNcV2z3axAuaTCiPugfKaJ5dxdsWmCWnhmJuFWtsJwDu50nQACMfCac3F2jw5QJe7s6iSNDbkt7QYwNVW2r48izX4BHZ8/ozAGrh7TGBAlmZiQOmTUPKrSLxhVVACAkb7wnrBEOeg2qm5pzs2rbiybiabNi2jFIKjVck6sgmBg/PaqixzO5b0u3Esrso1MyOxhoYDWoOoeW2woUJU/qPcm8suuN4g/l6KdgLBHvm3/Ka9Mu3LmoxtJjA2rym3c+1sku7lgkllK51oREj2QuAf6V6zcsNqMExJ611wXtVmE2rdFBzm6NCCFZXdQTHdsJLBidBWSJG05JkYrKf2i2Tb4Kzbnw94HidiVvkiGGobHc/Cq0i5buKblpgIz4k9nbwsScdBjEelS3e1KNZh1FxRIUtdQhXiVPSXCluux6Vmlm0Q+KPN+ZowIBBEgHYiQYg+4g7+tX/YYAm5qZgukyQQDoCXCRJBGVBHx6b1r+MuPeKMyAkIltQ5tEaV0MIOrxS6Foj70dKA4bkvdggRkENGjAIZcjVjcYO+dqbn4IUKyUnMePVwyxICyMkeIMg1eoAJEes9BVIT4l/xD+Irf8Ny0LZvW2VdV3u9BOmAEclvM5mPgKZwHZ9LV63cbu3CMGKgLLCDjJ/j5UlOKwNwk8lVz1wLi+ANKXDkbQpJA9DtUnD/AP49m0A+14IMHxuY+g/pVre5U10hja21KPZO+GzNHcp438lZPAQtppMFBB2GSYnJ+ZoaqKsq8sznKgvf4TT9lJMbmV2joAYz50Px1vQ1wPb0sHlTAkmVIcn1BO2cVafnThFclrgnSQxFu4ZYMxwQuRDBcx7B8xT+Au8PcuMUfvGhn0924gL1l1AEQBvu1Rb3N1geNqAeE4K73umGCkyCBIBx0jG0D+NXHLT4FBU2yQxKGcZHUif96ba41Q+oKT7O/dz8fF6Uv5cojwGM9F9Ns+n8KhIfAJxykW202mBDsRGuZIw4Bncz6Vn+WWLjXI0OcTsSAJ+QHyita/M0ZjpRgNTafCNs6Rv6/CKbc5iJnSdgPrPr0pu+KJcUx/AcOQLh7soO8OQGhic6pOMzsMVBxju2sd3qC6AvteJZknB+6Sdt6J7PdorR4a8hdwz3ZDraZoAC+g6CIqe7zBCoA4m4sBpPcPmWYgnHQED/AJavY0PdZmb157vEHQjtABhVdjKxmAMY3OKKs6oXUpHjswTOQbg+HX6mtPw3OLA4lbxvsUVmOg2bkLKOuDp6EjpVTzHjLbudIhdatOm5tOrI04ipcKyhR5sbzbgwxt+AsNXiMsNIwfu7j3+VZnmfFFLzgABWUQpCg6SdvQyJkAn61qbXGW5eT/hxc2m36fqaz8PdQHNuHs3ckKzAYOZmQdyPT6mlHGGVNbuAfs40xkn1jB+Xu6/zqz5XJtyVKGdsnAAAy3uqLgFsWraAFNQWGJOcMwAJ6+HT86n4Tj7ZIDNbUQonWuSFgn0lhO33qW15oIYqyp7Ucd9uiQAVAOrzUg4OI3GPeKm7IcQzXBiCVz6AbyPfgAe+jOcXrVxSAbbShG6nMH6g7UVyCxYtlSHQTaCka0HiUIdR/aOpp/wHyNTOO6PBSVTuwgG13l7u1Kut2x3hJMMTeEEZPUnoN9qynN+ZBuIZifZIGIIicDHkDFa08xsm+LYULre3ru6rYB03LbAyPbz5x1qPmHZ23fuITZEs5VnW/YEICFV2AILSpLRuNMdapQbXHgJu7Sfki5Dx9rUY1C5c06m8TBn8uukifQUbynuytzugygOdWqSdcCSJJxEUvJOypQrcU3AZYNaNxbgAgQ3hgE/M5qfhQveX7du04KFdQAEsxuC2xAWZAHimdgcVnLSkXGarJjeM5iEvlbYYAM0kkyXI8W5nEf8Aca0/IXts9xkLa2Km4D7MmSNGMDfzplzszbvEu/DXrBXW5Yh1JKxI3iWmR6Ias+A4GzblEaHWA5AOqRgFhqIB9wqppihzyD8r7s220mdJZW8IBBiWWYGrfcz0yYFRWrNj8hYKxNnS/iI8USZxpHXHs0byuzZFnwEAN7caiC+hdWS0/wANqT8msfk7Ijju9L7FiPM+LVIyep60nd+eS1VFXc5XbvFUOVFq1tjrdrNcVZsniSgVe51KmkHcgA4JM79egmtvwvDqHnvAB3VnzOdVwQPiYrN2uwn22kcTbgDVEHKy6EQTmCsfLyzUfNkT8US8fY08VZKwECIoUGAB3shgNojFerXU8R956mvNef8ADrauWmLatIUQqk+EMp2E5gVqbvbrg9R8b7n/ANi//krr0r2r7jOfJj+aX++CHdWtAiJJ3LDI6g4+FQ2uDRg/h3A1yWz0yPu4PX3Ui2mTQj+IqCBInGowMg4zFLxONUwCT7sGYwfeKyargSd8i3EVIUHwCImY3mRJ6RuKJHG62GrAGxAEjbcznPSgw0AEZJmTkx5gYzFD8fbbQe7ktq8wMHb39fkKirY7pB/LuBF13BDQY1HDQfDpJVgVA8O0Zj4A29wyRwyqgDqgViFRSCLekKW39r4fPGI4js9dc63STnJKeXv2q05Z2OtQ5ugSpA0jTvpUkmMwdXT51biuyFJ9Blvm2glOHBuGSYUnRJ3J8/fihOP5VxV5VLOIM+ANEHc9OvX3VdWrSIDoUBRO3hhYySOuOtStc1AdIBnpJ9B7hFF0PbfJkl7KuDnR8NW2/lgZ+tXtnkyWlQ6JZZBfxblZPXYjMHaKPUHUPu4AEkR0Mif4D9aoLhk5I/3HWKdti2pAjXTPy92MZFNBMQSfd/Tyrhv9aU/iNgPWBgUNDF70+u4PXpt+Pf504XSB1iRjpiP5/jNMbz6+7G3Ty/1p6rJ934nFNciK/ktkBnAAgu0AYxP1xVygGkHHQbT6z/rQHK0i45/aYj5/jarMbSsgRmMSMzq8jH8PdBLkI8AhWR5HVvA9fif9/dU+s6FiIIXop6AHf8Zpr25Bg4JGB0Hrj3bUrp9mnnGPfn8fiQKqH5B7l0ExoUSB90eZzMY3A+Fdbu46GYwVU5yfKkYZIWDnf5RmPcdv9H2wIzEkdfL3dDtSwAwNJwFBx0G+85peIuEg4XP6oA26bfiK5kyCAevmJg7maYgOYwQZxgzj8bUqGPtXJMQOv8PftXWj7WCYHWcAkevqPpXI8GQOuOuM9etLw+kuNWRkHpkgxEeRIPwp0APzDg1ZbJOT3iH4E7ZJ+dWY5WmnNv6YJ90z/vUHMFkL5Bxnodjg71Ym7jyiP1vSR5Hp8zSBAJ4JJINtREdP2fXzM+f0p/5HaBAKAeeFPXyj0qcL4iMmQTknfO81GqknIgTEbSPh0jrQ6Gge9wNvdQVGY8UT4o6AdKda4ZZkG5MmftbgnqJIO0VM9ts7DePdjbyFcFIBnaMeu4/l9KaeBsgVwpZVa4qziLlyfZPQPGSB0pLkKuhbl2PECJMQYnGog53GNhvTLtolsdQDiYB267xTb9ogAxEkiP6VdE2TG6y28M4MKNxgL4hgzMMdvU1HwguTq71i8sowh8JuExlfNjQHHc+VL4tMhJJC7iPEFAI901Y8MCBH7Rz5YB395pVSHeQl+Ba4ylrgJU4lVEEjchV2xQ57PW+pz18RGfdpxR+vHTG8eYjb+fvpwvrG5+Z/pU2x4Ir6i7c1C3dI0kghfDAliZPoD8qS1yxrhLLZuPkaQoknG5AGAIjNO/OL29KqxXBwCRv8YqLi+fXFHidif8RP8aT6JQvG2Dw8a7Fy0WwpYxMETAjyigm423g92ZG/j3x18M75ofmHGm4V1E493p5CoVUetTgLZZDnKwQLXQ51dT8M0dw3PEDsxtCSykScQERdo/ZrPIcGiQgkY+mdhUtjRZvzi2TIsqPi3r64p7c6TT+iTed3/r6/WqYAelO04FMLLO5z1Sc27fv8Xyw1Muc5B2tWx+//AJqqJz0qUEeny9KBBA5tn9Fb/wC7/NS/nU/3afJp/wDLFADenAUwsNt82Kz4EzjbpG2+39aWzzoiBpQwAMgn55oFxvSCgVlhwXOWlvs7USc6BP1oz8+NHs2/3apeXj2vf60Z0oaQ02E3OdMx9i1Mj7gPrSXOdNA8Nv3BFj+FBrE7U29tRQWwlucv+qkf4Vpq89aIIT90fyoRhvUBYUqHbLP8/Oei/ur5+6m/nZp9lP3VoBCMU+gLYYedsNwv7q1JwvOGY+ykZnwL/Sqy7E1JwHtbUmNXZY3ebN4TpQnUDlFMYI8vWjn565EHT+6sVT37eN+ooi7QqY3Yf+e3mYTA/VXG+3l/pTF5s56L+6KCU5NOsDengEENzhgDhfL2RSfnZz0T91fU/wA6Bc4Pw+dSWetU6iNZJ/ztdnGn91aF/Otx84+zc/dEahK+UbZ/5hT0TemLw4CsQMkkmPOluLilTsUXGa4xZ9IInCKZKqABO4mN67h+bOJEjLScDyA/+opGH8KGtkT8aalghrJajj3ZgJz8PQ/yo0XLn630/wBKqlYC4s7SPwRV6BOQDB91VFWJldxw0hY6/H+NVHNXMqPSfrXV1S+CAVtx7q7hmmZ8qWuqAHR4T+POncOZePSurqBodOamAwK6upgCj2qeDXV1LyHgjtN4qItiurqaJGXxvUQ3Hurq6m+QJuX7v8KJO1dXUwQlseL8elRcUIE+/wDjXV1LwHkYaFY5NdXUlwNj7fT41PXV1IaB+KO1P4FvEPh/EV1dUy4GuQ++v8RS8VgUldRHwUxbW/wp9g+1XV1UCImGPx51LwmZrq6lIpDrYwfjTmGI6Z/nXV1T5LXAMD0/GxoRWz866uqlwyWWFpZuWwdq0feHzrq6ttPgh8n/2Q=="/>
          <p:cNvSpPr>
            <a:spLocks noChangeAspect="1" noChangeArrowheads="1"/>
          </p:cNvSpPr>
          <p:nvPr/>
        </p:nvSpPr>
        <p:spPr bwMode="auto">
          <a:xfrm>
            <a:off x="63500" y="-828675"/>
            <a:ext cx="2686050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2" name="Picture 8" descr="http://www.pragap.com/fotografie/narodni_divadlo_praha_budov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282" y="2000240"/>
            <a:ext cx="5148000" cy="3266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3" descr="Logo EU penize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1514371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je národ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Národ se dá definovat jako společenství lidí se stejnou kulturou a jazykem hlásící se ke stejným národním tradicím a zájmům a mající společný pocit sounáležitosti</a:t>
            </a:r>
          </a:p>
          <a:p>
            <a:pPr algn="just"/>
            <a:r>
              <a:rPr lang="cs-CZ" dirty="0" smtClean="0"/>
              <a:t>Pojem národ se objevil na přelomu 18. a 19. století v souvislosti s francouzskou revolucí</a:t>
            </a:r>
          </a:p>
          <a:p>
            <a:pPr marL="0" indent="0" algn="just">
              <a:buNone/>
            </a:pP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2965625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Znaky národa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Objektivní teorie definuje národ podle těchto znaků</a:t>
            </a:r>
          </a:p>
          <a:p>
            <a:pPr marL="514350" indent="-514350">
              <a:buAutoNum type="arabicParenR"/>
            </a:pPr>
            <a:r>
              <a:rPr lang="cs-CZ" dirty="0" smtClean="0"/>
              <a:t>Stejné geografické prostředí – většina národů je ve svých přirozených hranicích (např. ČR), ale zejména u větších celků tomu tak není (rozrůzněnost Číny či USA)</a:t>
            </a:r>
          </a:p>
          <a:p>
            <a:pPr marL="514350" indent="-514350">
              <a:buAutoNum type="arabicParenR"/>
            </a:pPr>
            <a:r>
              <a:rPr lang="cs-CZ" dirty="0" smtClean="0"/>
              <a:t>Stejný jazyk – ve většině státu se hovoří jedním jazykem (např. v Brazílii), ale v některých i více jazyky (např. ve Švýcarsku 4)</a:t>
            </a:r>
          </a:p>
          <a:p>
            <a:pPr marL="514350" indent="-514350">
              <a:buAutoNum type="arabicParenR"/>
            </a:pPr>
            <a:r>
              <a:rPr lang="cs-CZ" dirty="0" smtClean="0"/>
              <a:t>Stejné etnikum 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9371805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národa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Podle subjektivních kritérií má národ tyto znaky </a:t>
            </a:r>
          </a:p>
          <a:p>
            <a:pPr marL="514350" indent="-514350">
              <a:buAutoNum type="arabicParenR"/>
            </a:pPr>
            <a:r>
              <a:rPr lang="cs-CZ" dirty="0" smtClean="0"/>
              <a:t>Stejný ideál – např. stejné náboženství (islám v Iránu)</a:t>
            </a:r>
          </a:p>
          <a:p>
            <a:pPr marL="514350" indent="-514350">
              <a:buAutoNum type="arabicParenR"/>
            </a:pPr>
            <a:r>
              <a:rPr lang="cs-CZ" dirty="0" smtClean="0"/>
              <a:t>Vůli žít společně </a:t>
            </a:r>
          </a:p>
          <a:p>
            <a:pPr marL="514350" indent="-514350">
              <a:buAutoNum type="arabicParenR"/>
            </a:pPr>
            <a:r>
              <a:rPr lang="cs-CZ" dirty="0" smtClean="0"/>
              <a:t>Stejnou kulturu (nebo spíše civilizaci) </a:t>
            </a:r>
          </a:p>
          <a:p>
            <a:pPr marL="514350" indent="-514350">
              <a:buAutoNum type="arabicParenR"/>
            </a:pPr>
            <a:r>
              <a:rPr lang="cs-CZ" dirty="0" smtClean="0"/>
              <a:t>Vědomí společných ekonomických zájmů</a:t>
            </a:r>
          </a:p>
          <a:p>
            <a:pPr marL="514350" indent="-514350">
              <a:buAutoNum type="arabicParenR"/>
            </a:pPr>
            <a:r>
              <a:rPr lang="cs-CZ" dirty="0" smtClean="0"/>
              <a:t>Vědomí společné existence na území státu – například Němci jako národ na území Německa</a:t>
            </a: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1333584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 vs. nacionalismus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Od národa musíme odlišovat nacionalismus</a:t>
            </a:r>
          </a:p>
          <a:p>
            <a:r>
              <a:rPr lang="cs-CZ" dirty="0" smtClean="0"/>
              <a:t>Nacionalismus je charakteristický pocitem občana k příslušnosti k určitému národu, často též přesvědčením o výjimečnosti daného národa</a:t>
            </a:r>
          </a:p>
          <a:p>
            <a:r>
              <a:rPr lang="cs-CZ" dirty="0" smtClean="0"/>
              <a:t>Nacionalismus se tedy opírá o národ a jeho podstatné znaky (jazyk, kulturu, zvyky a tradice..)</a:t>
            </a:r>
          </a:p>
          <a:p>
            <a:r>
              <a:rPr lang="cs-CZ" dirty="0" smtClean="0"/>
              <a:t>Projevuje se ve třech oblastech </a:t>
            </a:r>
          </a:p>
          <a:p>
            <a:pPr marL="514350" indent="-514350">
              <a:buAutoNum type="arabicParenR"/>
            </a:pPr>
            <a:r>
              <a:rPr lang="cs-CZ" dirty="0"/>
              <a:t>Politické – směřuje k vytvoření národního státu</a:t>
            </a:r>
          </a:p>
          <a:p>
            <a:pPr marL="514350" indent="-514350">
              <a:buAutoNum type="arabicParenR"/>
            </a:pPr>
            <a:r>
              <a:rPr lang="cs-CZ" dirty="0"/>
              <a:t>Kulturní – snaží se o vytvoření národního vědomí</a:t>
            </a:r>
          </a:p>
          <a:p>
            <a:pPr marL="514350" indent="-514350">
              <a:buAutoNum type="arabicParenR"/>
            </a:pPr>
            <a:r>
              <a:rPr lang="cs-CZ" dirty="0"/>
              <a:t>Ekonomické – snaží se o vytvoření soběstačného </a:t>
            </a:r>
            <a:r>
              <a:rPr lang="cs-CZ" dirty="0" smtClean="0"/>
              <a:t>státu</a:t>
            </a:r>
          </a:p>
          <a:p>
            <a:r>
              <a:rPr lang="cs-CZ" dirty="0" smtClean="0"/>
              <a:t>Nacionalismus může být podepřen i rasismem</a:t>
            </a:r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93796571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stát a příslušnost k němu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Národní stát je útvarem vytvořeným jako politická organizace určitým národem</a:t>
            </a:r>
          </a:p>
          <a:p>
            <a:r>
              <a:rPr lang="cs-CZ" dirty="0" smtClean="0"/>
              <a:t>Národní příslušnost (příslušnost k určitému národu) získá člověk narozením, přijetím určitého životního stylu či přiznáním státního občanství</a:t>
            </a:r>
          </a:p>
          <a:p>
            <a:r>
              <a:rPr lang="cs-CZ" dirty="0" smtClean="0"/>
              <a:t>Nejčastěji příslušnost k určitému národu vzniká narozením</a:t>
            </a: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6467495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národ vzniká?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Konstituování jednotlivých národů trvalo zpravidla několik staletí a často bylo dovršeno revolucí</a:t>
            </a:r>
          </a:p>
          <a:p>
            <a:r>
              <a:rPr lang="cs-CZ" dirty="0" smtClean="0"/>
              <a:t>Američané jako národ se vyvíjeli po dvě staletí a vznik národa vyvrcholil v roce 1776 americkým bojem za nezávislost</a:t>
            </a:r>
          </a:p>
          <a:p>
            <a:r>
              <a:rPr lang="cs-CZ" dirty="0" smtClean="0"/>
              <a:t>Podobně tomu bylo i u Francouzů, kteří vznikli jako národ až velkou francouzskou revolucí (1789). Francouzský vojevůdce Napoleon rozšířil myšlenky existence národa a nacionalismu do celé Evropy.</a:t>
            </a:r>
          </a:p>
          <a:p>
            <a:r>
              <a:rPr lang="cs-CZ" dirty="0" smtClean="0"/>
              <a:t>19. století bylo období utváření velkých evropských národů – období vyvrcholilo například vznikem sjednoceného Německa v roce 1871 a Itálie v téže době</a:t>
            </a:r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6105034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dirty="0"/>
              <a:t>1) </a:t>
            </a:r>
            <a:r>
              <a:rPr lang="cs-CZ" dirty="0" smtClean="0"/>
              <a:t>Kdy a v souvislosti s jakou událostí se poprvé použil pojem národ?</a:t>
            </a:r>
            <a:endParaRPr lang="cs-CZ" dirty="0"/>
          </a:p>
          <a:p>
            <a:pPr marL="514350" indent="-250825">
              <a:buAutoNum type="alphaLcParenR"/>
            </a:pPr>
            <a:r>
              <a:rPr lang="cs-CZ" dirty="0" smtClean="0"/>
              <a:t>Na přelomu 17. a 18. století v souvislosti s anglickou revolucí</a:t>
            </a:r>
            <a:endParaRPr lang="cs-CZ" dirty="0"/>
          </a:p>
          <a:p>
            <a:pPr marL="514350" indent="-250825">
              <a:buAutoNum type="alphaLcParenR"/>
            </a:pPr>
            <a:r>
              <a:rPr lang="cs-CZ" dirty="0" smtClean="0"/>
              <a:t>Na přelomu 18. a 19. století v souvislosti s francouzskou revolucí</a:t>
            </a:r>
            <a:endParaRPr lang="cs-CZ" dirty="0"/>
          </a:p>
          <a:p>
            <a:pPr marL="514350" indent="-250825">
              <a:buAutoNum type="alphaLcParenR"/>
            </a:pPr>
            <a:r>
              <a:rPr lang="cs-CZ" dirty="0" smtClean="0"/>
              <a:t>Na přelomu 19. a 20. století v souvislosti s vypuknutím první světové války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2) </a:t>
            </a:r>
            <a:r>
              <a:rPr lang="cs-CZ" dirty="0" smtClean="0"/>
              <a:t>Co znamená národ?</a:t>
            </a:r>
            <a:endParaRPr lang="cs-CZ" dirty="0"/>
          </a:p>
          <a:p>
            <a:pPr marL="514350" indent="-250825">
              <a:buAutoNum type="alphaLcParenR"/>
            </a:pPr>
            <a:r>
              <a:rPr lang="cs-CZ" dirty="0" smtClean="0"/>
              <a:t>Jde společenství lidí se stejnou kulturou, jazykem, tradicemi a zájmy, jež integruje společný pocit sounáležitosti</a:t>
            </a:r>
          </a:p>
          <a:p>
            <a:pPr marL="514350" indent="-250825">
              <a:buAutoNum type="alphaLcParenR"/>
            </a:pPr>
            <a:r>
              <a:rPr lang="cs-CZ" dirty="0"/>
              <a:t>Jde společenství lidí se stejnou </a:t>
            </a:r>
            <a:r>
              <a:rPr lang="cs-CZ" dirty="0" smtClean="0"/>
              <a:t>politickou orientací a hodnotami, </a:t>
            </a:r>
            <a:r>
              <a:rPr lang="cs-CZ" dirty="0"/>
              <a:t>jež integruje společný pocit </a:t>
            </a:r>
            <a:r>
              <a:rPr lang="cs-CZ" dirty="0" smtClean="0"/>
              <a:t>stejného politického smýšlení</a:t>
            </a:r>
          </a:p>
          <a:p>
            <a:pPr marL="514350" indent="-250825">
              <a:buFont typeface="Arial" pitchFamily="34" charset="0"/>
              <a:buAutoNum type="alphaLcParenR"/>
            </a:pPr>
            <a:r>
              <a:rPr lang="cs-CZ" dirty="0"/>
              <a:t>Jde společenství lidí se </a:t>
            </a:r>
            <a:r>
              <a:rPr lang="cs-CZ" dirty="0" smtClean="0"/>
              <a:t>stejnými ekonomickými zájmy a potřebami, </a:t>
            </a:r>
            <a:r>
              <a:rPr lang="cs-CZ" dirty="0"/>
              <a:t>jež integruje společný pocit </a:t>
            </a:r>
            <a:r>
              <a:rPr lang="cs-CZ" dirty="0" smtClean="0"/>
              <a:t>touhy po blahobytu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3) </a:t>
            </a:r>
            <a:r>
              <a:rPr lang="cs-CZ" dirty="0" smtClean="0"/>
              <a:t>Co nepatří mezi objektivní kritéria národa?</a:t>
            </a:r>
            <a:endParaRPr lang="cs-CZ" dirty="0"/>
          </a:p>
          <a:p>
            <a:pPr marL="514350" indent="-250825">
              <a:buAutoNum type="alphaLcParenR"/>
            </a:pPr>
            <a:r>
              <a:rPr lang="cs-CZ" dirty="0" smtClean="0"/>
              <a:t>Společný jazyk</a:t>
            </a:r>
            <a:endParaRPr lang="cs-CZ" dirty="0"/>
          </a:p>
          <a:p>
            <a:pPr marL="514350" indent="-250825">
              <a:buAutoNum type="alphaLcParenR"/>
            </a:pPr>
            <a:r>
              <a:rPr lang="cs-CZ" dirty="0" smtClean="0"/>
              <a:t>Společné etnikum</a:t>
            </a:r>
            <a:endParaRPr lang="cs-CZ" dirty="0"/>
          </a:p>
          <a:p>
            <a:pPr marL="514350" indent="-250825">
              <a:buAutoNum type="alphaLcParenR"/>
            </a:pPr>
            <a:r>
              <a:rPr lang="cs-CZ" dirty="0" smtClean="0"/>
              <a:t>Společné politické smýšlení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4) </a:t>
            </a:r>
            <a:r>
              <a:rPr lang="cs-CZ" dirty="0" smtClean="0"/>
              <a:t>Co je to nacionalismus ?</a:t>
            </a:r>
            <a:endParaRPr lang="cs-CZ" dirty="0"/>
          </a:p>
          <a:p>
            <a:pPr marL="514350" indent="-250825">
              <a:buAutoNum type="alphaLcParenR"/>
            </a:pPr>
            <a:r>
              <a:rPr lang="cs-CZ" dirty="0" smtClean="0"/>
              <a:t>Pocit příslušnosti určitého člověka k určitému národu</a:t>
            </a:r>
            <a:endParaRPr lang="cs-CZ" dirty="0"/>
          </a:p>
          <a:p>
            <a:pPr marL="514350" indent="-250825">
              <a:buAutoNum type="alphaLcParenR"/>
            </a:pPr>
            <a:r>
              <a:rPr lang="cs-CZ" dirty="0"/>
              <a:t>Pocit příslušnosti určitého člověka k </a:t>
            </a:r>
            <a:r>
              <a:rPr lang="cs-CZ" dirty="0" smtClean="0"/>
              <a:t>určité politické straně</a:t>
            </a:r>
            <a:endParaRPr lang="cs-CZ" dirty="0"/>
          </a:p>
          <a:p>
            <a:pPr marL="514350" indent="-250825">
              <a:buAutoNum type="alphaLcParenR"/>
            </a:pPr>
            <a:r>
              <a:rPr lang="cs-CZ" dirty="0"/>
              <a:t>Pocit příslušnosti určitého člověka k určitému </a:t>
            </a:r>
            <a:r>
              <a:rPr lang="cs-CZ" dirty="0" smtClean="0"/>
              <a:t>skupině se stejnými ekonomickými zájmy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5) Po jaké události zpravidla vznikly evropské (popř. americké) národy během 18. a 19. století?</a:t>
            </a:r>
            <a:endParaRPr lang="cs-CZ" dirty="0"/>
          </a:p>
          <a:p>
            <a:pPr marL="514350" indent="-250825">
              <a:buAutoNum type="alphaLcParenR"/>
            </a:pPr>
            <a:r>
              <a:rPr lang="cs-CZ" dirty="0" smtClean="0"/>
              <a:t>Po revoluci </a:t>
            </a:r>
            <a:endParaRPr lang="cs-CZ" dirty="0"/>
          </a:p>
          <a:p>
            <a:pPr marL="514350" indent="-250825">
              <a:buFont typeface="Arial" pitchFamily="34" charset="0"/>
              <a:buAutoNum type="alphaLcParenR"/>
            </a:pPr>
            <a:r>
              <a:rPr lang="cs-CZ" dirty="0" smtClean="0"/>
              <a:t>Po změně panovníka</a:t>
            </a:r>
          </a:p>
          <a:p>
            <a:pPr marL="514350" indent="-250825">
              <a:buFont typeface="Arial" pitchFamily="34" charset="0"/>
              <a:buAutoNum type="alphaLcParenR"/>
            </a:pPr>
            <a:r>
              <a:rPr lang="cs-CZ" dirty="0" smtClean="0"/>
              <a:t>Po velké přírodní katastrofě</a:t>
            </a: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13105799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Správnými odpověďmi jsou </a:t>
            </a:r>
          </a:p>
          <a:p>
            <a:pPr marL="0" indent="0">
              <a:buNone/>
            </a:pPr>
            <a:r>
              <a:rPr lang="cs-CZ" dirty="0" smtClean="0"/>
              <a:t>1)B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2)A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3)C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4)A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5)A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18547800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Times New Roman" pitchFamily="18" charset="0"/>
                <a:cs typeface="Times New Roman" pitchFamily="18" charset="0"/>
              </a:rPr>
              <a:t>Použité zdroje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/>
            <a:r>
              <a:rPr lang="cs-CZ" sz="2400" dirty="0" smtClean="0"/>
              <a:t>Bílý, J. (2009): Základy státovědy, politologie a sociologie. Ostrava“ KEY </a:t>
            </a:r>
            <a:r>
              <a:rPr lang="cs-CZ" sz="2400" dirty="0" err="1" smtClean="0"/>
              <a:t>Publishing</a:t>
            </a:r>
            <a:endParaRPr lang="cs-CZ" sz="2400" dirty="0" smtClean="0"/>
          </a:p>
          <a:p>
            <a:pPr marL="0" indent="0"/>
            <a:r>
              <a:rPr lang="cs-CZ" sz="2400" dirty="0" smtClean="0"/>
              <a:t>Hroch, M. (2003): Pohledy na národ a nacionalismus: Čítanka textů. Praha: Sociologické nakladatelství</a:t>
            </a:r>
          </a:p>
          <a:p>
            <a:pPr marL="0" indent="0"/>
            <a:r>
              <a:rPr lang="cs-CZ" sz="2400" dirty="0" smtClean="0"/>
              <a:t>Klíma, K. (2006): Státověda. Plzeň: nakladatelství a vydavatelství Aleš Čeněk</a:t>
            </a:r>
          </a:p>
          <a:p>
            <a:pPr marL="0" indent="0"/>
            <a:r>
              <a:rPr lang="cs-CZ" sz="2400" dirty="0" smtClean="0"/>
              <a:t>Kolektiv autorů (2004): Odmaturuj ze společenských věd. Brno: Nakladatelství </a:t>
            </a:r>
            <a:r>
              <a:rPr lang="cs-CZ" sz="2400" dirty="0" err="1" smtClean="0"/>
              <a:t>Didaktis</a:t>
            </a:r>
            <a:endParaRPr lang="cs-CZ" sz="2400" dirty="0" smtClean="0"/>
          </a:p>
          <a:p>
            <a:pPr eaLnBrk="1" hangingPunct="1"/>
            <a:r>
              <a:rPr lang="cs-CZ" sz="2400"/>
              <a:t>http://www.jap-jacina.cz/data/images/thumbs/591_a78bcc06df.jpg</a:t>
            </a:r>
            <a:endParaRPr lang="cs-CZ" sz="2400" dirty="0" smtClean="0"/>
          </a:p>
        </p:txBody>
      </p:sp>
      <p:pic>
        <p:nvPicPr>
          <p:cNvPr id="5124" name="Obrázek 3" descr="Logo EU penize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767</Words>
  <Application>Microsoft Office PowerPoint</Application>
  <PresentationFormat>Předvádění na obrazovce (4:3)</PresentationFormat>
  <Paragraphs>90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Průvodní list</vt:lpstr>
      <vt:lpstr>Prezentace aplikace PowerPoint</vt:lpstr>
      <vt:lpstr>Národ</vt:lpstr>
      <vt:lpstr>Co je národ</vt:lpstr>
      <vt:lpstr>Znaky národa 1</vt:lpstr>
      <vt:lpstr>Znaky národa 2</vt:lpstr>
      <vt:lpstr>Národ vs. nacionalismus</vt:lpstr>
      <vt:lpstr>Národní stát a příslušnost k němu</vt:lpstr>
      <vt:lpstr>Jak národ vzniká?</vt:lpstr>
      <vt:lpstr>Kontrolní otázky</vt:lpstr>
      <vt:lpstr>Správné odpovědi</vt:lpstr>
      <vt:lpstr>Použité zdroje</vt:lpstr>
    </vt:vector>
  </TitlesOfParts>
  <Company>dtto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Průvodní list</dc:title>
  <dc:creator>stepan.bartos</dc:creator>
  <cp:lastModifiedBy>jitka</cp:lastModifiedBy>
  <cp:revision>22</cp:revision>
  <dcterms:created xsi:type="dcterms:W3CDTF">2012-09-30T10:53:30Z</dcterms:created>
  <dcterms:modified xsi:type="dcterms:W3CDTF">2014-04-08T19:25:02Z</dcterms:modified>
</cp:coreProperties>
</file>