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56" r:id="rId4"/>
    <p:sldId id="257" r:id="rId5"/>
    <p:sldId id="258" r:id="rId6"/>
    <p:sldId id="259" r:id="rId7"/>
    <p:sldId id="271" r:id="rId8"/>
    <p:sldId id="260" r:id="rId9"/>
    <p:sldId id="263" r:id="rId10"/>
    <p:sldId id="268" r:id="rId11"/>
    <p:sldId id="264" r:id="rId12"/>
    <p:sldId id="269" r:id="rId13"/>
    <p:sldId id="270" r:id="rId14"/>
    <p:sldId id="265" r:id="rId15"/>
    <p:sldId id="266" r:id="rId16"/>
    <p:sldId id="26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3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823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967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421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770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747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44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8196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686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316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318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3478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0000"/>
            <a:lum/>
          </a:blip>
          <a:srcRect/>
          <a:stretch>
            <a:fillRect t="-14000" b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1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68761"/>
            <a:ext cx="7772400" cy="864095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Průvodní list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132856"/>
            <a:ext cx="7704856" cy="3960440"/>
          </a:xfrm>
        </p:spPr>
        <p:txBody>
          <a:bodyPr>
            <a:normAutofit fontScale="25000" lnSpcReduction="20000"/>
          </a:bodyPr>
          <a:lstStyle/>
          <a:p>
            <a:pPr algn="l">
              <a:defRPr/>
            </a:pPr>
            <a:r>
              <a:rPr lang="cs-CZ" sz="7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7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algn="l">
              <a:defRPr/>
            </a:pPr>
            <a:r>
              <a:rPr lang="cs-CZ" sz="7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sz="7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Prezentace </a:t>
            </a:r>
          </a:p>
          <a:p>
            <a:pPr algn="l">
              <a:defRPr/>
            </a:pPr>
            <a:r>
              <a:rPr lang="cs-CZ" sz="7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sz="7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2. ročník oborů Technické lyceum, Strojírenství, Ekonomika a podnikání a Provoz a ekonomika dopravy</a:t>
            </a:r>
            <a:endParaRPr lang="cs-CZ" sz="7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defRPr/>
            </a:pPr>
            <a:r>
              <a:rPr lang="cs-CZ" sz="7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sz="7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defRPr/>
            </a:pPr>
            <a:r>
              <a:rPr lang="cs-CZ" sz="7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sz="7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Základy společenských věd - Politologie</a:t>
            </a:r>
          </a:p>
          <a:p>
            <a:pPr algn="l">
              <a:defRPr/>
            </a:pPr>
            <a:r>
              <a:rPr lang="cs-CZ" sz="7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l">
              <a:defRPr/>
            </a:pPr>
            <a:r>
              <a:rPr lang="cs-CZ" sz="7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učebního materiálu: Listina základních práv a svobod</a:t>
            </a:r>
          </a:p>
          <a:p>
            <a:pPr algn="l"/>
            <a:r>
              <a:rPr lang="cs-CZ" alt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		</a:t>
            </a:r>
          </a:p>
          <a:p>
            <a:endParaRPr lang="cs-CZ" alt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alt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alt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alt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alt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alt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b="1" dirty="0" smtClean="0"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altLang="cs-CZ" b="1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altLang="cs-CZ" sz="72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altLang="cs-CZ" sz="7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autora</a:t>
            </a:r>
            <a:r>
              <a:rPr lang="cs-CZ" altLang="cs-CZ" sz="7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Mgr. </a:t>
            </a:r>
            <a:r>
              <a:rPr lang="cs-CZ" altLang="cs-CZ" sz="7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Zděnka</a:t>
            </a:r>
            <a:r>
              <a:rPr lang="cs-CZ" altLang="cs-CZ" sz="7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Němečková               		</a:t>
            </a:r>
            <a:r>
              <a:rPr lang="cs-CZ" altLang="cs-CZ" sz="7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Datum vytvoření </a:t>
            </a:r>
            <a:r>
              <a:rPr lang="cs-CZ" altLang="cs-CZ" sz="7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2. 10. 2012    </a:t>
            </a:r>
          </a:p>
          <a:p>
            <a:endParaRPr lang="cs-CZ" altLang="cs-CZ" sz="2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altLang="cs-CZ" sz="56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altLang="cs-CZ" sz="5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sz="5600" dirty="0">
              <a:solidFill>
                <a:schemeClr val="tx1"/>
              </a:solidFill>
            </a:endParaRP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altLang="cs-CZ" b="1" dirty="0" smtClean="0"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altLang="cs-CZ" dirty="0" smtClean="0">
                <a:latin typeface="Times New Roman" pitchFamily="18" charset="0"/>
                <a:cs typeface="Times New Roman" pitchFamily="18" charset="0"/>
              </a:rPr>
              <a:t>: Listina základních práv a svobod, právo, svoboda</a:t>
            </a:r>
          </a:p>
          <a:p>
            <a:pPr>
              <a:buNone/>
            </a:pPr>
            <a:r>
              <a:rPr lang="cs-CZ" altLang="cs-CZ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altLang="cs-CZ" dirty="0" smtClean="0">
                <a:latin typeface="Times New Roman" pitchFamily="18" charset="0"/>
                <a:cs typeface="Times New Roman" pitchFamily="18" charset="0"/>
              </a:rPr>
              <a:t>: </a:t>
            </a:r>
            <a:br>
              <a:rPr lang="cs-CZ" alt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altLang="cs-CZ" dirty="0" smtClean="0">
                <a:latin typeface="Times New Roman" pitchFamily="18" charset="0"/>
                <a:cs typeface="Times New Roman" pitchFamily="18" charset="0"/>
              </a:rPr>
              <a:t>Žáci se naučí orientovat v lidských právech každého člověka v demokratické společnosti.</a:t>
            </a:r>
            <a:endParaRPr lang="cs-CZ" altLang="cs-CZ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altLang="cs-CZ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altLang="cs-CZ" b="1" dirty="0" smtClean="0">
                <a:latin typeface="Times New Roman" pitchFamily="18" charset="0"/>
                <a:cs typeface="Times New Roman" pitchFamily="18" charset="0"/>
              </a:rPr>
              <a:t>Metodické pokyny: </a:t>
            </a:r>
            <a:r>
              <a:rPr lang="cs-CZ" altLang="cs-CZ" dirty="0" smtClean="0">
                <a:latin typeface="Times New Roman" pitchFamily="18" charset="0"/>
                <a:cs typeface="Times New Roman" pitchFamily="18" charset="0"/>
              </a:rPr>
              <a:t>Řízeným rozhovorem žáci pracují s texty a schématy.</a:t>
            </a: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792087"/>
          </a:xfrm>
        </p:spPr>
        <p:txBody>
          <a:bodyPr>
            <a:normAutofit/>
          </a:bodyPr>
          <a:lstStyle/>
          <a:p>
            <a:r>
              <a:rPr lang="cs-CZ" dirty="0" smtClean="0"/>
              <a:t>Listina základních práv a svobod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6675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je to Listina základních práv a svobod?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Jde o normu nejvyšší právní síly, která je součástí ústavního pořádku ČR  (ústavní pořádek se skládá z ústavy, Listiny a ústavních zákonů)</a:t>
            </a:r>
            <a:endParaRPr lang="cs-CZ" dirty="0"/>
          </a:p>
          <a:p>
            <a:r>
              <a:rPr lang="cs-CZ" dirty="0" smtClean="0"/>
              <a:t>Byla schválena již 9.1.1991 a formálně byla vyhlášena 16.12.1992 (spolu s ústavou). Publikována je pod číslem 2/1993 Sb.</a:t>
            </a:r>
          </a:p>
          <a:p>
            <a:r>
              <a:rPr lang="cs-CZ" dirty="0" smtClean="0"/>
              <a:t>Definuje základní lidská práva a svobody, jež má každý jedinec a chrání tak jednotlivce před svévolnými zásahy státní moci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80636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znaky mají lidská 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Listina ve svém čl. 1 určuje znaky základních lidských práva a svobod </a:t>
            </a:r>
            <a:r>
              <a:rPr lang="cs-CZ" i="1" dirty="0" smtClean="0"/>
              <a:t>„Lidé </a:t>
            </a:r>
            <a:r>
              <a:rPr lang="cs-CZ" i="1" dirty="0"/>
              <a:t>jsou svobodní a rovní v důstojnosti i v právech. Základní práva a svobody jsou nezadatelné, nezcizitelné, nepromlčitelné a nezrušitelné</a:t>
            </a:r>
            <a:r>
              <a:rPr lang="cs-CZ" i="1" dirty="0" smtClean="0"/>
              <a:t>.“</a:t>
            </a:r>
          </a:p>
          <a:p>
            <a:r>
              <a:rPr lang="cs-CZ" i="1" dirty="0" smtClean="0"/>
              <a:t>Lidská práva a svobody mají tyto znaky</a:t>
            </a:r>
          </a:p>
          <a:p>
            <a:pPr marL="0" indent="0">
              <a:buNone/>
            </a:pPr>
            <a:r>
              <a:rPr lang="cs-CZ" dirty="0" smtClean="0"/>
              <a:t>1) Lidská práva mají stejná všichni jednotlivci bez ohledu na pohlaví, rasu, náboženství, jazyk, majetek, barvu pleti, sociální původ, národnost či politické a jiné smýšlení</a:t>
            </a:r>
          </a:p>
          <a:p>
            <a:pPr marL="0" indent="0">
              <a:buNone/>
            </a:pPr>
            <a:r>
              <a:rPr lang="cs-CZ" dirty="0" smtClean="0"/>
              <a:t>2) Jsou nezadatelná –člověk </a:t>
            </a:r>
            <a:r>
              <a:rPr lang="cs-CZ" dirty="0"/>
              <a:t>se nemůže svých práv vzdát a to i v případě, kdyby se svých práv chtěl </a:t>
            </a:r>
            <a:r>
              <a:rPr lang="cs-CZ" dirty="0" smtClean="0"/>
              <a:t>vzdát sám</a:t>
            </a:r>
          </a:p>
          <a:p>
            <a:pPr marL="0" indent="0">
              <a:buNone/>
            </a:pPr>
            <a:r>
              <a:rPr lang="cs-CZ" dirty="0" smtClean="0"/>
              <a:t>3) Jsou nezcizitelná – </a:t>
            </a:r>
            <a:r>
              <a:rPr lang="cs-CZ" dirty="0"/>
              <a:t>člověk je může vykonávat jen sám osobně – nemůže pověřit někoho jiného aby je za něj </a:t>
            </a:r>
            <a:r>
              <a:rPr lang="cs-CZ" dirty="0" smtClean="0"/>
              <a:t>vykonával, darovat je jinému a podobně.</a:t>
            </a:r>
          </a:p>
          <a:p>
            <a:pPr marL="0" indent="0">
              <a:buNone/>
            </a:pPr>
            <a:r>
              <a:rPr lang="cs-CZ" dirty="0" smtClean="0"/>
              <a:t>4) Jsou nepromlčitelná – jednotlivec nemusí svá práva uplatňovat a přesto stále existují a státní moc se jejich nemůže domáhat jejich promlčení</a:t>
            </a:r>
          </a:p>
          <a:p>
            <a:pPr marL="0" indent="0">
              <a:buNone/>
            </a:pPr>
            <a:r>
              <a:rPr lang="cs-CZ" dirty="0" smtClean="0"/>
              <a:t>5) Jsou nezrušitelná – stát nemůže práva zrušit, ale může jen vytvořit práva nová</a:t>
            </a:r>
          </a:p>
          <a:p>
            <a:r>
              <a:rPr lang="cs-CZ" dirty="0" smtClean="0"/>
              <a:t>Pokud dojde k porušení základních práv a svobod jednotlivce, může se domáhat jejich ochrany u nezávislých soudů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2137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Listina člení?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Listina má preambuli, 6 hlav a 44 článků</a:t>
            </a:r>
          </a:p>
          <a:p>
            <a:r>
              <a:rPr lang="cs-CZ" dirty="0" smtClean="0"/>
              <a:t>Preambule je proklamativní ustanovení, které není právně závazné a slouží k interpretaci základních práv a svobod</a:t>
            </a:r>
          </a:p>
          <a:p>
            <a:r>
              <a:rPr lang="cs-CZ" dirty="0" smtClean="0"/>
              <a:t>Dělí se na šest hlav</a:t>
            </a:r>
          </a:p>
          <a:p>
            <a:pPr marL="514350" indent="-514350">
              <a:buAutoNum type="arabicParenR"/>
            </a:pPr>
            <a:r>
              <a:rPr lang="cs-CZ" dirty="0" smtClean="0"/>
              <a:t>Hlava první – Obecná ustanovení</a:t>
            </a:r>
          </a:p>
          <a:p>
            <a:pPr marL="514350" indent="-514350">
              <a:buAutoNum type="arabicParenR"/>
            </a:pPr>
            <a:r>
              <a:rPr lang="cs-CZ" dirty="0" smtClean="0"/>
              <a:t>Hlava druhá – Lidská práva a základní svobody</a:t>
            </a:r>
          </a:p>
          <a:p>
            <a:pPr marL="514350" indent="-514350">
              <a:buAutoNum type="alphaLcParenR"/>
            </a:pPr>
            <a:r>
              <a:rPr lang="cs-CZ" dirty="0" smtClean="0"/>
              <a:t>Oddíl první – Základní lidská práva a svobody</a:t>
            </a:r>
          </a:p>
          <a:p>
            <a:pPr marL="514350" indent="-514350">
              <a:buAutoNum type="alphaLcParenR"/>
            </a:pPr>
            <a:r>
              <a:rPr lang="cs-CZ" dirty="0" smtClean="0"/>
              <a:t>Oddíl druhý – Politická práva</a:t>
            </a:r>
          </a:p>
          <a:p>
            <a:pPr marL="514350" indent="-514350">
              <a:buAutoNum type="arabicParenR" startAt="3"/>
            </a:pPr>
            <a:r>
              <a:rPr lang="cs-CZ" dirty="0" smtClean="0"/>
              <a:t>Hlava třetí – Práva národnostních a etnických menšin</a:t>
            </a:r>
          </a:p>
          <a:p>
            <a:pPr marL="514350" indent="-514350">
              <a:buAutoNum type="arabicParenR" startAt="3"/>
            </a:pPr>
            <a:r>
              <a:rPr lang="cs-CZ" dirty="0" smtClean="0"/>
              <a:t>Hlava čtvrtá – Hospodářská, sociální  kulturní práva</a:t>
            </a:r>
          </a:p>
          <a:p>
            <a:pPr marL="514350" indent="-514350">
              <a:buAutoNum type="arabicParenR" startAt="3"/>
            </a:pPr>
            <a:r>
              <a:rPr lang="cs-CZ" dirty="0" smtClean="0"/>
              <a:t>Hlava pátá – Právo na soudní a jinou právní ochranu</a:t>
            </a:r>
          </a:p>
          <a:p>
            <a:pPr marL="514350" indent="-514350">
              <a:buAutoNum type="arabicParenR" startAt="3"/>
            </a:pPr>
            <a:r>
              <a:rPr lang="cs-CZ" dirty="0" smtClean="0"/>
              <a:t>Hlava šestá – Ustanovení společná</a:t>
            </a:r>
          </a:p>
        </p:txBody>
      </p:sp>
    </p:spTree>
    <p:extLst>
      <p:ext uri="{BB962C8B-B14F-4D97-AF65-F5344CB8AC3E}">
        <p14:creationId xmlns:p14="http://schemas.microsoft.com/office/powerpoint/2010/main" val="14174118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základních lidských práv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9768" y="1600200"/>
            <a:ext cx="3824464" cy="4525963"/>
          </a:xfrm>
        </p:spPr>
      </p:pic>
    </p:spTree>
    <p:extLst>
      <p:ext uri="{BB962C8B-B14F-4D97-AF65-F5344CB8AC3E}">
        <p14:creationId xmlns:p14="http://schemas.microsoft.com/office/powerpoint/2010/main" val="35829342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Hlava první – Obecná ustanovení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Jde o články 1 až 4</a:t>
            </a:r>
          </a:p>
          <a:p>
            <a:r>
              <a:rPr lang="cs-CZ" i="1" dirty="0" smtClean="0"/>
              <a:t>Obsahuje základní principy na nichž funguje vztah státní moci a jednotlivců</a:t>
            </a:r>
            <a:endParaRPr lang="cs-CZ" i="1" dirty="0"/>
          </a:p>
          <a:p>
            <a:r>
              <a:rPr lang="cs-CZ" i="1" dirty="0" smtClean="0"/>
              <a:t>Státní moc se může uplatňovat jen v zákonem stanovených případech a to pouze způsobem jaký zákon stanoví (policista může udělit pokutu jen na základě jeho zmocnění v zákoně)</a:t>
            </a:r>
          </a:p>
          <a:p>
            <a:r>
              <a:rPr lang="cs-CZ" i="1" dirty="0" smtClean="0"/>
              <a:t>Každý jednotlivec se může chovat podle tzv. zásady legální licence „co není zakázáno je povoleno a nikdo nesmí být nucen k tomu, co zákon neukládá“ (pokud není zákonem zakázáno pít alkohol, tak je to povoleno).</a:t>
            </a:r>
          </a:p>
          <a:p>
            <a:pPr marL="0" indent="0">
              <a:buNone/>
            </a:pPr>
            <a:endParaRPr lang="cs-CZ" i="1" dirty="0" smtClean="0"/>
          </a:p>
        </p:txBody>
      </p:sp>
    </p:spTree>
    <p:extLst>
      <p:ext uri="{BB962C8B-B14F-4D97-AF65-F5344CB8AC3E}">
        <p14:creationId xmlns:p14="http://schemas.microsoft.com/office/powerpoint/2010/main" val="40153316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Oddíl druhý hlavy druhé – Lidská práva a základní svobody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Tvořen články 5 až 16</a:t>
            </a:r>
          </a:p>
          <a:p>
            <a:r>
              <a:rPr lang="cs-CZ" dirty="0" smtClean="0"/>
              <a:t>Obsahuje nejzákladnější lidská práva a svobody</a:t>
            </a:r>
          </a:p>
          <a:p>
            <a:r>
              <a:rPr lang="cs-CZ" dirty="0" smtClean="0"/>
              <a:t>Nejdůležitější je ustanovení v čl. </a:t>
            </a:r>
            <a:r>
              <a:rPr lang="cs-CZ" dirty="0"/>
              <a:t>5 Listiny </a:t>
            </a:r>
            <a:r>
              <a:rPr lang="cs-CZ" dirty="0" smtClean="0"/>
              <a:t>– </a:t>
            </a:r>
            <a:r>
              <a:rPr lang="cs-CZ" i="1" dirty="0" smtClean="0"/>
              <a:t>„Každý </a:t>
            </a:r>
            <a:r>
              <a:rPr lang="cs-CZ" i="1" dirty="0"/>
              <a:t>je způsobilý mít práva</a:t>
            </a:r>
            <a:r>
              <a:rPr lang="cs-CZ" i="1" dirty="0" smtClean="0"/>
              <a:t>.“  </a:t>
            </a:r>
            <a:r>
              <a:rPr lang="cs-CZ" dirty="0" smtClean="0"/>
              <a:t>Na základě tohoto ustanovení jsou všichni jedinci schopni mít další práva zaručená jim Listinou</a:t>
            </a:r>
            <a:endParaRPr lang="cs-CZ" i="1" dirty="0" smtClean="0"/>
          </a:p>
          <a:p>
            <a:r>
              <a:rPr lang="cs-CZ" dirty="0" smtClean="0"/>
              <a:t>Příklady dalších základních lidských práv a svobod</a:t>
            </a:r>
          </a:p>
          <a:p>
            <a:pPr marL="514350" indent="-514350">
              <a:buAutoNum type="arabicParenR"/>
            </a:pPr>
            <a:r>
              <a:rPr lang="cs-CZ" dirty="0" smtClean="0"/>
              <a:t>Právo na život (čl.6)</a:t>
            </a:r>
          </a:p>
          <a:p>
            <a:pPr marL="514350" indent="-514350">
              <a:buAutoNum type="arabicParenR"/>
            </a:pPr>
            <a:r>
              <a:rPr lang="cs-CZ" dirty="0" smtClean="0"/>
              <a:t>Nedotknutelnost osoby a jejího obydlí (čl. 7)</a:t>
            </a:r>
          </a:p>
          <a:p>
            <a:pPr marL="514350" indent="-514350">
              <a:buAutoNum type="arabicParenR"/>
            </a:pPr>
            <a:r>
              <a:rPr lang="cs-CZ" dirty="0" smtClean="0"/>
              <a:t>Právo na osobní svobodu (čl.8)</a:t>
            </a:r>
          </a:p>
          <a:p>
            <a:pPr marL="514350" indent="-514350">
              <a:buAutoNum type="arabicParenR"/>
            </a:pPr>
            <a:r>
              <a:rPr lang="cs-CZ" dirty="0" smtClean="0"/>
              <a:t>Právo vlastnit majetek (čl.11)</a:t>
            </a:r>
          </a:p>
          <a:p>
            <a:pPr marL="514350" indent="-514350">
              <a:buAutoNum type="arabicParenR"/>
            </a:pPr>
            <a:r>
              <a:rPr lang="cs-CZ" dirty="0" smtClean="0"/>
              <a:t>Svoboda pohybu a pobytu (čl.14)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08697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Oddíl druhý hlavy druhé – </a:t>
            </a:r>
            <a:r>
              <a:rPr lang="cs-CZ" dirty="0" smtClean="0"/>
              <a:t>Politická 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Jde o článek 17 až 23</a:t>
            </a:r>
          </a:p>
          <a:p>
            <a:r>
              <a:rPr lang="cs-CZ" dirty="0" smtClean="0"/>
              <a:t>Některá z těchto práv nenáležejí všem jedincům. Některá náležejí jen občanům České republiky. Týká se to především volebních práv (čl. 21). U volebního právo musíme rozlišovat </a:t>
            </a:r>
          </a:p>
          <a:p>
            <a:pPr marL="514350" indent="-514350">
              <a:buAutoNum type="arabicParenR"/>
            </a:pPr>
            <a:r>
              <a:rPr lang="cs-CZ" dirty="0" smtClean="0"/>
              <a:t>Aktivní volební právo je právo volit si své zástupce. V ČR ho mají občané starší 18 let</a:t>
            </a:r>
          </a:p>
          <a:p>
            <a:pPr marL="514350" indent="-514350">
              <a:buAutoNum type="arabicParenR"/>
            </a:pPr>
            <a:r>
              <a:rPr lang="cs-CZ" dirty="0" smtClean="0"/>
              <a:t>Pasivní volební právo je právo být volen.</a:t>
            </a:r>
          </a:p>
          <a:p>
            <a:r>
              <a:rPr lang="cs-CZ" dirty="0" smtClean="0"/>
              <a:t> Jiná politická práva náležejí všem jedincům. Příkladem je svoboda projevu a právo na informace (čl. 17)</a:t>
            </a:r>
          </a:p>
          <a:p>
            <a:r>
              <a:rPr lang="cs-CZ" dirty="0" smtClean="0"/>
              <a:t>V čl. 22 zaručuje Listina volnou soutěž </a:t>
            </a:r>
            <a:r>
              <a:rPr lang="cs-CZ" dirty="0"/>
              <a:t>politických </a:t>
            </a:r>
            <a:r>
              <a:rPr lang="cs-CZ" dirty="0" smtClean="0"/>
              <a:t>stran v boji </a:t>
            </a:r>
            <a:r>
              <a:rPr lang="cs-CZ" dirty="0"/>
              <a:t>o moc </a:t>
            </a:r>
            <a:r>
              <a:rPr lang="cs-CZ" dirty="0" smtClean="0"/>
              <a:t>– </a:t>
            </a:r>
            <a:r>
              <a:rPr lang="cs-CZ" i="1" dirty="0" smtClean="0"/>
              <a:t>„Zákonná </a:t>
            </a:r>
            <a:r>
              <a:rPr lang="cs-CZ" i="1" dirty="0"/>
              <a:t>úprava všech politických práv a svobod a její výklad a používání musí umožňovat a ochraňovat svobodnou soutěž politických sil v demokratické společnosti</a:t>
            </a:r>
            <a:r>
              <a:rPr lang="cs-CZ" i="1" dirty="0" smtClean="0"/>
              <a:t>.“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1942147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Hlava třetí – práva národnostních a etnických menšin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Upravena v článcích 24 a 25</a:t>
            </a:r>
          </a:p>
          <a:p>
            <a:r>
              <a:rPr lang="cs-CZ" dirty="0" smtClean="0"/>
              <a:t>Co je národnostní a etnická menšina ústavní pořádek nedefinuje, ani nestanoví které menšiny na území ČR žijí a které ČR uznává. Pojem národnostní menšina definuje pak zákon o právech příslušníků národnostních menšin.</a:t>
            </a:r>
          </a:p>
          <a:p>
            <a:r>
              <a:rPr lang="cs-CZ" dirty="0" smtClean="0"/>
              <a:t>Listina zakazuje jakoukoliv diskriminaci na základě příslušnosti k národnostní nebo etnické menšině (čl. 24)</a:t>
            </a:r>
          </a:p>
          <a:p>
            <a:r>
              <a:rPr lang="cs-CZ" dirty="0" smtClean="0"/>
              <a:t>Čl. 25 stanoví další práva národnostních menšin například právo vzdělávat se v mateřském jazyce menšiny či užívání svého jazyka v úředním styku.</a:t>
            </a:r>
          </a:p>
        </p:txBody>
      </p:sp>
    </p:spTree>
    <p:extLst>
      <p:ext uri="{BB962C8B-B14F-4D97-AF65-F5344CB8AC3E}">
        <p14:creationId xmlns:p14="http://schemas.microsoft.com/office/powerpoint/2010/main" val="7159920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Hlava čtvrtá – Hospodářská, sociální a kulturní 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Hlava upraveno v článcích 26 až 35.</a:t>
            </a:r>
          </a:p>
          <a:p>
            <a:r>
              <a:rPr lang="cs-CZ" dirty="0" smtClean="0"/>
              <a:t>Upravuje práva každého ve sféře ekonomické, sociální, vzdělávací, kulturní či ve sféře ochrany životního prostředí.</a:t>
            </a:r>
          </a:p>
          <a:p>
            <a:r>
              <a:rPr lang="cs-CZ" dirty="0" smtClean="0"/>
              <a:t>Garantují jistou úroveň života jedince, tak aby byla zachována alespoň jeho důstojná existence. Proto se vyžaduje se určité financování realizace těchto práv ze strany státu.</a:t>
            </a:r>
          </a:p>
          <a:p>
            <a:r>
              <a:rPr lang="cs-CZ" dirty="0" smtClean="0"/>
              <a:t>V hlavě čtvrté jsou upravena například tyto práva</a:t>
            </a:r>
          </a:p>
          <a:p>
            <a:pPr marL="514350" indent="-514350">
              <a:buAutoNum type="arabicParenR"/>
            </a:pPr>
            <a:r>
              <a:rPr lang="cs-CZ" dirty="0" smtClean="0"/>
              <a:t>Právo podnikat a svobodně si vybrat povolání (čl. 26)</a:t>
            </a:r>
          </a:p>
          <a:p>
            <a:pPr marL="514350" indent="-514350">
              <a:buAutoNum type="arabicParenR"/>
            </a:pPr>
            <a:r>
              <a:rPr lang="cs-CZ" dirty="0" smtClean="0"/>
              <a:t>Právo na spravedlivou odměnu za práci a uspokojivé pracovní podmínky (čl. 29)</a:t>
            </a:r>
          </a:p>
          <a:p>
            <a:pPr marL="514350" indent="-514350">
              <a:buAutoNum type="arabicParenR"/>
            </a:pPr>
            <a:r>
              <a:rPr lang="cs-CZ" dirty="0" smtClean="0"/>
              <a:t>Právo na ochranu zdraví (čl. 31)</a:t>
            </a:r>
          </a:p>
          <a:p>
            <a:pPr marL="514350" indent="-514350">
              <a:buAutoNum type="arabicParenR"/>
            </a:pPr>
            <a:r>
              <a:rPr lang="cs-CZ" dirty="0" smtClean="0"/>
              <a:t>Právo na vzdělání (čl. 33)</a:t>
            </a:r>
          </a:p>
          <a:p>
            <a:pPr marL="514350" indent="-514350">
              <a:buAutoNum type="arabicParenR"/>
            </a:pPr>
            <a:r>
              <a:rPr lang="cs-CZ" dirty="0" smtClean="0"/>
              <a:t>Právo na příznivé životní prostředí (čl. 35)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07093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Hlava pátá – Právo na soudní a jinou právní ochranu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Jde o články 36 až 40</a:t>
            </a:r>
          </a:p>
          <a:p>
            <a:r>
              <a:rPr lang="cs-CZ" dirty="0" smtClean="0"/>
              <a:t>Zajišťuje spravedlnost soudního jednání. Existuje aby stát nemohl bránit domáhání se svých práv a svobod z předchozích hlav u nezávislých a nestranných soudů a státních orgánů (policie, ministerstvo..)</a:t>
            </a:r>
          </a:p>
          <a:p>
            <a:r>
              <a:rPr lang="cs-CZ" dirty="0" smtClean="0"/>
              <a:t>Příklady práv z hlavy páté</a:t>
            </a:r>
          </a:p>
          <a:p>
            <a:pPr marL="514350" indent="-514350">
              <a:buAutoNum type="arabicParenR"/>
            </a:pPr>
            <a:r>
              <a:rPr lang="cs-CZ" dirty="0" smtClean="0"/>
              <a:t>Právo na právní pomoc v řízení před soudy a jinými státními orgány (čl. 37/2)</a:t>
            </a:r>
          </a:p>
          <a:p>
            <a:pPr marL="514350" indent="-514350">
              <a:buAutoNum type="arabicParenR"/>
            </a:pPr>
            <a:r>
              <a:rPr lang="cs-CZ" dirty="0" smtClean="0"/>
              <a:t>Rovnost všech účastníků (stran) před soudem (čl. 37/3)</a:t>
            </a:r>
          </a:p>
          <a:p>
            <a:pPr marL="514350" indent="-514350">
              <a:buAutoNum type="arabicParenR"/>
            </a:pPr>
            <a:r>
              <a:rPr lang="cs-CZ" dirty="0" smtClean="0"/>
              <a:t>Presumpce neviny (dokud není soudem vyhlášena vina, pohlíží se na obviněného jako na nevinného – dle čl. 40/2)</a:t>
            </a:r>
          </a:p>
          <a:p>
            <a:pPr marL="514350" indent="-514350">
              <a:buAutoNum type="arabicParenR"/>
            </a:pPr>
            <a:r>
              <a:rPr lang="cs-CZ" dirty="0" smtClean="0"/>
              <a:t>Právo odepřít výpověď (čl. 37/1)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57164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dirty="0" smtClean="0"/>
              <a:t>1) Za jakým účelem vznikla Listina?</a:t>
            </a: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Aby chránila stát před svévolnými zásahy ze strany občanů</a:t>
            </a: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Aby chránila stát před svévolným zásahem Evropské unie</a:t>
            </a: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Aby chránila jednotlivce před svévolnými zásahy státu</a:t>
            </a:r>
          </a:p>
          <a:p>
            <a:pPr marL="0" indent="0">
              <a:buNone/>
            </a:pPr>
            <a:r>
              <a:rPr lang="cs-CZ" dirty="0"/>
              <a:t>2</a:t>
            </a:r>
            <a:r>
              <a:rPr lang="cs-CZ" dirty="0" smtClean="0"/>
              <a:t>) Lidská  práva jsou nezadatelná. Co to znamená?</a:t>
            </a:r>
          </a:p>
          <a:p>
            <a:pPr marL="514350" indent="-514350">
              <a:buAutoNum type="alphaLcParenR"/>
            </a:pPr>
            <a:r>
              <a:rPr lang="cs-CZ" dirty="0" smtClean="0"/>
              <a:t>Že se jich člověk nemůže vzdát, i kdyby sám chtěl</a:t>
            </a:r>
          </a:p>
          <a:p>
            <a:pPr marL="514350" indent="-514350">
              <a:buAutoNum type="alphaLcParenR"/>
            </a:pPr>
            <a:r>
              <a:rPr lang="cs-CZ" dirty="0" smtClean="0"/>
              <a:t>Že se jich jednotlivec může vzdát, kdyby sám chtěl</a:t>
            </a:r>
          </a:p>
          <a:p>
            <a:pPr marL="514350" indent="-514350">
              <a:buAutoNum type="alphaLcParenR"/>
            </a:pPr>
            <a:r>
              <a:rPr lang="cs-CZ" dirty="0" smtClean="0"/>
              <a:t>Že stát může zrušit základní práva </a:t>
            </a:r>
          </a:p>
          <a:p>
            <a:pPr marL="0" indent="0">
              <a:buNone/>
            </a:pPr>
            <a:r>
              <a:rPr lang="cs-CZ" dirty="0"/>
              <a:t>3</a:t>
            </a:r>
            <a:r>
              <a:rPr lang="cs-CZ" dirty="0" smtClean="0"/>
              <a:t>) Z čeho se skládá  Listina?</a:t>
            </a:r>
          </a:p>
          <a:p>
            <a:pPr marL="514350" indent="-514350">
              <a:buAutoNum type="alphaLcParenR"/>
            </a:pPr>
            <a:r>
              <a:rPr lang="cs-CZ" dirty="0" smtClean="0"/>
              <a:t>Z preambule a čtyř hlav</a:t>
            </a:r>
          </a:p>
          <a:p>
            <a:pPr marL="514350" indent="-514350">
              <a:buAutoNum type="alphaLcParenR"/>
            </a:pPr>
            <a:r>
              <a:rPr lang="cs-CZ" dirty="0" smtClean="0"/>
              <a:t>Z preambule a pěti hlav</a:t>
            </a:r>
          </a:p>
          <a:p>
            <a:pPr marL="514350" indent="-514350">
              <a:buAutoNum type="alphaLcParenR"/>
            </a:pPr>
            <a:r>
              <a:rPr lang="cs-CZ" dirty="0" smtClean="0"/>
              <a:t>Z preambule  a  šesti hlav</a:t>
            </a:r>
          </a:p>
          <a:p>
            <a:pPr marL="0" indent="0">
              <a:buNone/>
            </a:pPr>
            <a:r>
              <a:rPr lang="cs-CZ" dirty="0" smtClean="0"/>
              <a:t>4) Do jakých práv patří právo na život?</a:t>
            </a:r>
          </a:p>
          <a:p>
            <a:pPr marL="514350" indent="-514350">
              <a:buAutoNum type="alphaLcParenR"/>
            </a:pPr>
            <a:r>
              <a:rPr lang="cs-CZ" dirty="0" smtClean="0"/>
              <a:t>Do hospodářských, sociálních a kulturních práv</a:t>
            </a:r>
          </a:p>
          <a:p>
            <a:pPr marL="514350" indent="-514350">
              <a:buAutoNum type="alphaLcParenR"/>
            </a:pPr>
            <a:r>
              <a:rPr lang="cs-CZ" dirty="0" smtClean="0"/>
              <a:t>Do základních lidských práv a svobod</a:t>
            </a:r>
          </a:p>
          <a:p>
            <a:pPr marL="514350" indent="-514350">
              <a:buAutoNum type="alphaLcParenR"/>
            </a:pPr>
            <a:r>
              <a:rPr lang="cs-CZ" dirty="0" smtClean="0"/>
              <a:t>Do práv národnostních a etnických menšin</a:t>
            </a:r>
          </a:p>
          <a:p>
            <a:pPr marL="0" indent="0">
              <a:buNone/>
            </a:pPr>
            <a:r>
              <a:rPr lang="cs-CZ" dirty="0" smtClean="0"/>
              <a:t>5) Co znamená pasivní volební právo</a:t>
            </a:r>
          </a:p>
          <a:p>
            <a:pPr marL="514350" indent="-514350">
              <a:buAutoNum type="alphaLcParenR"/>
            </a:pPr>
            <a:r>
              <a:rPr lang="cs-CZ" dirty="0" smtClean="0"/>
              <a:t>Právo být volen</a:t>
            </a:r>
          </a:p>
          <a:p>
            <a:pPr marL="514350" indent="-514350">
              <a:buAutoNum type="alphaLcParenR"/>
            </a:pPr>
            <a:r>
              <a:rPr lang="cs-CZ" dirty="0" smtClean="0"/>
              <a:t>Právo volit si své zástupce </a:t>
            </a:r>
          </a:p>
          <a:p>
            <a:pPr marL="514350" indent="-514350">
              <a:buAutoNum type="alphaLcParenR"/>
            </a:pPr>
            <a:r>
              <a:rPr lang="cs-CZ" dirty="0" smtClean="0"/>
              <a:t>Právo shromažďovat se v politických stranách</a:t>
            </a:r>
          </a:p>
        </p:txBody>
      </p:sp>
    </p:spTree>
    <p:extLst>
      <p:ext uri="{BB962C8B-B14F-4D97-AF65-F5344CB8AC3E}">
        <p14:creationId xmlns:p14="http://schemas.microsoft.com/office/powerpoint/2010/main" val="38538053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Správnými odpověďmi jsou </a:t>
            </a:r>
          </a:p>
          <a:p>
            <a:pPr marL="0" indent="0">
              <a:buNone/>
            </a:pPr>
            <a:r>
              <a:rPr lang="cs-CZ" dirty="0" smtClean="0"/>
              <a:t>1)C</a:t>
            </a:r>
          </a:p>
          <a:p>
            <a:pPr marL="0" indent="0">
              <a:buNone/>
            </a:pPr>
            <a:r>
              <a:rPr lang="cs-CZ" dirty="0" smtClean="0"/>
              <a:t>2)A</a:t>
            </a:r>
          </a:p>
          <a:p>
            <a:pPr marL="0" indent="0">
              <a:buNone/>
            </a:pPr>
            <a:r>
              <a:rPr lang="cs-CZ" dirty="0" smtClean="0"/>
              <a:t>3)C</a:t>
            </a:r>
          </a:p>
          <a:p>
            <a:pPr marL="0" indent="0">
              <a:buNone/>
            </a:pPr>
            <a:r>
              <a:rPr lang="cs-CZ" dirty="0" smtClean="0"/>
              <a:t>4)B</a:t>
            </a:r>
          </a:p>
          <a:p>
            <a:pPr marL="0" indent="0">
              <a:buNone/>
            </a:pPr>
            <a:r>
              <a:rPr lang="cs-CZ" dirty="0" smtClean="0"/>
              <a:t>5)A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37699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literatury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Filip, J. (2011): Ústavní právo České republiky. Brno: Nakladatelství Doplněk</a:t>
            </a:r>
          </a:p>
          <a:p>
            <a:pPr marL="0" indent="0">
              <a:buNone/>
            </a:pPr>
            <a:r>
              <a:rPr lang="cs-CZ" dirty="0" smtClean="0"/>
              <a:t>Kolektiv autorů (2004): Odmaturuj ze společenských věd. Praha: Nakladatelství </a:t>
            </a:r>
            <a:r>
              <a:rPr lang="cs-CZ" dirty="0" err="1" smtClean="0"/>
              <a:t>Didaktis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Man, V. – </a:t>
            </a:r>
            <a:r>
              <a:rPr lang="cs-CZ" dirty="0" err="1" smtClean="0"/>
              <a:t>Schelle</a:t>
            </a:r>
            <a:r>
              <a:rPr lang="cs-CZ" dirty="0" smtClean="0"/>
              <a:t> K. (2009): Základy ústavního práva. Ostrava: Nakladatelství KEY </a:t>
            </a:r>
            <a:r>
              <a:rPr lang="cs-CZ" dirty="0" err="1" smtClean="0"/>
              <a:t>Publishing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Usnesení předsednictva ČNR č. 2/1993 Sb. o vyhlášení Listiny základních práv a svobod jako součásti ústavního pořádku ČR</a:t>
            </a:r>
          </a:p>
        </p:txBody>
      </p:sp>
    </p:spTree>
    <p:extLst>
      <p:ext uri="{BB962C8B-B14F-4D97-AF65-F5344CB8AC3E}">
        <p14:creationId xmlns:p14="http://schemas.microsoft.com/office/powerpoint/2010/main" val="184158786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417</TotalTime>
  <Words>1293</Words>
  <Application>Microsoft Office PowerPoint</Application>
  <PresentationFormat>Předvádění na obrazovce (4:3)</PresentationFormat>
  <Paragraphs>127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 Průvodní list </vt:lpstr>
      <vt:lpstr>Prezentace aplikace PowerPoint</vt:lpstr>
      <vt:lpstr>Listina základních práv a svobod</vt:lpstr>
      <vt:lpstr>Co je to Listina základních práv a svobod?</vt:lpstr>
      <vt:lpstr>Jaké znaky mají lidská práva</vt:lpstr>
      <vt:lpstr>Jak se Listina člení?</vt:lpstr>
      <vt:lpstr>Příklady základních lidských práv</vt:lpstr>
      <vt:lpstr>Hlava první – Obecná ustanovení</vt:lpstr>
      <vt:lpstr>Oddíl druhý hlavy druhé – Lidská práva a základní svobody</vt:lpstr>
      <vt:lpstr>Oddíl druhý hlavy druhé – Politická práva</vt:lpstr>
      <vt:lpstr>Hlava třetí – práva národnostních a etnických menšin</vt:lpstr>
      <vt:lpstr>Hlava čtvrtá – Hospodářská, sociální a kulturní práva</vt:lpstr>
      <vt:lpstr>Hlava pátá – Právo na soudní a jinou právní ochranu</vt:lpstr>
      <vt:lpstr>Kontrolní otázky</vt:lpstr>
      <vt:lpstr>Správné odpovědi</vt:lpstr>
      <vt:lpstr>Seznam literatury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SAM-ABS-01</dc:creator>
  <cp:lastModifiedBy>jitka</cp:lastModifiedBy>
  <cp:revision>39</cp:revision>
  <dcterms:created xsi:type="dcterms:W3CDTF">2012-10-26T16:03:03Z</dcterms:created>
  <dcterms:modified xsi:type="dcterms:W3CDTF">2014-04-08T19:32:18Z</dcterms:modified>
</cp:coreProperties>
</file>