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1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70" y="2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FD658-DB73-48AB-A1C9-90E1D8CB8D8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4A6A2-14D4-47F7-B798-2D7F83197C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756275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FD658-DB73-48AB-A1C9-90E1D8CB8D8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4A6A2-14D4-47F7-B798-2D7F83197C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65454"/>
      </p:ext>
    </p:extLst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FD658-DB73-48AB-A1C9-90E1D8CB8D8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4A6A2-14D4-47F7-B798-2D7F83197C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776428"/>
      </p:ext>
    </p:extLst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FD658-DB73-48AB-A1C9-90E1D8CB8D8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4A6A2-14D4-47F7-B798-2D7F83197C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112331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FD658-DB73-48AB-A1C9-90E1D8CB8D8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4A6A2-14D4-47F7-B798-2D7F83197C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622703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FD658-DB73-48AB-A1C9-90E1D8CB8D8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4A6A2-14D4-47F7-B798-2D7F83197C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144006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FD658-DB73-48AB-A1C9-90E1D8CB8D8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4A6A2-14D4-47F7-B798-2D7F83197C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219209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FD658-DB73-48AB-A1C9-90E1D8CB8D8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4A6A2-14D4-47F7-B798-2D7F83197C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898522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FD658-DB73-48AB-A1C9-90E1D8CB8D8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4A6A2-14D4-47F7-B798-2D7F83197C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267047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FD658-DB73-48AB-A1C9-90E1D8CB8D8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4A6A2-14D4-47F7-B798-2D7F83197C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578389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FD658-DB73-48AB-A1C9-90E1D8CB8D8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4A6A2-14D4-47F7-B798-2D7F83197C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83448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7FD658-DB73-48AB-A1C9-90E1D8CB8D89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4A6A2-14D4-47F7-B798-2D7F83197C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973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e/ed/Coat_of_arms_of_the_Czech_Republic.sv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2/20/Small_coat_of_arms_of_the_Czech_Republic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5/58/Tricolour_of_the_Czech_Republic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//upload.wikimedia.org/wikipedia/commons/c/cb/Flag_of_the_Czech_Republic.sv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f/fc/Flag_of_the_president_of_the_Czech_Republic.sv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b/bf/Seal_of_the_Czech_Republic.pn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youtube.com/watch?v=D1c4ItuI5s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c/cb/Flag_of_the_Czech_Republic.svg" TargetMode="External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hyperlink" Target="//upload.wikimedia.org/wikipedia/commons/e/ed/Coat_of_arms_of_the_Czech_Republic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f/fc/Flag_of_the_president_of_the_Czech_Republic.svg" TargetMode="External"/><Relationship Id="rId11" Type="http://schemas.openxmlformats.org/officeDocument/2006/relationships/image" Target="../media/image13.png"/><Relationship Id="rId5" Type="http://schemas.openxmlformats.org/officeDocument/2006/relationships/image" Target="../media/image11.png"/><Relationship Id="rId10" Type="http://schemas.openxmlformats.org/officeDocument/2006/relationships/hyperlink" Target="//upload.wikimedia.org/wikipedia/commons/b/bf/Seal_of_the_Czech_Republic.png" TargetMode="External"/><Relationship Id="rId4" Type="http://schemas.openxmlformats.org/officeDocument/2006/relationships/hyperlink" Target="//upload.wikimedia.org/wikipedia/commons/2/20/Small_coat_of_arms_of_the_Czech_Republic.svg" TargetMode="External"/><Relationship Id="rId9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eal_of_the_Czech_Republic.png" TargetMode="External"/><Relationship Id="rId3" Type="http://schemas.openxmlformats.org/officeDocument/2006/relationships/hyperlink" Target="http://commons.wikimedia.org/wiki/File:Coat_of_arms_of_the_Czech_Republic.svg" TargetMode="External"/><Relationship Id="rId7" Type="http://schemas.openxmlformats.org/officeDocument/2006/relationships/hyperlink" Target="http://commons.wikimedia.org/wiki/File:Czechoslovakia_COA_medium.svg" TargetMode="External"/><Relationship Id="rId2" Type="http://schemas.openxmlformats.org/officeDocument/2006/relationships/hyperlink" Target="http://commons.wikimedia.org/wiki/File:Flag_of_the_president_of_the_Czech_Republic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mall_coat_of_arms_of_the_Czech_Republic.svg" TargetMode="External"/><Relationship Id="rId5" Type="http://schemas.openxmlformats.org/officeDocument/2006/relationships/hyperlink" Target="http://commons.wikimedia.org/wiki/File:Tricolour_of_the_Czech_Republic.svg" TargetMode="External"/><Relationship Id="rId4" Type="http://schemas.openxmlformats.org/officeDocument/2006/relationships/hyperlink" Target="http://commons.wikimedia.org/wiki/File:Flag_of_the_Czech_Republic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980728"/>
            <a:ext cx="7772400" cy="3960439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: Prezentace </a:t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: 2. ročník oborů Technické lyceum, Strojírenství, Ekonomika a podnikání a Provoz a ekonomika dopravy</a:t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: Základy společenských věd - Politologie</a:t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 </a:t>
            </a:r>
            <a:br>
              <a:rPr lang="cs-CZ" sz="27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Název učebního materiálu: Státní symboly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47864" y="5013176"/>
            <a:ext cx="5184576" cy="1296144"/>
          </a:xfrm>
        </p:spPr>
        <p:txBody>
          <a:bodyPr>
            <a:normAutofit fontScale="70000" lnSpcReduction="20000"/>
          </a:bodyPr>
          <a:lstStyle/>
          <a:p>
            <a:r>
              <a:rPr lang="cs-CZ" altLang="cs-CZ" b="1" dirty="0" smtClean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: Mgr. </a:t>
            </a:r>
            <a:r>
              <a:rPr lang="cs-CZ" altLang="cs-CZ" dirty="0" err="1" smtClean="0">
                <a:latin typeface="Times New Roman" pitchFamily="18" charset="0"/>
                <a:cs typeface="Times New Roman" pitchFamily="18" charset="0"/>
              </a:rPr>
              <a:t>Zděnka</a:t>
            </a:r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 Němečková</a:t>
            </a:r>
          </a:p>
          <a:p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alt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altLang="cs-CZ" b="1" dirty="0" smtClean="0"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: 10. 9. 2012    </a:t>
            </a:r>
          </a:p>
          <a:p>
            <a:endParaRPr lang="cs-CZ" alt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altLang="cs-CZ" sz="1400" b="1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altLang="cs-CZ" sz="1400" b="1" dirty="0" smtClean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alt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96752"/>
            <a:ext cx="7772400" cy="5112567"/>
          </a:xfrm>
        </p:spPr>
        <p:txBody>
          <a:bodyPr>
            <a:normAutofit/>
          </a:bodyPr>
          <a:lstStyle/>
          <a:p>
            <a:pPr algn="l"/>
            <a:r>
              <a:rPr lang="cs-CZ" altLang="cs-CZ" sz="31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altLang="cs-CZ" sz="3100" dirty="0" smtClean="0">
                <a:latin typeface="Times New Roman" pitchFamily="18" charset="0"/>
                <a:cs typeface="Times New Roman" pitchFamily="18" charset="0"/>
              </a:rPr>
              <a:t>Znak, vlajka, hymna, pečeť, trikolora</a:t>
            </a:r>
            <a:br>
              <a:rPr lang="cs-CZ" altLang="cs-CZ" sz="31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altLang="cs-CZ" sz="31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altLang="cs-CZ" sz="31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altLang="cs-CZ" sz="31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altLang="cs-CZ" sz="3100" dirty="0" smtClean="0">
                <a:latin typeface="Times New Roman" pitchFamily="18" charset="0"/>
                <a:cs typeface="Times New Roman" pitchFamily="18" charset="0"/>
              </a:rPr>
              <a:t>: Žáci si osvojí všechny zákonem stanovené státní symboly.</a:t>
            </a:r>
            <a:br>
              <a:rPr lang="cs-CZ" altLang="cs-CZ" sz="31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altLang="cs-CZ" sz="31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altLang="cs-CZ" sz="31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altLang="cs-CZ" sz="31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altLang="cs-CZ" sz="3100" dirty="0" smtClean="0">
                <a:latin typeface="Times New Roman" pitchFamily="18" charset="0"/>
                <a:cs typeface="Times New Roman" pitchFamily="18" charset="0"/>
              </a:rPr>
              <a:t>Řízeným rozhovorem žáci pracují s texty a obrázky.</a:t>
            </a:r>
            <a:br>
              <a:rPr lang="cs-CZ" altLang="cs-CZ" sz="3100" dirty="0" smtClean="0">
                <a:latin typeface="Times New Roman" pitchFamily="18" charset="0"/>
                <a:cs typeface="Times New Roman" pitchFamily="18" charset="0"/>
              </a:rPr>
            </a:b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371600" y="5638799"/>
            <a:ext cx="64008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6633"/>
            <a:ext cx="7772400" cy="1368151"/>
          </a:xfrm>
        </p:spPr>
        <p:txBody>
          <a:bodyPr>
            <a:normAutofit/>
          </a:bodyPr>
          <a:lstStyle/>
          <a:p>
            <a:r>
              <a:rPr lang="cs-CZ" dirty="0" smtClean="0"/>
              <a:t>Státní symboly České republiky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57752" y="1714488"/>
            <a:ext cx="3714776" cy="3264768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Jde o střední státní znak používaný v Československé republice mezi lety 1918-1939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34" y="1428736"/>
            <a:ext cx="3713483" cy="4912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514371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státní symboly ČR?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cs-CZ" dirty="0" smtClean="0"/>
              <a:t>Prostřednictvím státních symbolů je ztělesňována a navenek symbolizována existence státu a zároveň se demonstruje příslušnost k danému státu</a:t>
            </a:r>
          </a:p>
          <a:p>
            <a:pPr algn="just"/>
            <a:r>
              <a:rPr lang="cs-CZ" dirty="0" smtClean="0"/>
              <a:t>Symbolizovat stát může cokoliv, co může znamenat existenci ČR  a její svrchovanost. Může jít státní vyznamenání (Řád bílého lva), významné osobnosti (Havel, Masaryk), národní strom (lípa) či české korunovační klenoty.</a:t>
            </a:r>
          </a:p>
          <a:p>
            <a:pPr algn="just"/>
            <a:r>
              <a:rPr lang="cs-CZ" dirty="0"/>
              <a:t>U</a:t>
            </a:r>
            <a:r>
              <a:rPr lang="cs-CZ" dirty="0" smtClean="0"/>
              <a:t>rčité symboly jsou privilegovány a jsou určeny Ústavou a zákonem za základní státní symboly (státní znaky)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965625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Právní úprava státních symbolů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Podle čl. 14 Ústavy jsou státními symboly</a:t>
            </a:r>
          </a:p>
          <a:p>
            <a:pPr marL="514350" indent="-514350">
              <a:buAutoNum type="arabicParenR"/>
            </a:pPr>
            <a:r>
              <a:rPr lang="cs-CZ" dirty="0" smtClean="0"/>
              <a:t>Velký státní znak</a:t>
            </a:r>
          </a:p>
          <a:p>
            <a:pPr marL="514350" indent="-514350">
              <a:buAutoNum type="arabicParenR"/>
            </a:pPr>
            <a:r>
              <a:rPr lang="cs-CZ" dirty="0" smtClean="0"/>
              <a:t>Malý státní znak</a:t>
            </a:r>
          </a:p>
          <a:p>
            <a:pPr marL="514350" indent="-514350">
              <a:buAutoNum type="arabicParenR"/>
            </a:pPr>
            <a:r>
              <a:rPr lang="cs-CZ" dirty="0" smtClean="0"/>
              <a:t>Státní barvy (tzv. trikolora)</a:t>
            </a:r>
          </a:p>
          <a:p>
            <a:pPr marL="514350" indent="-514350">
              <a:buAutoNum type="arabicParenR"/>
            </a:pPr>
            <a:r>
              <a:rPr lang="cs-CZ" dirty="0" smtClean="0"/>
              <a:t>Státní vlajka</a:t>
            </a:r>
          </a:p>
          <a:p>
            <a:pPr marL="514350" indent="-514350">
              <a:buAutoNum type="arabicParenR"/>
            </a:pPr>
            <a:r>
              <a:rPr lang="cs-CZ" dirty="0" smtClean="0"/>
              <a:t>Vlajka prezidenta republiky</a:t>
            </a:r>
          </a:p>
          <a:p>
            <a:pPr marL="514350" indent="-514350">
              <a:buAutoNum type="arabicParenR"/>
            </a:pPr>
            <a:r>
              <a:rPr lang="cs-CZ" dirty="0" smtClean="0"/>
              <a:t>Státní pečeť</a:t>
            </a:r>
          </a:p>
          <a:p>
            <a:pPr marL="514350" indent="-514350">
              <a:buAutoNum type="arabicParenR"/>
            </a:pPr>
            <a:r>
              <a:rPr lang="cs-CZ" dirty="0" smtClean="0"/>
              <a:t>Státní hymna</a:t>
            </a:r>
          </a:p>
          <a:p>
            <a:r>
              <a:rPr lang="cs-CZ" dirty="0" smtClean="0"/>
              <a:t>Podrobnější úpravu státních symbolů obsahuje zákon č. 3/1993 Sb. o státních symbolech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37180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Velký 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556792"/>
            <a:ext cx="396044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sz="3300" dirty="0" smtClean="0"/>
              <a:t>Symbolizuje spojení všech historických zemí ČR – Čech, Moravy a Slezska</a:t>
            </a:r>
          </a:p>
          <a:p>
            <a:r>
              <a:rPr lang="cs-CZ" sz="3300" dirty="0" smtClean="0"/>
              <a:t>Jde o rozčtvrcený štít, kde jsou zobrazena zvířata jako symboly historických zemí</a:t>
            </a:r>
          </a:p>
          <a:p>
            <a:r>
              <a:rPr lang="cs-CZ" sz="3300" dirty="0" smtClean="0"/>
              <a:t>Dvouocasý lev symbolizuje Čechy</a:t>
            </a:r>
          </a:p>
          <a:p>
            <a:r>
              <a:rPr lang="cs-CZ" sz="3300" dirty="0" err="1" smtClean="0"/>
              <a:t>Stříbrnočervená</a:t>
            </a:r>
            <a:r>
              <a:rPr lang="cs-CZ" sz="3300" dirty="0" smtClean="0"/>
              <a:t> orlice symbolizuje Moravu</a:t>
            </a:r>
          </a:p>
          <a:p>
            <a:r>
              <a:rPr lang="cs-CZ" sz="3300" dirty="0" smtClean="0"/>
              <a:t>Černá orlice symbolizuje Slezsko</a:t>
            </a:r>
          </a:p>
          <a:p>
            <a:endParaRPr lang="cs-CZ" dirty="0"/>
          </a:p>
        </p:txBody>
      </p:sp>
      <p:pic>
        <p:nvPicPr>
          <p:cNvPr id="1028" name="Picture 4" descr="Soubor:Coat of arms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2988000" cy="357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07709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4176464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Malý státní znak je tvořen červeným štítem s stříbrný dvouocasým lvem v pozadí ve skoku se zlatou zbrojí symbolizující země koruny české</a:t>
            </a:r>
          </a:p>
          <a:p>
            <a:r>
              <a:rPr lang="cs-CZ" dirty="0" smtClean="0"/>
              <a:t>Pro jednoduchost se používá často na razítkách</a:t>
            </a:r>
          </a:p>
        </p:txBody>
      </p:sp>
      <p:pic>
        <p:nvPicPr>
          <p:cNvPr id="2050" name="Picture 2" descr="Soubor:Small coat of arms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00808"/>
            <a:ext cx="3456000" cy="4224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49600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a národní barvy (trikolora)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826768" cy="452596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Trikolora jsou státní barvy – bílá, červená a modrá (pořadí musí být zachováno)</a:t>
            </a:r>
          </a:p>
          <a:p>
            <a:r>
              <a:rPr lang="cs-CZ" dirty="0" smtClean="0"/>
              <a:t>Z těchto barev se vycházelo při vytváření státní vlajky a vlajky prezidenta republiky</a:t>
            </a:r>
          </a:p>
          <a:p>
            <a:r>
              <a:rPr lang="cs-CZ" dirty="0" smtClean="0"/>
              <a:t>Česká vlajka byla původně (od roku 1920) vlajkou Československa. Vychází z trikolory. </a:t>
            </a:r>
          </a:p>
          <a:p>
            <a:r>
              <a:rPr lang="cs-CZ" dirty="0" smtClean="0"/>
              <a:t>Poměr šířky vlajky k její délce je 2:3</a:t>
            </a:r>
            <a:endParaRPr lang="cs-CZ" dirty="0"/>
          </a:p>
        </p:txBody>
      </p:sp>
      <p:pic>
        <p:nvPicPr>
          <p:cNvPr id="3074" name="Picture 2" descr="Soubor:Tricolour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8"/>
            <a:ext cx="4068000" cy="152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Flag of the Czech Republic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00" y="3483355"/>
            <a:ext cx="3996000" cy="2662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37914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prezidenta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042792" cy="452596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Dřív se nazývala prezidentská standarta</a:t>
            </a:r>
          </a:p>
          <a:p>
            <a:r>
              <a:rPr lang="cs-CZ" dirty="0" smtClean="0"/>
              <a:t>Je bílá na okraji s plaménky z barvy trikolory. Uprostřed je velký státní znak a pod ním nápis „Pravda vítězí“</a:t>
            </a:r>
          </a:p>
          <a:p>
            <a:r>
              <a:rPr lang="cs-CZ" dirty="0" smtClean="0"/>
              <a:t>Slouží k označení sídla prezidenta (Pražského hradu) v době prezidentovy přítomnosti a k označení prezidentova dopravního prostředku.</a:t>
            </a:r>
            <a:endParaRPr lang="cs-CZ" dirty="0"/>
          </a:p>
        </p:txBody>
      </p:sp>
      <p:pic>
        <p:nvPicPr>
          <p:cNvPr id="4098" name="Picture 2" descr="Soubor:Flag of the president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628800"/>
            <a:ext cx="4104000" cy="41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09975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pečeť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04279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Jde o velký státní znak podložený lipovými ratolestmi  po stranách a okolo je nápis Česká republika</a:t>
            </a:r>
          </a:p>
          <a:p>
            <a:r>
              <a:rPr lang="cs-CZ" dirty="0" smtClean="0"/>
              <a:t>Symbolizuje ČR především v rámci mezinárodních vztahů (například k pečetění mezinárodních smluv)</a:t>
            </a:r>
            <a:endParaRPr lang="cs-CZ" dirty="0"/>
          </a:p>
        </p:txBody>
      </p:sp>
      <p:pic>
        <p:nvPicPr>
          <p:cNvPr id="5124" name="Picture 4" descr="Soubor:Seal of the Czech Republic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02232"/>
            <a:ext cx="3888000" cy="385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97773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hymna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186766" cy="232886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Je tvořena první slokou písně Františka Škroupa za slov </a:t>
            </a:r>
            <a:r>
              <a:rPr lang="cs-CZ" dirty="0" err="1" smtClean="0"/>
              <a:t>J.K.Tyla</a:t>
            </a:r>
            <a:r>
              <a:rPr lang="cs-CZ" dirty="0" smtClean="0"/>
              <a:t> „Kde domov můj“</a:t>
            </a:r>
          </a:p>
          <a:p>
            <a:r>
              <a:rPr lang="cs-CZ" dirty="0" smtClean="0"/>
              <a:t>Vznikla v roce 1834 ve hře Fidlovačka a hymnou je od roku 1918</a:t>
            </a:r>
          </a:p>
          <a:p>
            <a:r>
              <a:rPr lang="cs-CZ" dirty="0" smtClean="0"/>
              <a:t>Hraje se především při státních svátcích i jiných významných příležitostech</a:t>
            </a:r>
          </a:p>
          <a:p>
            <a:endParaRPr lang="cs-CZ" dirty="0"/>
          </a:p>
        </p:txBody>
      </p:sp>
      <p:pic>
        <p:nvPicPr>
          <p:cNvPr id="6146" name="Picture 2" descr="Soubor:Skroup-Anthe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546" y="3500438"/>
            <a:ext cx="5000625" cy="315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13268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1</a:t>
            </a:r>
            <a:r>
              <a:rPr lang="cs-CZ" dirty="0" smtClean="0"/>
              <a:t>) Kolik státních symbolů má Česká republika?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/>
              <a:t>5</a:t>
            </a:r>
          </a:p>
          <a:p>
            <a:pPr marL="514350" indent="-514350">
              <a:buAutoNum type="alphaLcParenR"/>
            </a:pPr>
            <a:r>
              <a:rPr lang="cs-CZ" dirty="0"/>
              <a:t>6</a:t>
            </a:r>
          </a:p>
          <a:p>
            <a:pPr marL="514350" indent="-514350">
              <a:buAutoNum type="alphaLcParenR"/>
            </a:pPr>
            <a:r>
              <a:rPr lang="cs-CZ" dirty="0"/>
              <a:t>7</a:t>
            </a:r>
          </a:p>
          <a:p>
            <a:pPr marL="0" indent="0">
              <a:buNone/>
            </a:pPr>
            <a:r>
              <a:rPr lang="cs-CZ" dirty="0" smtClean="0"/>
              <a:t>2) Jaké jsou národní barvy ČR a jaké je jejich pořadí?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Bílá, červená a modrá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Červená, bílá a modrá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Fialová, zelená a růžová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3) Z jaké písně vznikla česká hymna?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Nad Tatrou </a:t>
            </a:r>
            <a:r>
              <a:rPr lang="cs-CZ" dirty="0" err="1" smtClean="0"/>
              <a:t>sa</a:t>
            </a:r>
            <a:r>
              <a:rPr lang="cs-CZ" dirty="0" smtClean="0"/>
              <a:t> </a:t>
            </a:r>
            <a:r>
              <a:rPr lang="cs-CZ" dirty="0" err="1" smtClean="0"/>
              <a:t>blýska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Kde domov můj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err="1" smtClean="0"/>
              <a:t>God</a:t>
            </a:r>
            <a:r>
              <a:rPr lang="cs-CZ" dirty="0" smtClean="0"/>
              <a:t> </a:t>
            </a:r>
            <a:r>
              <a:rPr lang="cs-CZ" dirty="0" err="1" smtClean="0"/>
              <a:t>save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10579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4) Co je velkým státním znakem?</a:t>
            </a:r>
          </a:p>
          <a:p>
            <a:pPr marL="0" indent="0">
              <a:buNone/>
            </a:pPr>
            <a:r>
              <a:rPr lang="cs-CZ" dirty="0" smtClean="0"/>
              <a:t>a)			b)			c)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5) Co je vlajkou prezidenta republiky?</a:t>
            </a:r>
          </a:p>
          <a:p>
            <a:pPr marL="0" indent="0">
              <a:buNone/>
            </a:pPr>
            <a:r>
              <a:rPr lang="cs-CZ" dirty="0" smtClean="0"/>
              <a:t>a)			b)			c)</a:t>
            </a:r>
          </a:p>
        </p:txBody>
      </p:sp>
      <p:pic>
        <p:nvPicPr>
          <p:cNvPr id="4" name="Picture 4" descr="Soubor:Coat of arms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00" y="2143116"/>
            <a:ext cx="1497224" cy="179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oubor:Small coat of arms of the Czech Republic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44" y="2150695"/>
            <a:ext cx="1454759" cy="1778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Soubor:Flag of the president of the Czech Republic.sv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826" y="4643446"/>
            <a:ext cx="1745976" cy="1745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Soubor:Flag of the Czech Republic.sv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306" y="4643446"/>
            <a:ext cx="2251704" cy="150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Soubor:Flag of the Czech Republic.sv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8" y="2143116"/>
            <a:ext cx="2251704" cy="150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Soubor:Seal of the Czech Republic.pn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62" y="4643446"/>
            <a:ext cx="1849018" cy="1833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75591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Správnými odpověďmi jsou </a:t>
            </a:r>
          </a:p>
          <a:p>
            <a:pPr marL="0" indent="0">
              <a:buNone/>
            </a:pPr>
            <a:r>
              <a:rPr lang="cs-CZ" dirty="0"/>
              <a:t>1)C</a:t>
            </a:r>
          </a:p>
          <a:p>
            <a:pPr marL="0" indent="0">
              <a:buNone/>
            </a:pPr>
            <a:r>
              <a:rPr lang="cs-CZ" dirty="0"/>
              <a:t>2)A</a:t>
            </a:r>
          </a:p>
          <a:p>
            <a:pPr marL="0" indent="0">
              <a:buNone/>
            </a:pPr>
            <a:r>
              <a:rPr lang="cs-CZ" dirty="0" smtClean="0"/>
              <a:t>3)B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4)A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5)C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547800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literatury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Filip, J. (2011): Ústavní právo České republiky. Brno: Nakladatelství Doplněk</a:t>
            </a:r>
          </a:p>
          <a:p>
            <a:pPr marL="0" indent="0">
              <a:buNone/>
            </a:pPr>
            <a:r>
              <a:rPr lang="cs-CZ" sz="2800" dirty="0"/>
              <a:t>Kolektiv autorů (2004): Odmaturuj ze společenských věd. Praha: Nakladatelství </a:t>
            </a:r>
            <a:r>
              <a:rPr lang="cs-CZ" sz="2800" dirty="0" err="1" smtClean="0"/>
              <a:t>Didaktis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Ústavní zákon č. 1/1993 Sb. Ústava ČR</a:t>
            </a:r>
          </a:p>
          <a:p>
            <a:pPr marL="0" indent="0">
              <a:buNone/>
            </a:pPr>
            <a:r>
              <a:rPr lang="cs-CZ" sz="2800" dirty="0" smtClean="0"/>
              <a:t>Internetová encyklopedie cs.wikipedie.org (obrázky)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Zákon o státních symbolech č. 3/1993 Sb.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424466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Obrazový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commons.wikimedia.org/wiki/File:Flag_of_the_president_of_the_Czech_Republic.svg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commons.wikimedia.org/wiki/File:Coat_of_arms_of_the_Czech_Republic.svg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commons.wikimedia.org/wiki/File:Flag_of_the_Czech_Republic.svg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commons.wikimedia.org/wiki/File:Tricolour_of_the_Czech_Republic.svg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commons.wikimedia.org/wiki/File:Small_coat_of_arms_of_the_Czech_Republic.svg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commons.wikimedia.org/wiki/File:Czechoslovakia_COA_medium.svg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commons.wikimedia.org/wiki/File:Czechoslovakia_COA_medium.svg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>
                <a:hlinkClick r:id="rId8"/>
              </a:rPr>
              <a:t>http</a:t>
            </a:r>
            <a:r>
              <a:rPr lang="cs-CZ" sz="1800">
                <a:hlinkClick r:id="rId8"/>
              </a:rPr>
              <a:t>://</a:t>
            </a:r>
            <a:r>
              <a:rPr lang="cs-CZ" sz="1800" smtClean="0">
                <a:hlinkClick r:id="rId8"/>
              </a:rPr>
              <a:t>commons.wikimedia.org/wiki/File:Seal_of_the_Czech_Republic.png</a:t>
            </a:r>
            <a:endParaRPr lang="cs-CZ" sz="180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54848554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587</Words>
  <Application>Microsoft Office PowerPoint</Application>
  <PresentationFormat>Předvádění na obrazovce (4:3)</PresentationFormat>
  <Paragraphs>90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 Průvodní list  Šablona: III/2 Inovace a zkvalitnění výuky prostřednictvím ICT  Vzdělávací materiál: Prezentace  Určen pro: 2. ročník oborů Technické lyceum, Strojírenství, Ekonomika a podnikání a Provoz a ekonomika dopravy   Vzdělávací oblast: Základy společenských věd - Politologie   Název učebního materiálu: Státní symboly </vt:lpstr>
      <vt:lpstr>Klíčová slova: Znak, vlajka, hymna, pečeť, trikolora  Anotace: Žáci si osvojí všechny zákonem stanovené státní symboly.  Metodické pokyny: Řízeným rozhovorem žáci pracují s texty a obrázky. </vt:lpstr>
      <vt:lpstr>Státní symboly České republiky</vt:lpstr>
      <vt:lpstr>Co jsou státní symboly ČR?</vt:lpstr>
      <vt:lpstr>Právní úprava státních symbolů</vt:lpstr>
      <vt:lpstr>Velký státní znak</vt:lpstr>
      <vt:lpstr>Malý státní znak</vt:lpstr>
      <vt:lpstr>Vlajka a národní barvy (trikolora)</vt:lpstr>
      <vt:lpstr>Vlajka prezidenta republiky</vt:lpstr>
      <vt:lpstr>Státní pečeť</vt:lpstr>
      <vt:lpstr>Státní hymna</vt:lpstr>
      <vt:lpstr>Kontrolní otázky</vt:lpstr>
      <vt:lpstr>Kontrolní otázky</vt:lpstr>
      <vt:lpstr>Správné odpovědi</vt:lpstr>
      <vt:lpstr>Seznam literatury</vt:lpstr>
      <vt:lpstr>Obrazový materiál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Státní symboly České republiky</dc:title>
  <dc:creator>SAM-ABS-01</dc:creator>
  <cp:lastModifiedBy>jitka</cp:lastModifiedBy>
  <cp:revision>29</cp:revision>
  <dcterms:created xsi:type="dcterms:W3CDTF">2012-11-08T09:23:26Z</dcterms:created>
  <dcterms:modified xsi:type="dcterms:W3CDTF">2014-04-08T19:40:30Z</dcterms:modified>
</cp:coreProperties>
</file>