
<file path=[Content_Types].xml><?xml version="1.0" encoding="utf-8"?>
<Types xmlns="http://schemas.openxmlformats.org/package/2006/content-types">
  <Default Extension="png" ContentType="image/png"/>
  <Default Extension="jpeg" ContentType="image/jpeg"/>
  <Default Extension="wmf" ContentType="image/x-w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  <p:sldMasterId id="2147483684" r:id="rId2"/>
  </p:sldMasterIdLst>
  <p:notesMasterIdLst>
    <p:notesMasterId r:id="rId15"/>
  </p:notesMasterIdLst>
  <p:sldIdLst>
    <p:sldId id="297" r:id="rId3"/>
    <p:sldId id="256" r:id="rId4"/>
    <p:sldId id="257" r:id="rId5"/>
    <p:sldId id="304" r:id="rId6"/>
    <p:sldId id="305" r:id="rId7"/>
    <p:sldId id="306" r:id="rId8"/>
    <p:sldId id="307" r:id="rId9"/>
    <p:sldId id="308" r:id="rId10"/>
    <p:sldId id="309" r:id="rId11"/>
    <p:sldId id="310" r:id="rId12"/>
    <p:sldId id="298" r:id="rId13"/>
    <p:sldId id="299" r:id="rId14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63" d="100"/>
          <a:sy n="63" d="100"/>
        </p:scale>
        <p:origin x="-730" y="48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848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theme" Target="theme/theme1.xml"/><Relationship Id="rId3" Type="http://schemas.openxmlformats.org/officeDocument/2006/relationships/slide" Target="slides/slide1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viewProps" Target="viewProps.xml"/><Relationship Id="rId2" Type="http://schemas.openxmlformats.org/officeDocument/2006/relationships/slideMaster" Target="slideMasters/slideMaster2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5" Type="http://schemas.openxmlformats.org/officeDocument/2006/relationships/slide" Target="slides/slide3.xml"/><Relationship Id="rId15" Type="http://schemas.openxmlformats.org/officeDocument/2006/relationships/notesMaster" Target="notesMasters/notesMaster1.xml"/><Relationship Id="rId10" Type="http://schemas.openxmlformats.org/officeDocument/2006/relationships/slide" Target="slides/slide8.xml"/><Relationship Id="rId19" Type="http://schemas.openxmlformats.org/officeDocument/2006/relationships/tableStyles" Target="tableStyles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FC0BF29F-FB95-419A-BA64-CB35E9CD9F0B}" type="datetimeFigureOut">
              <a:rPr lang="cs-CZ" smtClean="0"/>
              <a:t>5.4.2014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960C5B53-6DAD-4B6F-B9B5-F0C260B4F33B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25783948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082" name="Zástupný symbol pro obrázek snímku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46083" name="Zástupný symbol pro poznámky 2"/>
          <p:cNvSpPr>
            <a:spLocks noGrp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endParaRPr lang="cs-CZ" altLang="cs-CZ" smtClean="0"/>
          </a:p>
        </p:txBody>
      </p:sp>
      <p:sp>
        <p:nvSpPr>
          <p:cNvPr id="46084" name="Zástupný symbol pro číslo snímku 3"/>
          <p:cNvSpPr>
            <a:spLocks noGrp="1"/>
          </p:cNvSpPr>
          <p:nvPr>
            <p:ph type="sldNum" sz="quarter" idx="5"/>
          </p:nvPr>
        </p:nvSpPr>
        <p:spPr>
          <a:noFill/>
        </p:spPr>
        <p:txBody>
          <a:bodyPr/>
          <a:lstStyle>
            <a:lvl1pPr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spcBef>
                <a:spcPct val="0"/>
              </a:spcBef>
            </a:pPr>
            <a:fld id="{396CE882-6406-4848-96A0-BC7F459FA087}" type="slidenum">
              <a:rPr lang="cs-CZ" altLang="cs-CZ">
                <a:solidFill>
                  <a:srgbClr val="000000"/>
                </a:solidFill>
              </a:rPr>
              <a:pPr eaLnBrk="1" hangingPunct="1">
                <a:spcBef>
                  <a:spcPct val="0"/>
                </a:spcBef>
              </a:pPr>
              <a:t>11</a:t>
            </a:fld>
            <a:endParaRPr lang="cs-CZ" altLang="cs-CZ">
              <a:solidFill>
                <a:srgbClr val="000000"/>
              </a:solidFill>
            </a:endParaRPr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itle 8"/>
          <p:cNvSpPr>
            <a:spLocks noGrp="1"/>
          </p:cNvSpPr>
          <p:nvPr>
            <p:ph type="ctrTitle"/>
          </p:nvPr>
        </p:nvSpPr>
        <p:spPr>
          <a:xfrm>
            <a:off x="533400" y="1371600"/>
            <a:ext cx="7851648" cy="1828800"/>
          </a:xfrm>
          <a:ln>
            <a:noFill/>
          </a:ln>
        </p:spPr>
        <p:txBody>
          <a:bodyPr vert="horz" tIns="0" rIns="18288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  <a:contourClr>
                <a:schemeClr val="tx2"/>
              </a:contourClr>
            </a:sp3d>
          </a:bodyPr>
          <a:lstStyle>
            <a:lvl1pPr algn="r" rtl="0">
              <a:spcBef>
                <a:spcPct val="0"/>
              </a:spcBef>
              <a:buNone/>
              <a:defRPr sz="5600" b="1">
                <a:ln>
                  <a:noFill/>
                </a:ln>
                <a:solidFill>
                  <a:schemeClr val="accent3">
                    <a:tint val="90000"/>
                    <a:satMod val="120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17" name="Subtitle 16"/>
          <p:cNvSpPr>
            <a:spLocks noGrp="1"/>
          </p:cNvSpPr>
          <p:nvPr>
            <p:ph type="subTitle" idx="1"/>
          </p:nvPr>
        </p:nvSpPr>
        <p:spPr>
          <a:xfrm>
            <a:off x="533400" y="3228536"/>
            <a:ext cx="7854696" cy="1752600"/>
          </a:xfrm>
        </p:spPr>
        <p:txBody>
          <a:bodyPr lIns="0" rIns="18288"/>
          <a:lstStyle>
            <a:lvl1pPr marL="0" marR="45720" indent="0" algn="r">
              <a:buNone/>
              <a:defRPr>
                <a:solidFill>
                  <a:schemeClr val="tx1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cs-CZ" smtClean="0"/>
              <a:t>Kliknutím lze upravit styl předlohy.</a:t>
            </a:r>
            <a:endParaRPr kumimoji="0" lang="en-US"/>
          </a:p>
        </p:txBody>
      </p:sp>
      <p:sp>
        <p:nvSpPr>
          <p:cNvPr id="30" name="Date Placeholder 2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A29231-EBAB-46EF-B713-63A6835C7DFE}" type="datetimeFigureOut">
              <a:rPr lang="cs-CZ" smtClean="0"/>
              <a:t>5.4.2014</a:t>
            </a:fld>
            <a:endParaRPr lang="cs-CZ"/>
          </a:p>
        </p:txBody>
      </p:sp>
      <p:sp>
        <p:nvSpPr>
          <p:cNvPr id="19" name="Footer Placeholder 1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27" name="Slide Number Placeholder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708DB3-41C2-4A1B-AD13-3650CB4255D6}" type="slidenum">
              <a:rPr lang="cs-CZ" smtClean="0"/>
              <a:t>‹#›</a:t>
            </a:fld>
            <a:endParaRPr lang="cs-CZ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A29231-EBAB-46EF-B713-63A6835C7DFE}" type="datetimeFigureOut">
              <a:rPr lang="cs-CZ" smtClean="0"/>
              <a:t>5.4.2014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708DB3-41C2-4A1B-AD13-3650CB4255D6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0352" y="1316736"/>
            <a:ext cx="7772400" cy="1362456"/>
          </a:xfrm>
          <a:ln>
            <a:noFill/>
          </a:ln>
        </p:spPr>
        <p:txBody>
          <a:bodyPr vert="horz" tIns="0" bIns="0" anchor="b">
            <a:no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</a:sp3d>
          </a:bodyPr>
          <a:lstStyle>
            <a:lvl1pPr algn="l" rtl="0">
              <a:spcBef>
                <a:spcPct val="0"/>
              </a:spcBef>
              <a:buNone/>
              <a:defRPr lang="en-US" sz="5600" b="1" cap="none" baseline="0" dirty="0">
                <a:ln w="635">
                  <a:noFill/>
                </a:ln>
                <a:solidFill>
                  <a:schemeClr val="accent4">
                    <a:tint val="90000"/>
                    <a:satMod val="125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30352" y="2704664"/>
            <a:ext cx="7772400" cy="1509712"/>
          </a:xfrm>
        </p:spPr>
        <p:txBody>
          <a:bodyPr lIns="45720" rIns="45720" anchor="t"/>
          <a:lstStyle>
            <a:lvl1pPr marL="0" indent="0">
              <a:buNone/>
              <a:defRPr sz="22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A29231-EBAB-46EF-B713-63A6835C7DFE}" type="datetimeFigureOut">
              <a:rPr lang="cs-CZ" smtClean="0"/>
              <a:t>5.4.2014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708DB3-41C2-4A1B-AD13-3650CB4255D6}" type="slidenum">
              <a:rPr lang="cs-CZ" smtClean="0"/>
              <a:t>‹#›</a:t>
            </a:fld>
            <a:endParaRPr lang="cs-CZ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A29231-EBAB-46EF-B713-63A6835C7DFE}" type="datetimeFigureOut">
              <a:rPr lang="cs-CZ" smtClean="0"/>
              <a:t>5.4.2014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708DB3-41C2-4A1B-AD13-3650CB4255D6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 tIns="45720" anchor="b"/>
          <a:lstStyle>
            <a:lvl1pPr>
              <a:defRPr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855248"/>
            <a:ext cx="4040188" cy="659352"/>
          </a:xfrm>
        </p:spPr>
        <p:txBody>
          <a:bodyPr lIns="45720" tIns="0" rIns="45720" bIns="0" anchor="ctr">
            <a:noAutofit/>
          </a:bodyPr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3"/>
          </p:nvPr>
        </p:nvSpPr>
        <p:spPr>
          <a:xfrm>
            <a:off x="4645025" y="1859757"/>
            <a:ext cx="4041775" cy="654843"/>
          </a:xfrm>
        </p:spPr>
        <p:txBody>
          <a:bodyPr lIns="45720" tIns="0" rIns="45720" bIns="0" anchor="ctr"/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5" name="Content Placeholder 4"/>
          <p:cNvSpPr>
            <a:spLocks noGrp="1"/>
          </p:cNvSpPr>
          <p:nvPr>
            <p:ph sz="quarter" idx="2"/>
          </p:nvPr>
        </p:nvSpPr>
        <p:spPr>
          <a:xfrm>
            <a:off x="457200" y="2514600"/>
            <a:ext cx="4040188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514600"/>
            <a:ext cx="4041775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A29231-EBAB-46EF-B713-63A6835C7DFE}" type="datetimeFigureOut">
              <a:rPr lang="cs-CZ" smtClean="0"/>
              <a:t>5.4.2014</a:t>
            </a:fld>
            <a:endParaRPr lang="cs-CZ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708DB3-41C2-4A1B-AD13-3650CB4255D6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305800" cy="1143000"/>
          </a:xfrm>
        </p:spPr>
        <p:txBody>
          <a:bodyPr vert="horz" tIns="45720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contourClr>
                <a:schemeClr val="tx2"/>
              </a:contourClr>
            </a:sp3d>
          </a:bodyPr>
          <a:lstStyle>
            <a:lvl1pPr algn="l" rtl="0">
              <a:spcBef>
                <a:spcPct val="0"/>
              </a:spcBef>
              <a:buNone/>
              <a:defRPr sz="50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A29231-EBAB-46EF-B713-63A6835C7DFE}" type="datetimeFigureOut">
              <a:rPr lang="cs-CZ" smtClean="0"/>
              <a:t>5.4.2014</a:t>
            </a:fld>
            <a:endParaRPr lang="cs-CZ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708DB3-41C2-4A1B-AD13-3650CB4255D6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A29231-EBAB-46EF-B713-63A6835C7DFE}" type="datetimeFigureOut">
              <a:rPr lang="cs-CZ" smtClean="0"/>
              <a:t>5.4.2014</a:t>
            </a:fld>
            <a:endParaRPr lang="cs-CZ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708DB3-41C2-4A1B-AD13-3650CB4255D6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514352"/>
            <a:ext cx="2743200" cy="1162050"/>
          </a:xfrm>
        </p:spPr>
        <p:txBody>
          <a:bodyPr lIns="0" anchor="b">
            <a:noAutofit/>
          </a:bodyPr>
          <a:lstStyle>
            <a:lvl1pPr algn="l" rtl="0">
              <a:spcBef>
                <a:spcPct val="0"/>
              </a:spcBef>
              <a:buNone/>
              <a:defRPr sz="26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685800" y="1676400"/>
            <a:ext cx="2743200" cy="4572000"/>
          </a:xfrm>
        </p:spPr>
        <p:txBody>
          <a:bodyPr lIns="18288" rIns="18288"/>
          <a:lstStyle>
            <a:lvl1pPr marL="0" indent="0" algn="l">
              <a:buNone/>
              <a:defRPr sz="1400"/>
            </a:lvl1pPr>
            <a:lvl2pPr indent="0" algn="l">
              <a:buNone/>
              <a:defRPr sz="1200"/>
            </a:lvl2pPr>
            <a:lvl3pPr indent="0" algn="l">
              <a:buNone/>
              <a:defRPr sz="1000"/>
            </a:lvl3pPr>
            <a:lvl4pPr indent="0" algn="l">
              <a:buNone/>
              <a:defRPr sz="900"/>
            </a:lvl4pPr>
            <a:lvl5pPr indent="0" algn="l">
              <a:buNone/>
              <a:defRPr sz="900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1"/>
          </p:nvPr>
        </p:nvSpPr>
        <p:spPr>
          <a:xfrm>
            <a:off x="3575050" y="1676400"/>
            <a:ext cx="5111750" cy="4572000"/>
          </a:xfrm>
        </p:spPr>
        <p:txBody>
          <a:bodyPr tIns="0"/>
          <a:lstStyle>
            <a:lvl1pPr>
              <a:defRPr sz="2800"/>
            </a:lvl1pPr>
            <a:lvl2pPr>
              <a:defRPr sz="2600"/>
            </a:lvl2pPr>
            <a:lvl3pPr>
              <a:defRPr sz="2400"/>
            </a:lvl3pPr>
            <a:lvl4pPr>
              <a:defRPr sz="2000"/>
            </a:lvl4pPr>
            <a:lvl5pPr>
              <a:defRPr sz="18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A29231-EBAB-46EF-B713-63A6835C7DFE}" type="datetimeFigureOut">
              <a:rPr lang="cs-CZ" smtClean="0"/>
              <a:t>5.4.2014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708DB3-41C2-4A1B-AD13-3650CB4255D6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Snip and Round Single Corner Rectangle 8"/>
          <p:cNvSpPr/>
          <p:nvPr/>
        </p:nvSpPr>
        <p:spPr>
          <a:xfrm rot="420000" flipV="1">
            <a:off x="3165753" y="1108077"/>
            <a:ext cx="5257800" cy="4114800"/>
          </a:xfrm>
          <a:prstGeom prst="snipRoundRect">
            <a:avLst>
              <a:gd name="adj1" fmla="val 0"/>
              <a:gd name="adj2" fmla="val 3646"/>
            </a:avLst>
          </a:prstGeom>
          <a:solidFill>
            <a:srgbClr val="FFFFFF"/>
          </a:solidFill>
          <a:ln w="3175" cap="rnd" cmpd="sng" algn="ctr">
            <a:solidFill>
              <a:srgbClr val="C0C0C0"/>
            </a:solidFill>
            <a:prstDash val="solid"/>
          </a:ln>
          <a:effectLst>
            <a:outerShdw blurRad="63500" dist="38500" dir="7500000" sx="98500" sy="100080" kx="100000" algn="tl" rotWithShape="0">
              <a:srgbClr val="000000">
                <a:alpha val="25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Right Triangle 11"/>
          <p:cNvSpPr/>
          <p:nvPr/>
        </p:nvSpPr>
        <p:spPr>
          <a:xfrm rot="420000" flipV="1">
            <a:off x="8004134" y="5359769"/>
            <a:ext cx="155448" cy="155448"/>
          </a:xfrm>
          <a:prstGeom prst="rtTriangle">
            <a:avLst/>
          </a:prstGeom>
          <a:solidFill>
            <a:srgbClr val="FFFFFF"/>
          </a:solidFill>
          <a:ln w="12700" cap="flat" cmpd="sng" algn="ctr">
            <a:solidFill>
              <a:srgbClr val="FFFFFF"/>
            </a:solidFill>
            <a:prstDash val="solid"/>
            <a:bevel/>
          </a:ln>
          <a:effectLst>
            <a:outerShdw blurRad="19685" dist="6350" dir="12900000" algn="tl" rotWithShape="0">
              <a:srgbClr val="000000">
                <a:alpha val="47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1176996"/>
            <a:ext cx="2212848" cy="1582621"/>
          </a:xfrm>
        </p:spPr>
        <p:txBody>
          <a:bodyPr vert="horz" lIns="45720" tIns="45720" rIns="45720" bIns="45720" anchor="b"/>
          <a:lstStyle>
            <a:lvl1pPr algn="l">
              <a:buNone/>
              <a:defRPr sz="2000" b="1">
                <a:solidFill>
                  <a:schemeClr val="tx2"/>
                </a:solidFill>
              </a:defRPr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09600" y="2828785"/>
            <a:ext cx="2209800" cy="2179320"/>
          </a:xfrm>
        </p:spPr>
        <p:txBody>
          <a:bodyPr lIns="64008" rIns="45720" bIns="45720" anchor="t"/>
          <a:lstStyle>
            <a:lvl1pPr marL="0" indent="0" algn="l">
              <a:spcBef>
                <a:spcPts val="250"/>
              </a:spcBef>
              <a:buFontTx/>
              <a:buNone/>
              <a:defRPr sz="13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A29231-EBAB-46EF-B713-63A6835C7DFE}" type="datetimeFigureOut">
              <a:rPr lang="cs-CZ" smtClean="0"/>
              <a:t>5.4.2014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077200" y="6356350"/>
            <a:ext cx="609600" cy="365125"/>
          </a:xfrm>
        </p:spPr>
        <p:txBody>
          <a:bodyPr/>
          <a:lstStyle/>
          <a:p>
            <a:fld id="{4A708DB3-41C2-4A1B-AD13-3650CB4255D6}" type="slidenum">
              <a:rPr lang="cs-CZ" smtClean="0"/>
              <a:t>‹#›</a:t>
            </a:fld>
            <a:endParaRPr lang="cs-CZ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 rot="420000">
            <a:off x="3485793" y="1199517"/>
            <a:ext cx="4617720" cy="3931920"/>
          </a:xfrm>
          <a:prstGeom prst="rect">
            <a:avLst/>
          </a:prstGeom>
          <a:solidFill>
            <a:schemeClr val="bg2"/>
          </a:solidFill>
          <a:ln w="3000" cap="rnd">
            <a:solidFill>
              <a:srgbClr val="C0C0C0"/>
            </a:solidFill>
            <a:round/>
          </a:ln>
          <a:effectLst/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cs-CZ" smtClean="0"/>
              <a:t>Kliknutím na ikonu přidáte obrázek.</a:t>
            </a:r>
            <a:endParaRPr kumimoji="0" lang="en-US" dirty="0"/>
          </a:p>
        </p:txBody>
      </p:sp>
      <p:sp>
        <p:nvSpPr>
          <p:cNvPr id="10" name="Freeform 9"/>
          <p:cNvSpPr>
            <a:spLocks/>
          </p:cNvSpPr>
          <p:nvPr/>
        </p:nvSpPr>
        <p:spPr bwMode="auto">
          <a:xfrm flipV="1">
            <a:off x="-9525" y="5816600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1" name="Freeform 10"/>
          <p:cNvSpPr>
            <a:spLocks/>
          </p:cNvSpPr>
          <p:nvPr/>
        </p:nvSpPr>
        <p:spPr bwMode="auto">
          <a:xfrm flipV="1">
            <a:off x="4381500" y="6219825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A29231-EBAB-46EF-B713-63A6835C7DFE}" type="datetimeFigureOut">
              <a:rPr lang="cs-CZ" smtClean="0"/>
              <a:t>5.4.2014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708DB3-41C2-4A1B-AD13-3650CB4255D6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914401"/>
            <a:ext cx="2057400" cy="5211763"/>
          </a:xfrm>
        </p:spPr>
        <p:txBody>
          <a:bodyPr vert="eaVert"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914401"/>
            <a:ext cx="6019800" cy="5211763"/>
          </a:xfrm>
        </p:spPr>
        <p:txBody>
          <a:bodyPr vert="eaVert"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A29231-EBAB-46EF-B713-63A6835C7DFE}" type="datetimeFigureOut">
              <a:rPr lang="cs-CZ" smtClean="0"/>
              <a:t>5.4.2014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708DB3-41C2-4A1B-AD13-3650CB4255D6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Verdana" pitchFamily="34" charset="0"/>
              </a:defRPr>
            </a:lvl1pPr>
          </a:lstStyle>
          <a:p>
            <a:pPr>
              <a:defRPr/>
            </a:pPr>
            <a:fld id="{5146CE9D-3024-43A6-9F2F-2FDFD3E01496}" type="datetime1">
              <a:rPr lang="cs-CZ"/>
              <a:pPr>
                <a:defRPr/>
              </a:pPr>
              <a:t>5.4.2014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Verdana" pitchFamily="34" charset="0"/>
              </a:defRPr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Verdana" pitchFamily="34" charset="0"/>
              </a:defRPr>
            </a:lvl1pPr>
          </a:lstStyle>
          <a:p>
            <a:pPr>
              <a:defRPr/>
            </a:pPr>
            <a:fld id="{CD6B5860-8868-4E7A-87FC-9352EC2F4BAA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265756892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Verdana" pitchFamily="34" charset="0"/>
              </a:defRPr>
            </a:lvl1pPr>
          </a:lstStyle>
          <a:p>
            <a:pPr>
              <a:defRPr/>
            </a:pPr>
            <a:fld id="{21E6FC27-AF8B-4326-9F5D-26F13B1823CF}" type="datetime1">
              <a:rPr lang="cs-CZ"/>
              <a:pPr>
                <a:defRPr/>
              </a:pPr>
              <a:t>5.4.2014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Verdana" pitchFamily="34" charset="0"/>
              </a:defRPr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Verdana" pitchFamily="34" charset="0"/>
              </a:defRPr>
            </a:lvl1pPr>
          </a:lstStyle>
          <a:p>
            <a:pPr>
              <a:defRPr/>
            </a:pPr>
            <a:fld id="{FCC39308-0699-4671-ACB7-DC5738657D6C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870808018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Verdana" pitchFamily="34" charset="0"/>
              </a:defRPr>
            </a:lvl1pPr>
          </a:lstStyle>
          <a:p>
            <a:pPr>
              <a:defRPr/>
            </a:pPr>
            <a:fld id="{A8551F38-210E-4CB2-A28B-AB49B852FA52}" type="datetime1">
              <a:rPr lang="cs-CZ"/>
              <a:pPr>
                <a:defRPr/>
              </a:pPr>
              <a:t>5.4.2014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Verdana" pitchFamily="34" charset="0"/>
              </a:defRPr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Verdana" pitchFamily="34" charset="0"/>
              </a:defRPr>
            </a:lvl1pPr>
          </a:lstStyle>
          <a:p>
            <a:pPr>
              <a:defRPr/>
            </a:pPr>
            <a:fld id="{C143BCAD-6034-4A14-B146-0B41194CE103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262470402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Verdana" pitchFamily="34" charset="0"/>
              </a:defRPr>
            </a:lvl1pPr>
          </a:lstStyle>
          <a:p>
            <a:pPr>
              <a:defRPr/>
            </a:pPr>
            <a:fld id="{C93271EE-E1F1-4B9E-9AA3-CA74D7739CBA}" type="datetime1">
              <a:rPr lang="cs-CZ"/>
              <a:pPr>
                <a:defRPr/>
              </a:pPr>
              <a:t>5.4.2014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Verdana" pitchFamily="34" charset="0"/>
              </a:defRPr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Verdana" pitchFamily="34" charset="0"/>
              </a:defRPr>
            </a:lvl1pPr>
          </a:lstStyle>
          <a:p>
            <a:pPr>
              <a:defRPr/>
            </a:pPr>
            <a:fld id="{901359F9-AD53-4233-BA99-B92370A1F3BF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345265348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Verdana" pitchFamily="34" charset="0"/>
              </a:defRPr>
            </a:lvl1pPr>
          </a:lstStyle>
          <a:p>
            <a:pPr>
              <a:defRPr/>
            </a:pPr>
            <a:fld id="{F8B45E8E-BBEF-4499-93CF-19844B6F78D8}" type="datetime1">
              <a:rPr lang="cs-CZ"/>
              <a:pPr>
                <a:defRPr/>
              </a:pPr>
              <a:t>5.4.2014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Verdana" pitchFamily="34" charset="0"/>
              </a:defRPr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Verdana" pitchFamily="34" charset="0"/>
              </a:defRPr>
            </a:lvl1pPr>
          </a:lstStyle>
          <a:p>
            <a:pPr>
              <a:defRPr/>
            </a:pPr>
            <a:fld id="{7D2F66FC-6EA5-4D01-B3A6-85CDBE288931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794136464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Verdana" pitchFamily="34" charset="0"/>
              </a:defRPr>
            </a:lvl1pPr>
          </a:lstStyle>
          <a:p>
            <a:pPr>
              <a:defRPr/>
            </a:pPr>
            <a:fld id="{A4A8E2D1-28D5-4E83-AD7C-9AB78FFCC906}" type="datetime1">
              <a:rPr lang="cs-CZ"/>
              <a:pPr>
                <a:defRPr/>
              </a:pPr>
              <a:t>5.4.2014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Verdana" pitchFamily="34" charset="0"/>
              </a:defRPr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Verdana" pitchFamily="34" charset="0"/>
              </a:defRPr>
            </a:lvl1pPr>
          </a:lstStyle>
          <a:p>
            <a:pPr>
              <a:defRPr/>
            </a:pPr>
            <a:fld id="{F3018DC1-E0A8-405D-9A0E-341B10934514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730142572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Verdana" pitchFamily="34" charset="0"/>
              </a:defRPr>
            </a:lvl1pPr>
          </a:lstStyle>
          <a:p>
            <a:pPr>
              <a:defRPr/>
            </a:pPr>
            <a:fld id="{A1C1E977-071F-412E-A3F4-FB5D29B4B7F7}" type="datetime1">
              <a:rPr lang="cs-CZ"/>
              <a:pPr>
                <a:defRPr/>
              </a:pPr>
              <a:t>5.4.2014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Verdana" pitchFamily="34" charset="0"/>
              </a:defRPr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Verdana" pitchFamily="34" charset="0"/>
              </a:defRPr>
            </a:lvl1pPr>
          </a:lstStyle>
          <a:p>
            <a:pPr>
              <a:defRPr/>
            </a:pPr>
            <a:fld id="{FB0081A8-2306-409B-946F-5E8CB24367F2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543741710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Verdana" pitchFamily="34" charset="0"/>
              </a:defRPr>
            </a:lvl1pPr>
          </a:lstStyle>
          <a:p>
            <a:pPr>
              <a:defRPr/>
            </a:pPr>
            <a:fld id="{B712BA65-8DFE-4DFA-AE4A-41C0B2123C88}" type="datetime1">
              <a:rPr lang="cs-CZ"/>
              <a:pPr>
                <a:defRPr/>
              </a:pPr>
              <a:t>5.4.2014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Verdana" pitchFamily="34" charset="0"/>
              </a:defRPr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Verdana" pitchFamily="34" charset="0"/>
              </a:defRPr>
            </a:lvl1pPr>
          </a:lstStyle>
          <a:p>
            <a:pPr>
              <a:defRPr/>
            </a:pPr>
            <a:fld id="{F3BA7360-B4DA-4751-A868-2A97250AE902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336145282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cs-CZ" noProof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Verdana" pitchFamily="34" charset="0"/>
              </a:defRPr>
            </a:lvl1pPr>
          </a:lstStyle>
          <a:p>
            <a:pPr>
              <a:defRPr/>
            </a:pPr>
            <a:fld id="{682B09C7-56C6-490C-A792-4F017690CF59}" type="datetime1">
              <a:rPr lang="cs-CZ"/>
              <a:pPr>
                <a:defRPr/>
              </a:pPr>
              <a:t>5.4.2014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Verdana" pitchFamily="34" charset="0"/>
              </a:defRPr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Verdana" pitchFamily="34" charset="0"/>
              </a:defRPr>
            </a:lvl1pPr>
          </a:lstStyle>
          <a:p>
            <a:pPr>
              <a:defRPr/>
            </a:pPr>
            <a:fld id="{A3EBAC5B-DDF4-455E-B5FA-3A68B1185A23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598061310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Verdana" pitchFamily="34" charset="0"/>
              </a:defRPr>
            </a:lvl1pPr>
          </a:lstStyle>
          <a:p>
            <a:pPr>
              <a:defRPr/>
            </a:pPr>
            <a:fld id="{0C44ADFA-4234-484E-97DB-9B456F02A93C}" type="datetime1">
              <a:rPr lang="cs-CZ"/>
              <a:pPr>
                <a:defRPr/>
              </a:pPr>
              <a:t>5.4.2014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Verdana" pitchFamily="34" charset="0"/>
              </a:defRPr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Verdana" pitchFamily="34" charset="0"/>
              </a:defRPr>
            </a:lvl1pPr>
          </a:lstStyle>
          <a:p>
            <a:pPr>
              <a:defRPr/>
            </a:pPr>
            <a:fld id="{F9B7ABEA-495B-4EB9-9E85-F83A37A486EF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991049063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Verdana" pitchFamily="34" charset="0"/>
              </a:defRPr>
            </a:lvl1pPr>
          </a:lstStyle>
          <a:p>
            <a:pPr>
              <a:defRPr/>
            </a:pPr>
            <a:fld id="{3ED60EF0-019F-4FFE-96D5-E70E03164536}" type="datetime1">
              <a:rPr lang="cs-CZ"/>
              <a:pPr>
                <a:defRPr/>
              </a:pPr>
              <a:t>5.4.2014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Verdana" pitchFamily="34" charset="0"/>
              </a:defRPr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Verdana" pitchFamily="34" charset="0"/>
              </a:defRPr>
            </a:lvl1pPr>
          </a:lstStyle>
          <a:p>
            <a:pPr>
              <a:defRPr/>
            </a:pPr>
            <a:fld id="{58FA74E9-DCBB-4FD8-B86B-756081641409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63857509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Freeform 6"/>
          <p:cNvSpPr>
            <a:spLocks/>
          </p:cNvSpPr>
          <p:nvPr/>
        </p:nvSpPr>
        <p:spPr bwMode="auto">
          <a:xfrm>
            <a:off x="-9525" y="-7144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8" name="Freeform 7"/>
          <p:cNvSpPr>
            <a:spLocks/>
          </p:cNvSpPr>
          <p:nvPr/>
        </p:nvSpPr>
        <p:spPr bwMode="auto">
          <a:xfrm>
            <a:off x="4381500" y="-7144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9" name="Title Placeholder 8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  <a:prstGeom prst="rect">
            <a:avLst/>
          </a:prstGeom>
        </p:spPr>
        <p:txBody>
          <a:bodyPr vert="horz" lIns="0" rIns="0" bIns="0" anchor="b">
            <a:normAutofit/>
          </a:bodyPr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0" name="Text Placeholder 29"/>
          <p:cNvSpPr>
            <a:spLocks noGrp="1"/>
          </p:cNvSpPr>
          <p:nvPr>
            <p:ph type="body" idx="1"/>
          </p:nvPr>
        </p:nvSpPr>
        <p:spPr>
          <a:xfrm>
            <a:off x="457200" y="1935480"/>
            <a:ext cx="8229600" cy="4389120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  <p:sp>
        <p:nvSpPr>
          <p:cNvPr id="10" name="Date Placeholder 9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fld id="{8AA29231-EBAB-46EF-B713-63A6835C7DFE}" type="datetimeFigureOut">
              <a:rPr lang="cs-CZ" smtClean="0"/>
              <a:t>5.4.2014</a:t>
            </a:fld>
            <a:endParaRPr lang="cs-CZ"/>
          </a:p>
        </p:txBody>
      </p:sp>
      <p:sp>
        <p:nvSpPr>
          <p:cNvPr id="22" name="Footer Placeholder 21"/>
          <p:cNvSpPr>
            <a:spLocks noGrp="1"/>
          </p:cNvSpPr>
          <p:nvPr>
            <p:ph type="ftr" sz="quarter" idx="3"/>
          </p:nvPr>
        </p:nvSpPr>
        <p:spPr>
          <a:xfrm>
            <a:off x="2667000" y="6356350"/>
            <a:ext cx="33528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18" name="Slide Number Placeholder 17"/>
          <p:cNvSpPr>
            <a:spLocks noGrp="1"/>
          </p:cNvSpPr>
          <p:nvPr>
            <p:ph type="sldNum" sz="quarter" idx="4"/>
          </p:nvPr>
        </p:nvSpPr>
        <p:spPr>
          <a:xfrm>
            <a:off x="7924800" y="6356350"/>
            <a:ext cx="7620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r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fld id="{4A708DB3-41C2-4A1B-AD13-3650CB4255D6}" type="slidenum">
              <a:rPr lang="cs-CZ" smtClean="0"/>
              <a:t>‹#›</a:t>
            </a:fld>
            <a:endParaRPr lang="cs-CZ"/>
          </a:p>
        </p:txBody>
      </p:sp>
      <p:grpSp>
        <p:nvGrpSpPr>
          <p:cNvPr id="2" name="Group 1"/>
          <p:cNvGrpSpPr/>
          <p:nvPr/>
        </p:nvGrpSpPr>
        <p:grpSpPr>
          <a:xfrm>
            <a:off x="-19017" y="202408"/>
            <a:ext cx="9180548" cy="649224"/>
            <a:chOff x="-19045" y="216550"/>
            <a:chExt cx="9180548" cy="649224"/>
          </a:xfrm>
        </p:grpSpPr>
        <p:sp>
          <p:nvSpPr>
            <p:cNvPr id="12" name="Freeform 11"/>
            <p:cNvSpPr>
              <a:spLocks/>
            </p:cNvSpPr>
            <p:nvPr/>
          </p:nvSpPr>
          <p:spPr bwMode="auto">
            <a:xfrm rot="21435692">
              <a:off x="-19045" y="216550"/>
              <a:ext cx="9163050" cy="649224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966"/>
                </a:cxn>
                <a:cxn ang="0">
                  <a:pos x="1608" y="282"/>
                </a:cxn>
                <a:cxn ang="0">
                  <a:pos x="4110" y="1008"/>
                </a:cxn>
                <a:cxn ang="0">
                  <a:pos x="5772" y="0"/>
                </a:cxn>
              </a:cxnLst>
              <a:rect l="0" t="0" r="0" b="0"/>
              <a:pathLst>
                <a:path w="5772" h="1055">
                  <a:moveTo>
                    <a:pt x="0" y="966"/>
                  </a:moveTo>
                  <a:cubicBezTo>
                    <a:pt x="282" y="738"/>
                    <a:pt x="923" y="275"/>
                    <a:pt x="1608" y="282"/>
                  </a:cubicBezTo>
                  <a:cubicBezTo>
                    <a:pt x="2293" y="289"/>
                    <a:pt x="3416" y="1055"/>
                    <a:pt x="4110" y="1008"/>
                  </a:cubicBezTo>
                  <a:cubicBezTo>
                    <a:pt x="4804" y="961"/>
                    <a:pt x="5426" y="210"/>
                    <a:pt x="5772" y="0"/>
                  </a:cubicBezTo>
                </a:path>
              </a:pathLst>
            </a:custGeom>
            <a:noFill/>
            <a:ln w="10795" cap="flat" cmpd="sng" algn="ctr">
              <a:gradFill>
                <a:gsLst>
                  <a:gs pos="74000">
                    <a:schemeClr val="accent3">
                      <a:shade val="75000"/>
                    </a:schemeClr>
                  </a:gs>
                  <a:gs pos="86000">
                    <a:schemeClr val="tx1">
                      <a:alpha val="29000"/>
                    </a:schemeClr>
                  </a:gs>
                  <a:gs pos="16000">
                    <a:schemeClr val="accent2">
                      <a:shade val="75000"/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  <p:sp>
          <p:nvSpPr>
            <p:cNvPr id="13" name="Freeform 12"/>
            <p:cNvSpPr>
              <a:spLocks/>
            </p:cNvSpPr>
            <p:nvPr/>
          </p:nvSpPr>
          <p:spPr bwMode="auto">
            <a:xfrm rot="21435692">
              <a:off x="-14309" y="290003"/>
              <a:ext cx="9175812" cy="530352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732"/>
                </a:cxn>
                <a:cxn ang="0">
                  <a:pos x="1638" y="228"/>
                </a:cxn>
                <a:cxn ang="0">
                  <a:pos x="4122" y="816"/>
                </a:cxn>
                <a:cxn ang="0">
                  <a:pos x="5766" y="0"/>
                </a:cxn>
              </a:cxnLst>
              <a:rect l="0" t="0" r="0" b="0"/>
              <a:pathLst>
                <a:path w="5766" h="854">
                  <a:moveTo>
                    <a:pt x="0" y="732"/>
                  </a:moveTo>
                  <a:cubicBezTo>
                    <a:pt x="273" y="647"/>
                    <a:pt x="951" y="214"/>
                    <a:pt x="1638" y="228"/>
                  </a:cubicBezTo>
                  <a:cubicBezTo>
                    <a:pt x="2325" y="242"/>
                    <a:pt x="3434" y="854"/>
                    <a:pt x="4122" y="816"/>
                  </a:cubicBezTo>
                  <a:cubicBezTo>
                    <a:pt x="4810" y="778"/>
                    <a:pt x="5424" y="170"/>
                    <a:pt x="5766" y="0"/>
                  </a:cubicBezTo>
                </a:path>
              </a:pathLst>
            </a:custGeom>
            <a:noFill/>
            <a:ln w="9525" cap="flat" cmpd="sng" algn="ctr">
              <a:gradFill>
                <a:gsLst>
                  <a:gs pos="74000">
                    <a:schemeClr val="accent4"/>
                  </a:gs>
                  <a:gs pos="44000">
                    <a:schemeClr val="accent1"/>
                  </a:gs>
                  <a:gs pos="33000">
                    <a:schemeClr val="accent2"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</p:grp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l" rtl="0" eaLnBrk="1" latinLnBrk="0" hangingPunct="1">
        <a:spcBef>
          <a:spcPct val="0"/>
        </a:spcBef>
        <a:buNone/>
        <a:defRPr kumimoji="0" sz="5000" b="0" kern="1200">
          <a:ln>
            <a:noFill/>
          </a:ln>
          <a:solidFill>
            <a:schemeClr val="tx2"/>
          </a:solidFill>
          <a:effectLst/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ct val="20000"/>
        </a:spcBef>
        <a:buClr>
          <a:schemeClr val="accent3"/>
        </a:buClr>
        <a:buSzPct val="95000"/>
        <a:buFont typeface="Wingdings 2"/>
        <a:buChar char="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46888" algn="l" rtl="0" eaLnBrk="1" latinLnBrk="0" hangingPunct="1">
        <a:spcBef>
          <a:spcPct val="20000"/>
        </a:spcBef>
        <a:buClr>
          <a:schemeClr val="accent1"/>
        </a:buClr>
        <a:buSzPct val="85000"/>
        <a:buFont typeface="Wingdings 2"/>
        <a:buChar char="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46888" algn="l" rtl="0" eaLnBrk="1" latinLnBrk="0" hangingPunct="1">
        <a:spcBef>
          <a:spcPct val="20000"/>
        </a:spcBef>
        <a:buClr>
          <a:schemeClr val="accent2"/>
        </a:buClr>
        <a:buSzPct val="70000"/>
        <a:buFont typeface="Wingdings 2"/>
        <a:buChar char="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188720" indent="-210312" algn="l" rtl="0" eaLnBrk="1" latinLnBrk="0" hangingPunct="1">
        <a:spcBef>
          <a:spcPct val="20000"/>
        </a:spcBef>
        <a:buClr>
          <a:schemeClr val="accent3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463040" indent="-210312" algn="l" rtl="0" eaLnBrk="1" latinLnBrk="0" hangingPunct="1">
        <a:spcBef>
          <a:spcPct val="20000"/>
        </a:spcBef>
        <a:buClr>
          <a:schemeClr val="accent4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210312" algn="l" rtl="0" eaLnBrk="1" latinLnBrk="0" hangingPunct="1">
        <a:spcBef>
          <a:spcPct val="20000"/>
        </a:spcBef>
        <a:buClr>
          <a:schemeClr val="accent5"/>
        </a:buClr>
        <a:buSzPct val="80000"/>
        <a:buFont typeface="Wingdings 2"/>
        <a:buChar char="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 rtl="0" eaLnBrk="1" latinLnBrk="0" hangingPunct="1">
        <a:spcBef>
          <a:spcPct val="20000"/>
        </a:spcBef>
        <a:buClr>
          <a:schemeClr val="accent6"/>
        </a:buClr>
        <a:buSzPct val="80000"/>
        <a:buFont typeface="Wingdings 2"/>
        <a:buChar char="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194560" indent="-182880" algn="l" rtl="0" eaLnBrk="1" latinLnBrk="0" hangingPunct="1">
        <a:spcBef>
          <a:spcPct val="20000"/>
        </a:spcBef>
        <a:buClr>
          <a:schemeClr val="tx2"/>
        </a:buClr>
        <a:buChar char="•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468880" indent="-182880" algn="l" rtl="0" eaLnBrk="1" latinLnBrk="0" hangingPunct="1">
        <a:spcBef>
          <a:spcPct val="20000"/>
        </a:spcBef>
        <a:buClr>
          <a:schemeClr val="tx2"/>
        </a:buClr>
        <a:buFontTx/>
        <a:buChar char="•"/>
        <a:defRPr kumimoji="0" sz="14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Zástupný symbol pro nadpis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cs-CZ" altLang="cs-CZ" smtClean="0"/>
              <a:t>Kliknutím lze upravit styl.</a:t>
            </a:r>
          </a:p>
        </p:txBody>
      </p:sp>
      <p:sp>
        <p:nvSpPr>
          <p:cNvPr id="2051" name="Zástupný symbol pro text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cs-CZ" altLang="cs-CZ" smtClean="0"/>
              <a:t>Kliknutím lze upravit styly předlohy textu.</a:t>
            </a:r>
          </a:p>
          <a:p>
            <a:pPr lvl="1"/>
            <a:r>
              <a:rPr lang="cs-CZ" altLang="cs-CZ" smtClean="0"/>
              <a:t>Druhá úroveň</a:t>
            </a:r>
          </a:p>
          <a:p>
            <a:pPr lvl="2"/>
            <a:r>
              <a:rPr lang="cs-CZ" altLang="cs-CZ" smtClean="0"/>
              <a:t>Třetí úroveň</a:t>
            </a:r>
          </a:p>
          <a:p>
            <a:pPr lvl="3"/>
            <a:r>
              <a:rPr lang="cs-CZ" altLang="cs-CZ" smtClean="0"/>
              <a:t>Čtvrtá úroveň</a:t>
            </a:r>
          </a:p>
          <a:p>
            <a:pPr lvl="4"/>
            <a:r>
              <a:rPr lang="cs-CZ" altLang="cs-CZ" smtClean="0"/>
              <a:t>Pátá úroveň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solidFill>
                  <a:prstClr val="black">
                    <a:tint val="75000"/>
                  </a:prstClr>
                </a:solidFill>
                <a:latin typeface="Calibri"/>
              </a:defRPr>
            </a:lvl1pPr>
          </a:lstStyle>
          <a:p>
            <a:pPr>
              <a:defRPr/>
            </a:pPr>
            <a:fld id="{C60FCEB3-3564-428E-87B5-617604B30B1A}" type="datetime1">
              <a:rPr lang="cs-CZ"/>
              <a:pPr>
                <a:defRPr/>
              </a:pPr>
              <a:t>5.4.2014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prstClr val="black">
                    <a:tint val="75000"/>
                  </a:prstClr>
                </a:solidFill>
                <a:latin typeface="Calibri"/>
              </a:defRPr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prstClr val="black">
                    <a:tint val="75000"/>
                  </a:prstClr>
                </a:solidFill>
                <a:latin typeface="Calibri"/>
              </a:defRPr>
            </a:lvl1pPr>
          </a:lstStyle>
          <a:p>
            <a:pPr>
              <a:defRPr/>
            </a:pPr>
            <a:fld id="{8F8B2E20-CA07-434C-963E-6BB1E24638DB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58994819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5" r:id="rId1"/>
    <p:sldLayoutId id="2147483686" r:id="rId2"/>
    <p:sldLayoutId id="2147483687" r:id="rId3"/>
    <p:sldLayoutId id="2147483688" r:id="rId4"/>
    <p:sldLayoutId id="2147483689" r:id="rId5"/>
    <p:sldLayoutId id="2147483690" r:id="rId6"/>
    <p:sldLayoutId id="2147483691" r:id="rId7"/>
    <p:sldLayoutId id="2147483692" r:id="rId8"/>
    <p:sldLayoutId id="2147483693" r:id="rId9"/>
    <p:sldLayoutId id="2147483694" r:id="rId10"/>
    <p:sldLayoutId id="2147483695" r:id="rId11"/>
  </p:sldLayoutIdLst>
  <p:hf hdr="0" ftr="0" dt="0"/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wmf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wmf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wmf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wmf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wmf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wmf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wmf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9.png"/><Relationship Id="rId4" Type="http://schemas.openxmlformats.org/officeDocument/2006/relationships/image" Target="../media/image8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2.xml"/><Relationship Id="rId5" Type="http://schemas.openxmlformats.org/officeDocument/2006/relationships/image" Target="../media/image10.wmf"/><Relationship Id="rId4" Type="http://schemas.openxmlformats.org/officeDocument/2006/relationships/image" Target="../media/image3.jpe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" name="Přímá spojnice 6"/>
          <p:cNvCxnSpPr/>
          <p:nvPr/>
        </p:nvCxnSpPr>
        <p:spPr>
          <a:xfrm>
            <a:off x="0" y="900113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aphicFrame>
        <p:nvGraphicFramePr>
          <p:cNvPr id="3" name="Tabulka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532243602"/>
              </p:ext>
            </p:extLst>
          </p:nvPr>
        </p:nvGraphicFramePr>
        <p:xfrm>
          <a:off x="750888" y="2060575"/>
          <a:ext cx="7559675" cy="3671441"/>
        </p:xfrm>
        <a:graphic>
          <a:graphicData uri="http://schemas.openxmlformats.org/drawingml/2006/table">
            <a:tbl>
              <a:tblPr/>
              <a:tblGrid>
                <a:gridCol w="2268537"/>
                <a:gridCol w="5291138"/>
              </a:tblGrid>
              <a:tr h="215900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Font typeface="Arial" charset="0"/>
                        <a:defRPr sz="28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Font typeface="Arial" charset="0"/>
                        <a:defRPr sz="24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Font typeface="Arial" charset="0"/>
                        <a:defRPr sz="20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ts val="15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altLang="cs-CZ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</a:rPr>
                        <a:t>Projekt MŠMT</a:t>
                      </a:r>
                      <a:endParaRPr kumimoji="0" lang="cs-CZ" altLang="cs-CZ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Verdana" pitchFamily="34" charset="0"/>
                        <a:cs typeface="Verdana" pitchFamily="34" charset="0"/>
                      </a:endParaRP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Font typeface="Arial" charset="0"/>
                        <a:defRPr sz="28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Font typeface="Arial" charset="0"/>
                        <a:defRPr sz="24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Font typeface="Arial" charset="0"/>
                        <a:defRPr sz="20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ts val="15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altLang="cs-CZ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</a:rPr>
                        <a:t>EU peníze středním školám</a:t>
                      </a:r>
                      <a:endParaRPr kumimoji="0" lang="cs-CZ" altLang="cs-CZ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Verdana" pitchFamily="34" charset="0"/>
                        <a:cs typeface="Verdana" pitchFamily="34" charset="0"/>
                      </a:endParaRP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15900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Font typeface="Arial" charset="0"/>
                        <a:defRPr sz="28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Font typeface="Arial" charset="0"/>
                        <a:defRPr sz="24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Font typeface="Arial" charset="0"/>
                        <a:defRPr sz="20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ts val="15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altLang="cs-CZ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</a:rPr>
                        <a:t>Název projektu školy</a:t>
                      </a:r>
                      <a:endParaRPr kumimoji="0" lang="cs-CZ" altLang="cs-CZ" sz="12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Verdana" pitchFamily="34" charset="0"/>
                        <a:cs typeface="Verdana" pitchFamily="34" charset="0"/>
                      </a:endParaRP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Font typeface="Arial" charset="0"/>
                        <a:defRPr sz="28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Font typeface="Arial" charset="0"/>
                        <a:defRPr sz="24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Font typeface="Arial" charset="0"/>
                        <a:defRPr sz="20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ts val="15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alt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</a:rPr>
                        <a:t>ICT do života školy</a:t>
                      </a:r>
                      <a:endParaRPr kumimoji="0" lang="cs-CZ" altLang="cs-CZ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Verdana" pitchFamily="34" charset="0"/>
                        <a:cs typeface="Verdana" pitchFamily="34" charset="0"/>
                      </a:endParaRP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15900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Font typeface="Arial" charset="0"/>
                        <a:defRPr sz="28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Font typeface="Arial" charset="0"/>
                        <a:defRPr sz="24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Font typeface="Arial" charset="0"/>
                        <a:defRPr sz="20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ts val="15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altLang="cs-CZ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</a:rPr>
                        <a:t>Registrační číslo projektu</a:t>
                      </a:r>
                      <a:endParaRPr kumimoji="0" lang="cs-CZ" altLang="cs-CZ" sz="12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Verdana" pitchFamily="34" charset="0"/>
                        <a:cs typeface="Verdana" pitchFamily="34" charset="0"/>
                      </a:endParaRP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Font typeface="Arial" charset="0"/>
                        <a:defRPr sz="28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Font typeface="Arial" charset="0"/>
                        <a:defRPr sz="24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Font typeface="Arial" charset="0"/>
                        <a:defRPr sz="20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ts val="15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alt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</a:rPr>
                        <a:t>CZ.1.07/1.5.00/34.0771</a:t>
                      </a:r>
                      <a:endParaRPr kumimoji="0" lang="cs-CZ" altLang="cs-CZ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Verdana" pitchFamily="34" charset="0"/>
                        <a:cs typeface="Verdana" pitchFamily="34" charset="0"/>
                      </a:endParaRP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15900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Font typeface="Arial" charset="0"/>
                        <a:defRPr sz="28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Font typeface="Arial" charset="0"/>
                        <a:defRPr sz="24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Font typeface="Arial" charset="0"/>
                        <a:defRPr sz="20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ts val="15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altLang="cs-CZ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</a:rPr>
                        <a:t>Šablona</a:t>
                      </a:r>
                      <a:endParaRPr kumimoji="0" lang="cs-CZ" altLang="cs-CZ" sz="12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Verdana" pitchFamily="34" charset="0"/>
                        <a:cs typeface="Verdana" pitchFamily="34" charset="0"/>
                      </a:endParaRP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Font typeface="Arial" charset="0"/>
                        <a:defRPr sz="28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Font typeface="Arial" charset="0"/>
                        <a:defRPr sz="24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Font typeface="Arial" charset="0"/>
                        <a:defRPr sz="20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ts val="15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altLang="cs-CZ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</a:rPr>
                        <a:t>III/2</a:t>
                      </a:r>
                      <a:endParaRPr kumimoji="0" lang="cs-CZ" altLang="cs-CZ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Verdana" pitchFamily="34" charset="0"/>
                        <a:cs typeface="Verdana" pitchFamily="34" charset="0"/>
                      </a:endParaRP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15900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Font typeface="Arial" charset="0"/>
                        <a:defRPr sz="28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Font typeface="Arial" charset="0"/>
                        <a:defRPr sz="24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Font typeface="Arial" charset="0"/>
                        <a:defRPr sz="20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ts val="15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altLang="cs-CZ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</a:rPr>
                        <a:t>Sada</a:t>
                      </a: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Font typeface="Arial" charset="0"/>
                        <a:defRPr sz="28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Font typeface="Arial" charset="0"/>
                        <a:defRPr sz="24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Font typeface="Arial" charset="0"/>
                        <a:defRPr sz="20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ts val="15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altLang="cs-CZ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ea typeface="Calibri" pitchFamily="34" charset="0"/>
                          <a:cs typeface="Times New Roman" pitchFamily="18" charset="0"/>
                        </a:rPr>
                        <a:t>38</a:t>
                      </a: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15900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Font typeface="Arial" charset="0"/>
                        <a:defRPr sz="28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Font typeface="Arial" charset="0"/>
                        <a:defRPr sz="24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Font typeface="Arial" charset="0"/>
                        <a:defRPr sz="20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ts val="15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altLang="cs-CZ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Anotace</a:t>
                      </a:r>
                      <a:endParaRPr kumimoji="0" lang="cs-CZ" altLang="cs-CZ" sz="11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Font typeface="Arial" charset="0"/>
                        <a:defRPr sz="28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Font typeface="Arial" charset="0"/>
                        <a:defRPr sz="24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Font typeface="Arial" charset="0"/>
                        <a:defRPr sz="20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ts val="15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altLang="cs-CZ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ea typeface="Calibri" pitchFamily="34" charset="0"/>
                          <a:cs typeface="Times New Roman" pitchFamily="18" charset="0"/>
                        </a:rPr>
                        <a:t>Výuka strojního obrábění</a:t>
                      </a: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17041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Font typeface="Arial" charset="0"/>
                        <a:defRPr sz="28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Font typeface="Arial" charset="0"/>
                        <a:defRPr sz="24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Font typeface="Arial" charset="0"/>
                        <a:defRPr sz="20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ts val="15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altLang="cs-CZ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Klíčová slova</a:t>
                      </a:r>
                      <a:endParaRPr kumimoji="0" lang="cs-CZ" altLang="cs-CZ" sz="11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Font typeface="Arial" charset="0"/>
                        <a:defRPr sz="28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Font typeface="Arial" charset="0"/>
                        <a:defRPr sz="24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Font typeface="Arial" charset="0"/>
                        <a:defRPr sz="20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ts val="15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altLang="cs-CZ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ea typeface="Calibri" pitchFamily="34" charset="0"/>
                          <a:cs typeface="Times New Roman" pitchFamily="18" charset="0"/>
                        </a:rPr>
                        <a:t>Bezpečnost práce, ochranné pomůcky, rukavice, nástroje, stroj</a:t>
                      </a: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15900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Font typeface="Arial" charset="0"/>
                        <a:defRPr sz="28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Font typeface="Arial" charset="0"/>
                        <a:defRPr sz="24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Font typeface="Arial" charset="0"/>
                        <a:defRPr sz="20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ts val="15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altLang="cs-CZ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</a:rPr>
                        <a:t>Předmět</a:t>
                      </a:r>
                      <a:endParaRPr kumimoji="0" lang="cs-CZ" altLang="cs-CZ" sz="12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Verdana" pitchFamily="34" charset="0"/>
                        <a:cs typeface="Verdana" pitchFamily="34" charset="0"/>
                      </a:endParaRP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Font typeface="Arial" charset="0"/>
                        <a:defRPr sz="28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Font typeface="Arial" charset="0"/>
                        <a:defRPr sz="24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Font typeface="Arial" charset="0"/>
                        <a:defRPr sz="20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ts val="15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alt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ea typeface="Calibri" pitchFamily="34" charset="0"/>
                          <a:cs typeface="Times New Roman" pitchFamily="18" charset="0"/>
                        </a:rPr>
                        <a:t>Odborný výcvik</a:t>
                      </a:r>
                      <a:endParaRPr kumimoji="0" lang="cs-CZ" altLang="cs-CZ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15900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Font typeface="Arial" charset="0"/>
                        <a:defRPr sz="28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Font typeface="Arial" charset="0"/>
                        <a:defRPr sz="24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Font typeface="Arial" charset="0"/>
                        <a:defRPr sz="20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ts val="15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altLang="cs-CZ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</a:rPr>
                        <a:t>Autor, spoluautor  </a:t>
                      </a:r>
                      <a:endParaRPr kumimoji="0" lang="cs-CZ" altLang="cs-CZ" sz="12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Verdana" pitchFamily="34" charset="0"/>
                        <a:cs typeface="Verdana" pitchFamily="34" charset="0"/>
                      </a:endParaRP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Font typeface="Arial" charset="0"/>
                        <a:defRPr sz="28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Font typeface="Arial" charset="0"/>
                        <a:defRPr sz="24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Font typeface="Arial" charset="0"/>
                        <a:defRPr sz="20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ts val="15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alt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</a:rPr>
                        <a:t>Josef Šindelář</a:t>
                      </a:r>
                      <a:endParaRPr kumimoji="0" lang="cs-CZ" altLang="cs-CZ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Verdana" pitchFamily="34" charset="0"/>
                        <a:cs typeface="Verdana" pitchFamily="34" charset="0"/>
                      </a:endParaRP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15900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Font typeface="Arial" charset="0"/>
                        <a:defRPr sz="28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Font typeface="Arial" charset="0"/>
                        <a:defRPr sz="24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Font typeface="Arial" charset="0"/>
                        <a:defRPr sz="20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ts val="15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altLang="cs-CZ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Jazyk</a:t>
                      </a:r>
                      <a:endParaRPr kumimoji="0" lang="cs-CZ" altLang="cs-CZ" sz="11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Font typeface="Arial" charset="0"/>
                        <a:defRPr sz="28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Font typeface="Arial" charset="0"/>
                        <a:defRPr sz="24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Font typeface="Arial" charset="0"/>
                        <a:defRPr sz="20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ts val="15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alt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Čeština</a:t>
                      </a:r>
                      <a:endParaRPr kumimoji="0" lang="cs-CZ" altLang="cs-CZ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15900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Font typeface="Arial" charset="0"/>
                        <a:defRPr sz="28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Font typeface="Arial" charset="0"/>
                        <a:defRPr sz="24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Font typeface="Arial" charset="0"/>
                        <a:defRPr sz="20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ts val="15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altLang="cs-CZ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Druh učebního materiálu</a:t>
                      </a:r>
                      <a:endParaRPr kumimoji="0" lang="cs-CZ" altLang="cs-CZ" sz="11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Font typeface="Arial" charset="0"/>
                        <a:defRPr sz="28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Font typeface="Arial" charset="0"/>
                        <a:defRPr sz="24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Font typeface="Arial" charset="0"/>
                        <a:defRPr sz="20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ts val="15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alt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Prezentace</a:t>
                      </a:r>
                      <a:endParaRPr kumimoji="0" lang="cs-CZ" altLang="cs-CZ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15900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Font typeface="Arial" charset="0"/>
                        <a:defRPr sz="28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Font typeface="Arial" charset="0"/>
                        <a:defRPr sz="24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Font typeface="Arial" charset="0"/>
                        <a:defRPr sz="20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ts val="15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altLang="cs-CZ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Potřebné pomůcky</a:t>
                      </a:r>
                      <a:endParaRPr kumimoji="0" lang="cs-CZ" altLang="cs-CZ" sz="11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Font typeface="Arial" charset="0"/>
                        <a:defRPr sz="28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Font typeface="Arial" charset="0"/>
                        <a:defRPr sz="24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Font typeface="Arial" charset="0"/>
                        <a:defRPr sz="20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ts val="15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alt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PC, dataprojektor, výukové panely, pomůcky</a:t>
                      </a:r>
                      <a:endParaRPr kumimoji="0" lang="cs-CZ" altLang="cs-CZ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15900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Font typeface="Arial" charset="0"/>
                        <a:defRPr sz="28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Font typeface="Arial" charset="0"/>
                        <a:defRPr sz="24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Font typeface="Arial" charset="0"/>
                        <a:defRPr sz="20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ts val="15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altLang="cs-CZ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Druh interaktivity</a:t>
                      </a:r>
                      <a:endParaRPr kumimoji="0" lang="cs-CZ" altLang="cs-CZ" sz="11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Font typeface="Arial" charset="0"/>
                        <a:defRPr sz="28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Font typeface="Arial" charset="0"/>
                        <a:defRPr sz="24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Font typeface="Arial" charset="0"/>
                        <a:defRPr sz="20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ts val="15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alt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Výklad pomocí prezentace, stroje, nástroje</a:t>
                      </a:r>
                      <a:endParaRPr kumimoji="0" lang="cs-CZ" altLang="cs-CZ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15900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Font typeface="Arial" charset="0"/>
                        <a:defRPr sz="28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Font typeface="Arial" charset="0"/>
                        <a:defRPr sz="24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Font typeface="Arial" charset="0"/>
                        <a:defRPr sz="20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ts val="15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altLang="cs-CZ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Stupeň a typ vzdělávání</a:t>
                      </a:r>
                      <a:endParaRPr kumimoji="0" lang="cs-CZ" altLang="cs-CZ" sz="11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Font typeface="Arial" charset="0"/>
                        <a:defRPr sz="28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Font typeface="Arial" charset="0"/>
                        <a:defRPr sz="24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Font typeface="Arial" charset="0"/>
                        <a:defRPr sz="20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ts val="15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alt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Střední škola</a:t>
                      </a:r>
                      <a:endParaRPr kumimoji="0" lang="cs-CZ" altLang="cs-CZ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15900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Font typeface="Arial" charset="0"/>
                        <a:defRPr sz="28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Font typeface="Arial" charset="0"/>
                        <a:defRPr sz="24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Font typeface="Arial" charset="0"/>
                        <a:defRPr sz="20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ts val="15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altLang="cs-CZ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Cílová skupina</a:t>
                      </a:r>
                      <a:endParaRPr kumimoji="0" lang="cs-CZ" altLang="cs-CZ" sz="11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Font typeface="Arial" charset="0"/>
                        <a:defRPr sz="28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Font typeface="Arial" charset="0"/>
                        <a:defRPr sz="24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Font typeface="Arial" charset="0"/>
                        <a:defRPr sz="20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ts val="15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alt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2., 3. ročník, žáci 16 – 19 let, </a:t>
                      </a:r>
                      <a:r>
                        <a:rPr kumimoji="0" lang="cs-CZ" altLang="cs-CZ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Mechanik seřizovač , Obráběč kovů</a:t>
                      </a:r>
                      <a:endParaRPr kumimoji="0" lang="cs-CZ" altLang="cs-CZ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15900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Font typeface="Arial" charset="0"/>
                        <a:defRPr sz="28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Font typeface="Arial" charset="0"/>
                        <a:defRPr sz="24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Font typeface="Arial" charset="0"/>
                        <a:defRPr sz="20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ts val="15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altLang="cs-CZ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Speciální vzdělávací potřeby</a:t>
                      </a:r>
                      <a:endParaRPr kumimoji="0" lang="cs-CZ" altLang="cs-CZ" sz="11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Font typeface="Arial" charset="0"/>
                        <a:defRPr sz="28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Font typeface="Arial" charset="0"/>
                        <a:defRPr sz="24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Font typeface="Arial" charset="0"/>
                        <a:defRPr sz="20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ts val="15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altLang="cs-CZ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ne</a:t>
                      </a:r>
                      <a:endParaRPr kumimoji="0" lang="cs-CZ" altLang="cs-CZ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15900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Font typeface="Arial" charset="0"/>
                        <a:defRPr sz="28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Font typeface="Arial" charset="0"/>
                        <a:defRPr sz="24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Font typeface="Arial" charset="0"/>
                        <a:defRPr sz="20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ts val="15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altLang="cs-CZ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Zdroje</a:t>
                      </a:r>
                      <a:endParaRPr kumimoji="0" lang="cs-CZ" altLang="cs-CZ" sz="11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Font typeface="Arial" charset="0"/>
                        <a:defRPr sz="28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Font typeface="Arial" charset="0"/>
                        <a:defRPr sz="24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Font typeface="Arial" charset="0"/>
                        <a:defRPr sz="20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ts val="15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alt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Seznam viz poslední strana </a:t>
                      </a:r>
                      <a:endParaRPr kumimoji="0" lang="cs-CZ" altLang="cs-CZ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cxnSp>
        <p:nvCxnSpPr>
          <p:cNvPr id="8" name="Přímá spojnice 7"/>
          <p:cNvCxnSpPr/>
          <p:nvPr/>
        </p:nvCxnSpPr>
        <p:spPr>
          <a:xfrm>
            <a:off x="0" y="6048375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7708" name="TextovéPole 9"/>
          <p:cNvSpPr txBox="1">
            <a:spLocks noChangeArrowheads="1"/>
          </p:cNvSpPr>
          <p:nvPr/>
        </p:nvSpPr>
        <p:spPr bwMode="auto">
          <a:xfrm>
            <a:off x="792163" y="990600"/>
            <a:ext cx="7559675" cy="461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>
            <a:spAutoFit/>
          </a:bodyPr>
          <a:lstStyle>
            <a:lvl1pPr eaLnBrk="0" hangingPunct="0"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algn="ctr" eaLnBrk="1" fontAlgn="base" hangingPunct="1">
              <a:spcBef>
                <a:spcPct val="0"/>
              </a:spcBef>
              <a:spcAft>
                <a:spcPct val="0"/>
              </a:spcAft>
              <a:buFontTx/>
              <a:buNone/>
            </a:pPr>
            <a:r>
              <a:rPr lang="cs-CZ" altLang="cs-CZ" sz="2400" b="1" dirty="0" smtClean="0">
                <a:solidFill>
                  <a:srgbClr val="000000"/>
                </a:solidFill>
              </a:rPr>
              <a:t>Strojní obrábění – bezpečnost práce</a:t>
            </a:r>
          </a:p>
        </p:txBody>
      </p:sp>
      <p:sp>
        <p:nvSpPr>
          <p:cNvPr id="19" name="Nadpis 1"/>
          <p:cNvSpPr>
            <a:spLocks noGrp="1"/>
          </p:cNvSpPr>
          <p:nvPr>
            <p:ph type="ctrTitle"/>
          </p:nvPr>
        </p:nvSpPr>
        <p:spPr>
          <a:xfrm>
            <a:off x="3203575" y="144463"/>
            <a:ext cx="5653088" cy="730250"/>
          </a:xfrm>
        </p:spPr>
        <p:txBody>
          <a:bodyPr tIns="0" rtlCol="0">
            <a:normAutofit fontScale="90000"/>
          </a:bodyPr>
          <a:lstStyle/>
          <a:p>
            <a:pPr algn="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1800" b="1" spc="200" dirty="0" smtClean="0">
                <a:solidFill>
                  <a:srgbClr val="02283F"/>
                </a:solidFill>
                <a:effectLst>
                  <a:outerShdw blurRad="50800" dist="38100" algn="l" rotWithShape="0">
                    <a:prstClr val="black">
                      <a:alpha val="40000"/>
                    </a:prstClr>
                  </a:outerShdw>
                </a:effectLst>
                <a:latin typeface="Book Antiqua" pitchFamily="18" charset="0"/>
                <a:cs typeface="Arial" pitchFamily="34" charset="0"/>
              </a:rPr>
              <a:t>STŘEDNÍ ŠKOLA STAVEBNÍ A TECHNICKÁ</a:t>
            </a:r>
            <a: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  <a:t/>
            </a:r>
            <a:b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Ústí nad Labem, Čelakovského 5, příspěvková organizace</a:t>
            </a:r>
            <a:b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Páteřní škola Ústeckého kraje</a:t>
            </a:r>
            <a:endParaRPr lang="cs-CZ" sz="1600" dirty="0">
              <a:solidFill>
                <a:srgbClr val="02283F"/>
              </a:solidFill>
              <a:latin typeface="Book Antiqua" pitchFamily="18" charset="0"/>
              <a:cs typeface="Arial" pitchFamily="34" charset="0"/>
            </a:endParaRPr>
          </a:p>
        </p:txBody>
      </p:sp>
      <p:sp>
        <p:nvSpPr>
          <p:cNvPr id="27710" name="Zástupný symbol pro číslo snímku 14"/>
          <p:cNvSpPr>
            <a:spLocks noGrp="1"/>
          </p:cNvSpPr>
          <p:nvPr>
            <p:ph type="sldNum" sz="quarter" idx="12"/>
          </p:nvPr>
        </p:nvSpPr>
        <p:spPr bwMode="auto">
          <a:xfrm>
            <a:off x="6480175" y="6335713"/>
            <a:ext cx="2133600" cy="365125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fld id="{1AA45CFE-30EA-427B-A31B-34F9B1F31195}" type="slidenum">
              <a:rPr lang="cs-CZ" altLang="cs-CZ" sz="1200" smtClean="0">
                <a:solidFill>
                  <a:srgbClr val="898989"/>
                </a:solidFill>
                <a:latin typeface="Verdana" pitchFamily="34" charset="0"/>
              </a:rPr>
              <a:pPr eaLnBrk="1" hangingPunct="1">
                <a:spcBef>
                  <a:spcPct val="0"/>
                </a:spcBef>
                <a:buFontTx/>
                <a:buNone/>
              </a:pPr>
              <a:t>1</a:t>
            </a:fld>
            <a:endParaRPr lang="cs-CZ" altLang="cs-CZ" sz="1200" smtClean="0">
              <a:solidFill>
                <a:srgbClr val="898989"/>
              </a:solidFill>
              <a:latin typeface="Verdana" pitchFamily="34" charset="0"/>
            </a:endParaRPr>
          </a:p>
        </p:txBody>
      </p:sp>
      <p:sp>
        <p:nvSpPr>
          <p:cNvPr id="27711" name="TextovéPole 12"/>
          <p:cNvSpPr txBox="1">
            <a:spLocks noChangeArrowheads="1"/>
          </p:cNvSpPr>
          <p:nvPr/>
        </p:nvSpPr>
        <p:spPr bwMode="auto">
          <a:xfrm>
            <a:off x="787400" y="1452712"/>
            <a:ext cx="7561263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>
            <a:spAutoFit/>
          </a:bodyPr>
          <a:lstStyle>
            <a:lvl1pPr eaLnBrk="0" hangingPunct="0"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algn="ctr" eaLnBrk="1" fontAlgn="base" hangingPunct="1">
              <a:spcBef>
                <a:spcPct val="0"/>
              </a:spcBef>
              <a:spcAft>
                <a:spcPct val="0"/>
              </a:spcAft>
              <a:buFontTx/>
              <a:buNone/>
            </a:pPr>
            <a:r>
              <a:rPr lang="cs-CZ" altLang="cs-CZ" sz="2400" b="1" dirty="0" smtClean="0">
                <a:solidFill>
                  <a:srgbClr val="000000"/>
                </a:solidFill>
              </a:rPr>
              <a:t>VY_32_INOVACE_38_775</a:t>
            </a:r>
          </a:p>
        </p:txBody>
      </p:sp>
      <p:pic>
        <p:nvPicPr>
          <p:cNvPr id="27712" name="Obrázek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0650" y="52388"/>
            <a:ext cx="2709863" cy="7921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7713" name="Obrázek 8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54350" y="6116638"/>
            <a:ext cx="3035300" cy="6492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6990052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/>
        <p:txBody>
          <a:bodyPr>
            <a:normAutofit/>
          </a:bodyPr>
          <a:lstStyle/>
          <a:p>
            <a:pPr algn="ctr"/>
            <a:r>
              <a:rPr lang="cs-CZ" sz="4400" dirty="0" smtClean="0"/>
              <a:t>STROJNÍ OBRÁBĚNÍ</a:t>
            </a:r>
            <a:endParaRPr lang="cs-CZ" sz="4400" dirty="0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/>
        <p:txBody>
          <a:bodyPr>
            <a:normAutofit/>
          </a:bodyPr>
          <a:lstStyle/>
          <a:p>
            <a:pPr algn="ctr"/>
            <a:endParaRPr lang="cs-CZ" sz="36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j-lt"/>
            </a:endParaRPr>
          </a:p>
          <a:p>
            <a:pPr algn="ctr"/>
            <a:r>
              <a:rPr lang="cs-CZ" sz="3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Bezpečnost práce.</a:t>
            </a:r>
            <a:endParaRPr lang="cs-CZ" sz="36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207118212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395536" y="260648"/>
            <a:ext cx="8229600" cy="1356760"/>
          </a:xfrm>
        </p:spPr>
        <p:txBody>
          <a:bodyPr>
            <a:noAutofit/>
          </a:bodyPr>
          <a:lstStyle/>
          <a:p>
            <a:r>
              <a:rPr lang="cs-CZ" sz="4000" dirty="0" smtClean="0"/>
              <a:t>Bezpečnost práce na soustruhu</a:t>
            </a:r>
            <a:endParaRPr lang="cs-CZ" sz="40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67544" y="2060848"/>
            <a:ext cx="8568952" cy="4661872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cs-CZ" b="1" dirty="0" smtClean="0"/>
              <a:t>Cíl výuky</a:t>
            </a:r>
            <a:endParaRPr lang="cs-CZ" dirty="0"/>
          </a:p>
          <a:p>
            <a:pPr marL="0" indent="0">
              <a:buNone/>
            </a:pPr>
            <a:r>
              <a:rPr lang="cs-CZ" dirty="0" smtClean="0"/>
              <a:t>Seznámit se s bezpečností práce při soustružení a ustanovení pro dílnu strojního obrábění. </a:t>
            </a:r>
          </a:p>
          <a:p>
            <a:pPr marL="0" indent="0">
              <a:buNone/>
            </a:pPr>
            <a:r>
              <a:rPr lang="cs-CZ" dirty="0" smtClean="0"/>
              <a:t>Témata: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cs-CZ" dirty="0"/>
              <a:t>SOUSTRUŽENÍ (ČSN 200701</a:t>
            </a:r>
            <a:r>
              <a:rPr lang="cs-CZ" dirty="0" smtClean="0"/>
              <a:t>)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cs-CZ" dirty="0" smtClean="0"/>
              <a:t>Předpisy pro dílnu strojního obrábění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cs-CZ" dirty="0" smtClean="0"/>
              <a:t>Ochranné pomůcky </a:t>
            </a:r>
            <a:endParaRPr lang="cs-CZ" dirty="0"/>
          </a:p>
        </p:txBody>
      </p:sp>
      <p:pic>
        <p:nvPicPr>
          <p:cNvPr id="1026" name="Picture 2" descr="C:\Program Files (x86)\Microsoft Office\MEDIA\CAGCAT10\j0293844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39753" y="1916832"/>
            <a:ext cx="504056" cy="53004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21577153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395536" y="260648"/>
            <a:ext cx="8229600" cy="1356760"/>
          </a:xfrm>
        </p:spPr>
        <p:txBody>
          <a:bodyPr>
            <a:noAutofit/>
          </a:bodyPr>
          <a:lstStyle/>
          <a:p>
            <a:r>
              <a:rPr lang="cs-CZ" sz="4200" dirty="0"/>
              <a:t>BP - </a:t>
            </a:r>
            <a:r>
              <a:rPr lang="cs-CZ" sz="4200" dirty="0" smtClean="0"/>
              <a:t>soustružení</a:t>
            </a:r>
            <a:endParaRPr lang="cs-CZ" sz="42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796900"/>
            <a:ext cx="8435280" cy="4728444"/>
          </a:xfrm>
        </p:spPr>
        <p:txBody>
          <a:bodyPr>
            <a:normAutofit fontScale="25000" lnSpcReduction="20000"/>
          </a:bodyPr>
          <a:lstStyle/>
          <a:p>
            <a:pPr marL="0" indent="0">
              <a:buNone/>
            </a:pPr>
            <a:r>
              <a:rPr lang="cs-CZ" dirty="0" smtClean="0"/>
              <a:t> </a:t>
            </a:r>
          </a:p>
          <a:p>
            <a:pPr lvl="0"/>
            <a:r>
              <a:rPr lang="cs-CZ" sz="7200" dirty="0"/>
              <a:t>Na stroji, okolo stroje, na podlaze, na pracovním stolku a ve skříňce s nářadím udržuj pečlivý pořádek. </a:t>
            </a:r>
            <a:endParaRPr lang="cs-CZ" sz="7200" dirty="0" smtClean="0"/>
          </a:p>
          <a:p>
            <a:pPr lvl="0"/>
            <a:r>
              <a:rPr lang="cs-CZ" sz="7200" dirty="0" smtClean="0"/>
              <a:t>Použité </a:t>
            </a:r>
            <a:r>
              <a:rPr lang="cs-CZ" sz="7200" dirty="0"/>
              <a:t>nářadí odkládej na určené místo, nikoliv libovolně na stroj.</a:t>
            </a:r>
          </a:p>
          <a:p>
            <a:pPr lvl="0"/>
            <a:r>
              <a:rPr lang="cs-CZ" sz="7200" dirty="0"/>
              <a:t>Obzvláště ihned odstraňuj rozlitý olej nebo odlétnuté třísky před strojem.</a:t>
            </a:r>
          </a:p>
          <a:p>
            <a:pPr lvl="0"/>
            <a:r>
              <a:rPr lang="cs-CZ" sz="7200" dirty="0"/>
              <a:t>Po ukončení práce stroj řádně vyčisti a odstraň nahromaděné třísky.</a:t>
            </a:r>
          </a:p>
          <a:p>
            <a:pPr lvl="0"/>
            <a:r>
              <a:rPr lang="cs-CZ" sz="7200" dirty="0"/>
              <a:t>Udržuj všechny uličky a průchody kolem stroje stále volné.</a:t>
            </a:r>
          </a:p>
          <a:p>
            <a:pPr lvl="0"/>
            <a:r>
              <a:rPr lang="cs-CZ" sz="7200" dirty="0"/>
              <a:t>Materiál pro obrábění přicházející z chemických provozů řádně očisti od chemických látek.</a:t>
            </a:r>
          </a:p>
          <a:p>
            <a:pPr lvl="0"/>
            <a:r>
              <a:rPr lang="cs-CZ" sz="7200" dirty="0"/>
              <a:t>Stroj může uvádět do chodu a obsluhovat pouze zaměstnanec (žák) k tomu určený a </a:t>
            </a:r>
            <a:r>
              <a:rPr lang="cs-CZ" sz="7200" dirty="0" smtClean="0"/>
              <a:t>pro obsluhu </a:t>
            </a:r>
            <a:r>
              <a:rPr lang="cs-CZ" sz="7200" dirty="0"/>
              <a:t>zaučený.</a:t>
            </a:r>
          </a:p>
          <a:p>
            <a:pPr lvl="0"/>
            <a:r>
              <a:rPr lang="cs-CZ" sz="7200" dirty="0"/>
              <a:t>Při práci dodržuj předepsaný technologický postup.</a:t>
            </a:r>
          </a:p>
          <a:p>
            <a:pPr lvl="0"/>
            <a:r>
              <a:rPr lang="cs-CZ" sz="7200" dirty="0"/>
              <a:t>Před odletujícími třískami si chraň oči ochrannými brýlemi, nebo obličejovým štítem, na zápěstí používej kožených manžet.</a:t>
            </a:r>
          </a:p>
          <a:p>
            <a:pPr lvl="0"/>
            <a:r>
              <a:rPr lang="cs-CZ" sz="7200" dirty="0"/>
              <a:t>Kde to dovoluje povaha práce, používej ochranných krytů z plexiskla a vhodných lamačů třísek na břitové destičce nože</a:t>
            </a:r>
            <a:r>
              <a:rPr lang="cs-CZ" sz="7200" dirty="0" smtClean="0"/>
              <a:t>.</a:t>
            </a:r>
            <a:endParaRPr lang="cs-CZ" sz="7200" dirty="0"/>
          </a:p>
        </p:txBody>
      </p:sp>
      <p:pic>
        <p:nvPicPr>
          <p:cNvPr id="4" name="Picture 2" descr="C:\Users\Sindelar.SINDELAR\AppData\Local\Microsoft\Windows\Temporary Internet Files\Content.IE5\31JQRTR9\MC900432467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44008" y="1124744"/>
            <a:ext cx="859284" cy="53705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46032894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395536" y="260648"/>
            <a:ext cx="8229600" cy="1356760"/>
          </a:xfrm>
        </p:spPr>
        <p:txBody>
          <a:bodyPr>
            <a:noAutofit/>
          </a:bodyPr>
          <a:lstStyle/>
          <a:p>
            <a:r>
              <a:rPr lang="cs-CZ" sz="4200" dirty="0"/>
              <a:t>BP </a:t>
            </a:r>
            <a:r>
              <a:rPr lang="cs-CZ" sz="4200" dirty="0" smtClean="0"/>
              <a:t>-</a:t>
            </a:r>
            <a:r>
              <a:rPr lang="cs-CZ" sz="4200" dirty="0"/>
              <a:t>soustružení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796900"/>
            <a:ext cx="8507288" cy="4800452"/>
          </a:xfrm>
        </p:spPr>
        <p:txBody>
          <a:bodyPr>
            <a:normAutofit/>
          </a:bodyPr>
          <a:lstStyle/>
          <a:p>
            <a:pPr lvl="0"/>
            <a:r>
              <a:rPr lang="cs-CZ" sz="1800" dirty="0"/>
              <a:t>Rukávy pracovní blůzy měj v zápěstí upnutý, spodní část blůzy zasunutou do kalhot. </a:t>
            </a:r>
          </a:p>
          <a:p>
            <a:pPr lvl="0"/>
            <a:r>
              <a:rPr lang="cs-CZ" sz="1800" dirty="0"/>
              <a:t>Obuv používej pracovní, koženou.  </a:t>
            </a:r>
            <a:endParaRPr lang="cs-CZ" sz="1800" dirty="0" smtClean="0"/>
          </a:p>
          <a:p>
            <a:pPr lvl="0"/>
            <a:r>
              <a:rPr lang="cs-CZ" sz="1800" dirty="0" smtClean="0"/>
              <a:t>Hlavu </a:t>
            </a:r>
            <a:r>
              <a:rPr lang="cs-CZ" sz="1800" dirty="0"/>
              <a:t>si chraň pokrývkou hlavy se štítkem. Zvláště u </a:t>
            </a:r>
            <a:r>
              <a:rPr lang="cs-CZ" sz="1800" dirty="0" smtClean="0"/>
              <a:t>dívek zakrývající </a:t>
            </a:r>
            <a:r>
              <a:rPr lang="cs-CZ" sz="1800" dirty="0"/>
              <a:t>všechny vlasy</a:t>
            </a:r>
            <a:r>
              <a:rPr lang="cs-CZ" sz="1800" dirty="0" smtClean="0"/>
              <a:t>.</a:t>
            </a:r>
          </a:p>
          <a:p>
            <a:r>
              <a:rPr lang="cs-CZ" sz="1800" dirty="0"/>
              <a:t>Je zakázáno nosit prstýnky, hodinky, náušnice a řetízky.</a:t>
            </a:r>
          </a:p>
          <a:p>
            <a:pPr lvl="0"/>
            <a:r>
              <a:rPr lang="cs-CZ" sz="1800" dirty="0"/>
              <a:t>K odstranění třísek a čištění stroje používej ocelových háčků smetáku, nikdy je </a:t>
            </a:r>
            <a:r>
              <a:rPr lang="cs-CZ" sz="1800" dirty="0" smtClean="0"/>
              <a:t>neodstraňuj rukou</a:t>
            </a:r>
            <a:r>
              <a:rPr lang="cs-CZ" sz="1800" dirty="0"/>
              <a:t>. Stroj musí být v klidu</a:t>
            </a:r>
            <a:r>
              <a:rPr lang="cs-CZ" sz="1800" dirty="0" smtClean="0"/>
              <a:t>.</a:t>
            </a:r>
          </a:p>
          <a:p>
            <a:pPr lvl="0"/>
            <a:r>
              <a:rPr lang="cs-CZ" sz="1800" dirty="0"/>
              <a:t>Před uvedením stroje do chodu jej řádně promaž, zkontroluj chod a nasazení </a:t>
            </a:r>
            <a:r>
              <a:rPr lang="cs-CZ" sz="1800" dirty="0" smtClean="0"/>
              <a:t>předepsaných krytů</a:t>
            </a:r>
            <a:r>
              <a:rPr lang="cs-CZ" sz="1800" dirty="0"/>
              <a:t>. Je-li stroj vadný, je práce na něm zakázána</a:t>
            </a:r>
            <a:r>
              <a:rPr lang="cs-CZ" sz="1800" dirty="0" smtClean="0"/>
              <a:t>.</a:t>
            </a:r>
          </a:p>
          <a:p>
            <a:pPr lvl="0"/>
            <a:r>
              <a:rPr lang="cs-CZ" sz="1800" dirty="0"/>
              <a:t>Dbej, aby vyčnívající šrouby na vřetenu a sklíčidle, ozubená soukolí a hnací řemeny </a:t>
            </a:r>
            <a:r>
              <a:rPr lang="cs-CZ" sz="1800" dirty="0" smtClean="0"/>
              <a:t>byly řádně </a:t>
            </a:r>
            <a:r>
              <a:rPr lang="cs-CZ" sz="1800" dirty="0"/>
              <a:t>zakryty ochranným krytem</a:t>
            </a:r>
            <a:r>
              <a:rPr lang="cs-CZ" sz="1800" dirty="0" smtClean="0"/>
              <a:t>.</a:t>
            </a:r>
          </a:p>
          <a:p>
            <a:pPr lvl="0"/>
            <a:r>
              <a:rPr lang="cs-CZ" sz="1800" dirty="0"/>
              <a:t>Při obrábění tyčového materiálu, vyčnívá-li tento mi o vřeteno musí být vyčnívající </a:t>
            </a:r>
            <a:r>
              <a:rPr lang="cs-CZ" sz="1800" dirty="0" smtClean="0"/>
              <a:t>část chráněna </a:t>
            </a:r>
            <a:r>
              <a:rPr lang="cs-CZ" sz="1800" dirty="0"/>
              <a:t>ochrannou trubkou</a:t>
            </a:r>
            <a:r>
              <a:rPr lang="cs-CZ" sz="1800" dirty="0" smtClean="0"/>
              <a:t>.</a:t>
            </a:r>
          </a:p>
          <a:p>
            <a:pPr marL="0" lvl="0" indent="0">
              <a:buNone/>
            </a:pPr>
            <a:endParaRPr lang="cs-CZ" dirty="0"/>
          </a:p>
          <a:p>
            <a:pPr lvl="0"/>
            <a:endParaRPr lang="cs-CZ" dirty="0"/>
          </a:p>
          <a:p>
            <a:pPr lvl="0"/>
            <a:endParaRPr lang="cs-CZ" dirty="0"/>
          </a:p>
          <a:p>
            <a:pPr lvl="0"/>
            <a:endParaRPr lang="cs-CZ" dirty="0"/>
          </a:p>
          <a:p>
            <a:pPr lvl="0"/>
            <a:endParaRPr lang="cs-CZ" dirty="0"/>
          </a:p>
          <a:p>
            <a:pPr marL="0" indent="0">
              <a:buNone/>
            </a:pPr>
            <a:endParaRPr lang="cs-CZ" dirty="0" smtClean="0"/>
          </a:p>
        </p:txBody>
      </p:sp>
      <p:pic>
        <p:nvPicPr>
          <p:cNvPr id="4" name="Picture 2" descr="C:\Users\Sindelar.SINDELAR\AppData\Local\Microsoft\Windows\Temporary Internet Files\Content.IE5\31JQRTR9\MC900432467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27984" y="1268710"/>
            <a:ext cx="859284" cy="53705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23691295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395536" y="260648"/>
            <a:ext cx="8229600" cy="1356760"/>
          </a:xfrm>
        </p:spPr>
        <p:txBody>
          <a:bodyPr>
            <a:noAutofit/>
          </a:bodyPr>
          <a:lstStyle/>
          <a:p>
            <a:r>
              <a:rPr lang="cs-CZ" sz="4200" dirty="0"/>
              <a:t>BP </a:t>
            </a:r>
            <a:r>
              <a:rPr lang="cs-CZ" sz="4200" dirty="0" smtClean="0"/>
              <a:t>-</a:t>
            </a:r>
            <a:r>
              <a:rPr lang="cs-CZ" sz="4200" dirty="0"/>
              <a:t>soustružení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796900"/>
            <a:ext cx="8507288" cy="4800452"/>
          </a:xfrm>
        </p:spPr>
        <p:txBody>
          <a:bodyPr>
            <a:noAutofit/>
          </a:bodyPr>
          <a:lstStyle/>
          <a:p>
            <a:pPr lvl="0"/>
            <a:r>
              <a:rPr lang="cs-CZ" sz="1800" dirty="0"/>
              <a:t>Po upnutí i po uvolnění obrobku nenechávej nikdy utahovací klíč v upínacím zařízení. Používej vždy klíče správné velikosti a vhodného tvaru, páku klíče nenastavuj jiným nebezpečným způsobem.</a:t>
            </a:r>
          </a:p>
          <a:p>
            <a:pPr lvl="0"/>
            <a:r>
              <a:rPr lang="cs-CZ" sz="1800" dirty="0"/>
              <a:t>Při upínání obrobku mezi hroty, zkontroluj hloubku středních důlků. Při nedostatečné hloubce důlku, může obrobek z hrotů po zapnutí stroje vypadnout</a:t>
            </a:r>
            <a:r>
              <a:rPr lang="cs-CZ" sz="1800" dirty="0" smtClean="0"/>
              <a:t>.</a:t>
            </a:r>
          </a:p>
          <a:p>
            <a:pPr lvl="0"/>
            <a:r>
              <a:rPr lang="cs-CZ" sz="1800" dirty="0" smtClean="0"/>
              <a:t>Při </a:t>
            </a:r>
            <a:r>
              <a:rPr lang="cs-CZ" sz="1800" dirty="0"/>
              <a:t>manipulaci s obrobky těžšími 10 kg používej pro upínání zvedací zařízení.</a:t>
            </a:r>
          </a:p>
          <a:p>
            <a:pPr lvl="0"/>
            <a:r>
              <a:rPr lang="cs-CZ" sz="1800" dirty="0"/>
              <a:t>Používej jen vhodných ostrých a správně upnutých nožů. Nůž musí být upnut alespoň dvěma šrouby, vyložení nože nesmí být větší než dvojnásobná výška břitu.</a:t>
            </a:r>
          </a:p>
          <a:p>
            <a:pPr lvl="0"/>
            <a:r>
              <a:rPr lang="cs-CZ" sz="1800" dirty="0"/>
              <a:t>Nože upínej do nožových držáků co nejblíže ostří, dbej však, aby třísky mohly volně odlétat.</a:t>
            </a:r>
          </a:p>
          <a:p>
            <a:pPr lvl="0"/>
            <a:r>
              <a:rPr lang="cs-CZ" sz="1800" dirty="0"/>
              <a:t>Pamatuj, že správně vybroušený </a:t>
            </a:r>
            <a:r>
              <a:rPr lang="cs-CZ" sz="1800" dirty="0" err="1"/>
              <a:t>utvářeč</a:t>
            </a:r>
            <a:r>
              <a:rPr lang="cs-CZ" sz="1800" dirty="0"/>
              <a:t> na břitové destičce zabraňuje tvoření </a:t>
            </a:r>
            <a:r>
              <a:rPr lang="cs-CZ" sz="1800" dirty="0" smtClean="0"/>
              <a:t>nebezpečné plynulé </a:t>
            </a:r>
            <a:r>
              <a:rPr lang="cs-CZ" sz="1800" dirty="0"/>
              <a:t>třísky.</a:t>
            </a:r>
          </a:p>
          <a:p>
            <a:pPr lvl="0"/>
            <a:r>
              <a:rPr lang="cs-CZ" sz="1800" dirty="0"/>
              <a:t>Není dovoleno, aby si soustružníci brousili své nože. Dávej včas o</a:t>
            </a:r>
            <a:r>
              <a:rPr lang="cs-CZ" sz="1800" dirty="0" smtClean="0"/>
              <a:t>tupené </a:t>
            </a:r>
            <a:r>
              <a:rPr lang="cs-CZ" sz="1800" dirty="0"/>
              <a:t>nože nabrousit</a:t>
            </a:r>
            <a:r>
              <a:rPr lang="cs-CZ" sz="1800" dirty="0" smtClean="0"/>
              <a:t>.</a:t>
            </a:r>
            <a:endParaRPr lang="cs-CZ" sz="1800" dirty="0"/>
          </a:p>
        </p:txBody>
      </p:sp>
      <p:pic>
        <p:nvPicPr>
          <p:cNvPr id="4" name="Picture 2" descr="C:\Users\Sindelar.SINDELAR\AppData\Local\Microsoft\Windows\Temporary Internet Files\Content.IE5\31JQRTR9\MC900432467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27984" y="1286407"/>
            <a:ext cx="859284" cy="53705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22744162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395536" y="260648"/>
            <a:ext cx="8229600" cy="1356760"/>
          </a:xfrm>
        </p:spPr>
        <p:txBody>
          <a:bodyPr>
            <a:noAutofit/>
          </a:bodyPr>
          <a:lstStyle/>
          <a:p>
            <a:r>
              <a:rPr lang="cs-CZ" sz="4200" dirty="0"/>
              <a:t>BP -soustružení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796900"/>
            <a:ext cx="8507288" cy="4800452"/>
          </a:xfrm>
        </p:spPr>
        <p:txBody>
          <a:bodyPr>
            <a:normAutofit/>
          </a:bodyPr>
          <a:lstStyle/>
          <a:p>
            <a:r>
              <a:rPr lang="cs-CZ" sz="1800" dirty="0"/>
              <a:t>Nože musí mít správný geometrický tvar</a:t>
            </a:r>
            <a:r>
              <a:rPr lang="cs-CZ" sz="1800" dirty="0" smtClean="0"/>
              <a:t>.</a:t>
            </a:r>
          </a:p>
          <a:p>
            <a:pPr lvl="0"/>
            <a:r>
              <a:rPr lang="cs-CZ" sz="1800" dirty="0" smtClean="0"/>
              <a:t>Je </a:t>
            </a:r>
            <a:r>
              <a:rPr lang="cs-CZ" sz="1800" dirty="0"/>
              <a:t>zakázáno uražené nože hrubovat na bruskách, které nemají vhodné kotouče.</a:t>
            </a:r>
          </a:p>
          <a:p>
            <a:pPr lvl="0"/>
            <a:r>
              <a:rPr lang="cs-CZ" sz="1800" dirty="0"/>
              <a:t>Výměnu převodových ozubených kol (pro řezání závitů) prováděj jen za klidu stroje</a:t>
            </a:r>
            <a:r>
              <a:rPr lang="cs-CZ" sz="1800" dirty="0" smtClean="0"/>
              <a:t>.</a:t>
            </a:r>
            <a:endParaRPr lang="cs-CZ" sz="1800" dirty="0"/>
          </a:p>
          <a:p>
            <a:pPr lvl="0"/>
            <a:r>
              <a:rPr lang="cs-CZ" sz="1800" dirty="0"/>
              <a:t>Měřit upnuté součásti za chodu vřetene, je zakázáno.</a:t>
            </a:r>
          </a:p>
          <a:p>
            <a:pPr lvl="0"/>
            <a:r>
              <a:rPr lang="cs-CZ" sz="1800" dirty="0"/>
              <a:t>Při měření otvoru kalibrem, odjeď po zastavení stroje nožovou hlavou do krajní plochy, abys při vytahování kalibru nenarazil rukou na ostří upnutého nože.</a:t>
            </a:r>
          </a:p>
          <a:p>
            <a:pPr lvl="0"/>
            <a:r>
              <a:rPr lang="cs-CZ" sz="1800" dirty="0"/>
              <a:t>Při upínání nebo vyjímání obrobků a revolverových soustruhů, odjeď s revolverovou </a:t>
            </a:r>
            <a:r>
              <a:rPr lang="cs-CZ" sz="1800" dirty="0" smtClean="0"/>
              <a:t>hlavou pomocí </a:t>
            </a:r>
            <a:r>
              <a:rPr lang="cs-CZ" sz="1800" dirty="0"/>
              <a:t>vratidlového kola do krajní polohy. Nenechávej zbytečně ruce v prostoru </a:t>
            </a:r>
            <a:r>
              <a:rPr lang="cs-CZ" sz="1800" dirty="0" smtClean="0"/>
              <a:t>nožové revolverové </a:t>
            </a:r>
            <a:r>
              <a:rPr lang="cs-CZ" sz="1800" dirty="0"/>
              <a:t>hlavy.</a:t>
            </a:r>
          </a:p>
          <a:p>
            <a:r>
              <a:rPr lang="cs-CZ" sz="1800" dirty="0" smtClean="0"/>
              <a:t>Hrozí-li </a:t>
            </a:r>
            <a:r>
              <a:rPr lang="cs-CZ" sz="1800" dirty="0"/>
              <a:t>rozlet třísek do větší vzdálenosti, použij vhodných stěn, abys </a:t>
            </a:r>
            <a:r>
              <a:rPr lang="cs-CZ" sz="1800" dirty="0" smtClean="0"/>
              <a:t>nezranil spolupracovníky</a:t>
            </a:r>
            <a:r>
              <a:rPr lang="cs-CZ" sz="1800" dirty="0"/>
              <a:t>.</a:t>
            </a:r>
          </a:p>
          <a:p>
            <a:pPr lvl="0"/>
            <a:r>
              <a:rPr lang="cs-CZ" sz="1800" dirty="0"/>
              <a:t>Při práci na soustruhu nenos na rukou řetízky, prsteny, hodinky dále pak vázanku, šálu apod.</a:t>
            </a:r>
          </a:p>
          <a:p>
            <a:pPr marL="0" lvl="0" indent="0">
              <a:buNone/>
            </a:pPr>
            <a:endParaRPr lang="cs-CZ" sz="1800" dirty="0"/>
          </a:p>
          <a:p>
            <a:pPr marL="0" indent="0">
              <a:buNone/>
            </a:pPr>
            <a:endParaRPr lang="cs-CZ" sz="1800" dirty="0" smtClean="0"/>
          </a:p>
        </p:txBody>
      </p:sp>
      <p:pic>
        <p:nvPicPr>
          <p:cNvPr id="4" name="Picture 2" descr="C:\Users\Sindelar.SINDELAR\AppData\Local\Microsoft\Windows\Temporary Internet Files\Content.IE5\31JQRTR9\MC900432467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27984" y="1286407"/>
            <a:ext cx="859284" cy="53705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97530896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395536" y="260648"/>
            <a:ext cx="8229600" cy="1356760"/>
          </a:xfrm>
        </p:spPr>
        <p:txBody>
          <a:bodyPr>
            <a:noAutofit/>
          </a:bodyPr>
          <a:lstStyle/>
          <a:p>
            <a:r>
              <a:rPr lang="cs-CZ" sz="4200" dirty="0"/>
              <a:t>BP -soustružení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796900"/>
            <a:ext cx="8507288" cy="4800452"/>
          </a:xfrm>
        </p:spPr>
        <p:txBody>
          <a:bodyPr>
            <a:normAutofit/>
          </a:bodyPr>
          <a:lstStyle/>
          <a:p>
            <a:pPr lvl="0"/>
            <a:r>
              <a:rPr lang="cs-CZ" sz="1800" dirty="0" smtClean="0"/>
              <a:t>Jakékoliv </a:t>
            </a:r>
            <a:r>
              <a:rPr lang="cs-CZ" sz="1800" dirty="0"/>
              <a:t>závady na stroji oznam ihned svému </a:t>
            </a:r>
            <a:r>
              <a:rPr lang="cs-CZ" sz="1800" dirty="0" smtClean="0"/>
              <a:t>učiteli.</a:t>
            </a:r>
            <a:endParaRPr lang="cs-CZ" sz="1800" dirty="0"/>
          </a:p>
          <a:p>
            <a:pPr lvl="0"/>
            <a:r>
              <a:rPr lang="cs-CZ" sz="1800" dirty="0"/>
              <a:t>Vázat břemena ze stroje na stroj může provádět zaměstnanec mající na to oprávnění.</a:t>
            </a:r>
          </a:p>
          <a:p>
            <a:pPr lvl="0"/>
            <a:r>
              <a:rPr lang="cs-CZ" sz="1800" dirty="0"/>
              <a:t>Dbej o bezvadný stav osvětlovacího zařízení.</a:t>
            </a:r>
          </a:p>
          <a:p>
            <a:pPr lvl="0"/>
            <a:r>
              <a:rPr lang="cs-CZ" sz="1800" dirty="0"/>
              <a:t>Manipulovat s elektrickým zařízením je zakázáno. Na poruchu elektrického zařízení zavolej údržbáře.</a:t>
            </a:r>
          </a:p>
          <a:p>
            <a:pPr lvl="0"/>
            <a:r>
              <a:rPr lang="cs-CZ" sz="1800" dirty="0"/>
              <a:t>Soustřeď se na práci. Dokud je stroj v běhu, nerozptyluj se pozorováním okolí, nebo bavením.</a:t>
            </a:r>
          </a:p>
          <a:p>
            <a:pPr lvl="0"/>
            <a:r>
              <a:rPr lang="cs-CZ" sz="1800" dirty="0"/>
              <a:t>Nedovol přítomnost jiných spolužáků, kteří nejsou na práci přímo zúčastnění v </a:t>
            </a:r>
            <a:r>
              <a:rPr lang="cs-CZ" sz="1800" dirty="0" smtClean="0"/>
              <a:t>blízkosti stroje.</a:t>
            </a:r>
          </a:p>
          <a:p>
            <a:pPr lvl="0"/>
            <a:r>
              <a:rPr lang="cs-CZ" sz="1800" dirty="0"/>
              <a:t>Chod stroje zastav při každém i dočasném přerušení práce.</a:t>
            </a:r>
          </a:p>
          <a:p>
            <a:pPr lvl="0"/>
            <a:r>
              <a:rPr lang="cs-CZ" sz="1800" dirty="0"/>
              <a:t>Při jakékoliv manipulaci, snímání obrobku, měření, opravě, mazání, čištění apod. musí být stroj zastaven. Jakékoliv drobné práce na stroji za chodu jsou zakázány.</a:t>
            </a:r>
          </a:p>
          <a:p>
            <a:pPr lvl="0"/>
            <a:endParaRPr lang="cs-CZ" sz="1800" dirty="0"/>
          </a:p>
          <a:p>
            <a:pPr lvl="0"/>
            <a:endParaRPr lang="cs-CZ" sz="1800" dirty="0" smtClean="0"/>
          </a:p>
          <a:p>
            <a:pPr marL="0" indent="0">
              <a:buNone/>
            </a:pPr>
            <a:endParaRPr lang="cs-CZ" sz="1800" dirty="0" smtClean="0"/>
          </a:p>
        </p:txBody>
      </p:sp>
      <p:pic>
        <p:nvPicPr>
          <p:cNvPr id="4" name="Picture 2" descr="C:\Users\Sindelar.SINDELAR\AppData\Local\Microsoft\Windows\Temporary Internet Files\Content.IE5\31JQRTR9\MC900432467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27984" y="1286407"/>
            <a:ext cx="859284" cy="53705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5630243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4294967295"/>
          </p:nvPr>
        </p:nvSpPr>
        <p:spPr>
          <a:xfrm>
            <a:off x="323529" y="908720"/>
            <a:ext cx="8640960" cy="5750843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cs-CZ" sz="2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Bezpečnostní ustanovení pro dílnu strojního obrábění – </a:t>
            </a:r>
            <a:r>
              <a:rPr lang="cs-CZ" sz="2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OBROBNA</a:t>
            </a:r>
          </a:p>
          <a:p>
            <a:pPr marL="0" indent="0">
              <a:buNone/>
            </a:pPr>
            <a:endParaRPr lang="cs-CZ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>
              <a:buFont typeface="Wingdings" panose="05000000000000000000" pitchFamily="2" charset="2"/>
              <a:buChar char="Ø"/>
            </a:pPr>
            <a:r>
              <a:rPr lang="cs-CZ" sz="2000" dirty="0" smtClean="0"/>
              <a:t>Žák nevstupuje do dílny bez povolení učitele odborného výcviku  / UOV /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cs-CZ" sz="2000" dirty="0" smtClean="0"/>
              <a:t>Pokud </a:t>
            </a:r>
            <a:r>
              <a:rPr lang="cs-CZ" sz="2000" dirty="0"/>
              <a:t>žák opouští dílnu v době vyučování, vždy to oznámí UOV.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cs-CZ" sz="2000" dirty="0" smtClean="0"/>
              <a:t>Práce </a:t>
            </a:r>
            <a:r>
              <a:rPr lang="cs-CZ" sz="2000" dirty="0"/>
              <a:t>a manipulace se stroji je povolena pouze v přítomnosti UOV.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cs-CZ" sz="2000" dirty="0" smtClean="0"/>
              <a:t>Udržuje </a:t>
            </a:r>
            <a:r>
              <a:rPr lang="cs-CZ" sz="2000" dirty="0"/>
              <a:t>pořádek na pracovišti, nářadí a měřidla ukládá na určené místo a chrání před poškozením.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cs-CZ" sz="2000" dirty="0" smtClean="0"/>
              <a:t>Každý </a:t>
            </a:r>
            <a:r>
              <a:rPr lang="cs-CZ" sz="2000" dirty="0"/>
              <a:t>žák se při práci zdržuje v prostoru přiděleného stroje a svým chováním nenarušuje pozornost ostatních žáků.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cs-CZ" sz="2000" dirty="0" smtClean="0"/>
              <a:t>Plní </a:t>
            </a:r>
            <a:r>
              <a:rPr lang="cs-CZ" sz="2000" dirty="0"/>
              <a:t>stanovené úkoly podle předepsaných postupů a na strojích vykonává pouze činnost povolenou pro daný stroj.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cs-CZ" sz="2000" dirty="0" smtClean="0"/>
              <a:t>Neohrožuje </a:t>
            </a:r>
            <a:r>
              <a:rPr lang="cs-CZ" sz="2000" dirty="0"/>
              <a:t>bezpečnost svou, ani ostatních žáků.</a:t>
            </a:r>
          </a:p>
          <a:p>
            <a:pPr marL="0" indent="0">
              <a:buNone/>
            </a:pPr>
            <a:endParaRPr lang="cs-CZ" sz="1800" dirty="0" smtClean="0"/>
          </a:p>
        </p:txBody>
      </p:sp>
      <p:pic>
        <p:nvPicPr>
          <p:cNvPr id="4" name="Picture 2" descr="C:\Users\Sindelar.SINDELAR\AppData\Local\Microsoft\Windows\Temporary Internet Files\Content.IE5\31JQRTR9\MC900432467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45924" y="1358528"/>
            <a:ext cx="859284" cy="53705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63286192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23928" y="2336479"/>
            <a:ext cx="1728192" cy="314216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59632" y="4692060"/>
            <a:ext cx="1692958" cy="138397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8" name="Picture 4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20254" y="2132855"/>
            <a:ext cx="1355090" cy="122413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9" name="Picture 5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3568" y="2132855"/>
            <a:ext cx="1994689" cy="136815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TextovéPole 5"/>
          <p:cNvSpPr txBox="1"/>
          <p:nvPr/>
        </p:nvSpPr>
        <p:spPr>
          <a:xfrm>
            <a:off x="1164415" y="836712"/>
            <a:ext cx="6408712" cy="984885"/>
          </a:xfrm>
          <a:prstGeom prst="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cs-CZ" sz="4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Ochranné pomůcky </a:t>
            </a:r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04378222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" name="Přímá spojnice 6"/>
          <p:cNvCxnSpPr/>
          <p:nvPr/>
        </p:nvCxnSpPr>
        <p:spPr>
          <a:xfrm>
            <a:off x="0" y="900113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Přímá spojnice 7"/>
          <p:cNvCxnSpPr/>
          <p:nvPr/>
        </p:nvCxnSpPr>
        <p:spPr>
          <a:xfrm>
            <a:off x="0" y="6048375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9" name="Nadpis 1"/>
          <p:cNvSpPr>
            <a:spLocks noGrp="1"/>
          </p:cNvSpPr>
          <p:nvPr>
            <p:ph type="ctrTitle"/>
          </p:nvPr>
        </p:nvSpPr>
        <p:spPr>
          <a:xfrm>
            <a:off x="3203575" y="144463"/>
            <a:ext cx="5653088" cy="730250"/>
          </a:xfrm>
        </p:spPr>
        <p:txBody>
          <a:bodyPr tIns="0" rtlCol="0">
            <a:normAutofit fontScale="90000"/>
          </a:bodyPr>
          <a:lstStyle/>
          <a:p>
            <a:pPr algn="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1800" b="1" spc="200" dirty="0" smtClean="0">
                <a:solidFill>
                  <a:srgbClr val="02283F"/>
                </a:solidFill>
                <a:effectLst>
                  <a:outerShdw blurRad="50800" dist="38100" algn="l" rotWithShape="0">
                    <a:prstClr val="black">
                      <a:alpha val="40000"/>
                    </a:prstClr>
                  </a:outerShdw>
                </a:effectLst>
                <a:latin typeface="Book Antiqua" pitchFamily="18" charset="0"/>
                <a:cs typeface="Arial" pitchFamily="34" charset="0"/>
              </a:rPr>
              <a:t>STŘEDNÍ ŠKOLA STAVEBNÍ A TECHNICKÁ</a:t>
            </a:r>
            <a: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  <a:t/>
            </a:r>
            <a:b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Ústí nad Labem, Čelakovského 5, příspěvková organizace</a:t>
            </a:r>
            <a:b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Páteřní škola Ústeckého kraje</a:t>
            </a:r>
            <a:endParaRPr lang="cs-CZ" sz="1600" dirty="0">
              <a:solidFill>
                <a:srgbClr val="02283F"/>
              </a:solidFill>
              <a:latin typeface="Book Antiqua" pitchFamily="18" charset="0"/>
              <a:cs typeface="Arial" pitchFamily="34" charset="0"/>
            </a:endParaRPr>
          </a:p>
        </p:txBody>
      </p:sp>
      <p:sp>
        <p:nvSpPr>
          <p:cNvPr id="43013" name="Zástupný symbol pro číslo snímku 14"/>
          <p:cNvSpPr>
            <a:spLocks noGrp="1"/>
          </p:cNvSpPr>
          <p:nvPr>
            <p:ph type="sldNum" sz="quarter" idx="12"/>
          </p:nvPr>
        </p:nvSpPr>
        <p:spPr bwMode="auto">
          <a:xfrm>
            <a:off x="6480175" y="6335713"/>
            <a:ext cx="2133600" cy="365125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fld id="{C636E38A-1B8B-45FC-83A7-36676E851C39}" type="slidenum">
              <a:rPr lang="cs-CZ" altLang="cs-CZ" sz="1200" smtClean="0">
                <a:solidFill>
                  <a:srgbClr val="898989"/>
                </a:solidFill>
                <a:latin typeface="Verdana" pitchFamily="34" charset="0"/>
              </a:rPr>
              <a:pPr eaLnBrk="1" hangingPunct="1">
                <a:spcBef>
                  <a:spcPct val="0"/>
                </a:spcBef>
                <a:buFontTx/>
                <a:buNone/>
              </a:pPr>
              <a:t>11</a:t>
            </a:fld>
            <a:endParaRPr lang="cs-CZ" altLang="cs-CZ" sz="1200" smtClean="0">
              <a:solidFill>
                <a:srgbClr val="898989"/>
              </a:solidFill>
              <a:latin typeface="Verdana" pitchFamily="34" charset="0"/>
            </a:endParaRPr>
          </a:p>
        </p:txBody>
      </p:sp>
      <p:pic>
        <p:nvPicPr>
          <p:cNvPr id="43014" name="Obrázek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0650" y="52388"/>
            <a:ext cx="2709863" cy="7921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3015" name="Obrázek 8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54350" y="6116638"/>
            <a:ext cx="3035300" cy="6492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3016" name="TextovéPole 9"/>
          <p:cNvSpPr txBox="1">
            <a:spLocks noChangeArrowheads="1"/>
          </p:cNvSpPr>
          <p:nvPr/>
        </p:nvSpPr>
        <p:spPr bwMode="auto">
          <a:xfrm>
            <a:off x="3405188" y="1079500"/>
            <a:ext cx="2379662" cy="5857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>
            <a:spAutoFit/>
          </a:bodyPr>
          <a:lstStyle>
            <a:lvl1pPr eaLnBrk="0" hangingPunct="0"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algn="ctr" eaLnBrk="1" fontAlgn="base" hangingPunct="1">
              <a:spcBef>
                <a:spcPct val="0"/>
              </a:spcBef>
              <a:spcAft>
                <a:spcPct val="0"/>
              </a:spcAft>
              <a:buFontTx/>
              <a:buNone/>
            </a:pPr>
            <a:r>
              <a:rPr lang="cs-CZ" altLang="cs-CZ" b="1" smtClean="0">
                <a:solidFill>
                  <a:srgbClr val="000000"/>
                </a:solidFill>
              </a:rPr>
              <a:t>Souhrn učiva</a:t>
            </a:r>
          </a:p>
        </p:txBody>
      </p:sp>
      <p:sp>
        <p:nvSpPr>
          <p:cNvPr id="11" name="TextovéPole 10"/>
          <p:cNvSpPr txBox="1"/>
          <p:nvPr/>
        </p:nvSpPr>
        <p:spPr>
          <a:xfrm>
            <a:off x="827088" y="3177990"/>
            <a:ext cx="7632700" cy="2246769"/>
          </a:xfrm>
          <a:prstGeom prst="rec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>
            <a:spAutoFit/>
          </a:bodyPr>
          <a:lstStyle/>
          <a:p>
            <a:pPr>
              <a:defRPr/>
            </a:pPr>
            <a:r>
              <a:rPr lang="cs-CZ" sz="2000" b="1" dirty="0">
                <a:solidFill>
                  <a:prstClr val="black"/>
                </a:solidFill>
              </a:rPr>
              <a:t>Otázky pro </a:t>
            </a:r>
            <a:r>
              <a:rPr lang="cs-CZ" sz="2000" b="1" dirty="0" smtClean="0">
                <a:solidFill>
                  <a:prstClr val="black"/>
                </a:solidFill>
              </a:rPr>
              <a:t>opakování</a:t>
            </a:r>
          </a:p>
          <a:p>
            <a:pPr>
              <a:defRPr/>
            </a:pPr>
            <a:r>
              <a:rPr lang="cs-CZ" sz="2000" dirty="0" smtClean="0">
                <a:solidFill>
                  <a:prstClr val="black"/>
                </a:solidFill>
              </a:rPr>
              <a:t>Jaké základní ochranné pomůcky musí mít žák při práci na stroji.</a:t>
            </a:r>
          </a:p>
          <a:p>
            <a:pPr>
              <a:defRPr/>
            </a:pPr>
            <a:r>
              <a:rPr lang="cs-CZ" sz="2000" dirty="0" smtClean="0">
                <a:solidFill>
                  <a:prstClr val="black"/>
                </a:solidFill>
              </a:rPr>
              <a:t>Jak odstraňujeme třísky ze stroje.</a:t>
            </a:r>
          </a:p>
          <a:p>
            <a:pPr>
              <a:defRPr/>
            </a:pPr>
            <a:r>
              <a:rPr lang="cs-CZ" sz="2000" dirty="0" smtClean="0">
                <a:solidFill>
                  <a:prstClr val="black"/>
                </a:solidFill>
              </a:rPr>
              <a:t>Jak postupujeme v případě poškození stroje.</a:t>
            </a:r>
          </a:p>
          <a:p>
            <a:pPr>
              <a:defRPr/>
            </a:pPr>
            <a:r>
              <a:rPr lang="cs-CZ" sz="2000" dirty="0" smtClean="0">
                <a:solidFill>
                  <a:prstClr val="black"/>
                </a:solidFill>
              </a:rPr>
              <a:t>Kdy smí žák opustit dílnu v průběhu vyučování.</a:t>
            </a:r>
          </a:p>
          <a:p>
            <a:pPr>
              <a:defRPr/>
            </a:pPr>
            <a:r>
              <a:rPr lang="cs-CZ" sz="2000" dirty="0" smtClean="0">
                <a:solidFill>
                  <a:prstClr val="black"/>
                </a:solidFill>
              </a:rPr>
              <a:t>Jak se chováme při práci na soustruhu.</a:t>
            </a:r>
          </a:p>
          <a:p>
            <a:pPr>
              <a:defRPr/>
            </a:pPr>
            <a:endParaRPr lang="cs-CZ" sz="2000" dirty="0" smtClean="0">
              <a:solidFill>
                <a:prstClr val="black"/>
              </a:solidFill>
            </a:endParaRPr>
          </a:p>
        </p:txBody>
      </p:sp>
      <p:pic>
        <p:nvPicPr>
          <p:cNvPr id="4099" name="Picture 3" descr="C:\Users\Sindelar.SINDELAR\AppData\Local\Microsoft\Windows\Temporary Internet Files\Content.IE5\GM9BQC2W\MC900434411[1].wmf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69181" y="2132856"/>
            <a:ext cx="812800" cy="914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10263031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" name="Přímá spojnice 6"/>
          <p:cNvCxnSpPr/>
          <p:nvPr/>
        </p:nvCxnSpPr>
        <p:spPr>
          <a:xfrm>
            <a:off x="0" y="900113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Přímá spojnice 7"/>
          <p:cNvCxnSpPr/>
          <p:nvPr/>
        </p:nvCxnSpPr>
        <p:spPr>
          <a:xfrm>
            <a:off x="0" y="6048375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9" name="Nadpis 1"/>
          <p:cNvSpPr>
            <a:spLocks noGrp="1"/>
          </p:cNvSpPr>
          <p:nvPr>
            <p:ph type="ctrTitle"/>
          </p:nvPr>
        </p:nvSpPr>
        <p:spPr>
          <a:xfrm>
            <a:off x="3203575" y="144463"/>
            <a:ext cx="5653088" cy="730250"/>
          </a:xfrm>
        </p:spPr>
        <p:txBody>
          <a:bodyPr tIns="0" rtlCol="0">
            <a:normAutofit fontScale="90000"/>
          </a:bodyPr>
          <a:lstStyle/>
          <a:p>
            <a:pPr algn="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1800" b="1" spc="200" dirty="0" smtClean="0">
                <a:solidFill>
                  <a:srgbClr val="02283F"/>
                </a:solidFill>
                <a:effectLst>
                  <a:outerShdw blurRad="50800" dist="38100" algn="l" rotWithShape="0">
                    <a:prstClr val="black">
                      <a:alpha val="40000"/>
                    </a:prstClr>
                  </a:outerShdw>
                </a:effectLst>
                <a:latin typeface="Book Antiqua" pitchFamily="18" charset="0"/>
                <a:cs typeface="Arial" pitchFamily="34" charset="0"/>
              </a:rPr>
              <a:t>STŘEDNÍ ŠKOLA STAVEBNÍ A TECHNICKÁ</a:t>
            </a:r>
            <a: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  <a:t/>
            </a:r>
            <a:b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Ústí nad Labem, Čelakovského 5, příspěvková organizace</a:t>
            </a:r>
            <a:b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Páteřní škola Ústeckého kraje</a:t>
            </a:r>
            <a:endParaRPr lang="cs-CZ" sz="1600" dirty="0">
              <a:solidFill>
                <a:srgbClr val="02283F"/>
              </a:solidFill>
              <a:latin typeface="Book Antiqua" pitchFamily="18" charset="0"/>
              <a:cs typeface="Arial" pitchFamily="34" charset="0"/>
            </a:endParaRPr>
          </a:p>
        </p:txBody>
      </p:sp>
      <p:sp>
        <p:nvSpPr>
          <p:cNvPr id="44037" name="Zástupný symbol pro číslo snímku 14"/>
          <p:cNvSpPr>
            <a:spLocks noGrp="1"/>
          </p:cNvSpPr>
          <p:nvPr>
            <p:ph type="sldNum" sz="quarter" idx="12"/>
          </p:nvPr>
        </p:nvSpPr>
        <p:spPr bwMode="auto">
          <a:xfrm>
            <a:off x="6480175" y="6335713"/>
            <a:ext cx="2133600" cy="365125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fld id="{1E65E72B-4DED-48EB-A4D0-016C45402859}" type="slidenum">
              <a:rPr lang="cs-CZ" altLang="cs-CZ" sz="1200" smtClean="0">
                <a:solidFill>
                  <a:srgbClr val="898989"/>
                </a:solidFill>
                <a:latin typeface="Verdana" pitchFamily="34" charset="0"/>
              </a:rPr>
              <a:pPr eaLnBrk="1" hangingPunct="1">
                <a:spcBef>
                  <a:spcPct val="0"/>
                </a:spcBef>
                <a:buFontTx/>
                <a:buNone/>
              </a:pPr>
              <a:t>12</a:t>
            </a:fld>
            <a:endParaRPr lang="cs-CZ" altLang="cs-CZ" sz="1200" smtClean="0">
              <a:solidFill>
                <a:srgbClr val="898989"/>
              </a:solidFill>
              <a:latin typeface="Verdana" pitchFamily="34" charset="0"/>
            </a:endParaRPr>
          </a:p>
        </p:txBody>
      </p:sp>
      <p:pic>
        <p:nvPicPr>
          <p:cNvPr id="44038" name="Obrázek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0650" y="52388"/>
            <a:ext cx="2709863" cy="7921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4039" name="Obrázek 8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54350" y="6116638"/>
            <a:ext cx="3035300" cy="6492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4040" name="TextovéPole 9"/>
          <p:cNvSpPr txBox="1">
            <a:spLocks noChangeArrowheads="1"/>
          </p:cNvSpPr>
          <p:nvPr/>
        </p:nvSpPr>
        <p:spPr bwMode="auto">
          <a:xfrm>
            <a:off x="3276600" y="1079500"/>
            <a:ext cx="2586038" cy="5857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>
            <a:spAutoFit/>
          </a:bodyPr>
          <a:lstStyle>
            <a:lvl1pPr eaLnBrk="0" hangingPunct="0"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algn="ctr" eaLnBrk="1" fontAlgn="base" hangingPunct="1">
              <a:spcBef>
                <a:spcPct val="0"/>
              </a:spcBef>
              <a:spcAft>
                <a:spcPct val="0"/>
              </a:spcAft>
              <a:buFontTx/>
              <a:buNone/>
            </a:pPr>
            <a:r>
              <a:rPr lang="cs-CZ" altLang="cs-CZ" b="1" smtClean="0">
                <a:solidFill>
                  <a:srgbClr val="000000"/>
                </a:solidFill>
              </a:rPr>
              <a:t>Použité zdroje</a:t>
            </a:r>
          </a:p>
        </p:txBody>
      </p:sp>
      <p:sp>
        <p:nvSpPr>
          <p:cNvPr id="2" name="TextovéPole 1"/>
          <p:cNvSpPr txBox="1"/>
          <p:nvPr/>
        </p:nvSpPr>
        <p:spPr>
          <a:xfrm>
            <a:off x="1259632" y="1844824"/>
            <a:ext cx="6624736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spcBef>
                <a:spcPct val="0"/>
              </a:spcBef>
            </a:pPr>
            <a:endParaRPr lang="cs-CZ" altLang="cs-CZ" sz="1600" dirty="0" smtClean="0">
              <a:solidFill>
                <a:srgbClr val="000000"/>
              </a:solidFill>
            </a:endParaRPr>
          </a:p>
          <a:p>
            <a:pPr>
              <a:spcBef>
                <a:spcPct val="0"/>
              </a:spcBef>
            </a:pPr>
            <a:endParaRPr lang="cs-CZ" altLang="cs-CZ" sz="1600" dirty="0" smtClean="0">
              <a:solidFill>
                <a:srgbClr val="000000"/>
              </a:solidFill>
            </a:endParaRPr>
          </a:p>
          <a:p>
            <a:pPr>
              <a:spcBef>
                <a:spcPct val="0"/>
              </a:spcBef>
            </a:pPr>
            <a:r>
              <a:rPr lang="cs-CZ" altLang="cs-CZ" sz="2000" dirty="0" smtClean="0">
                <a:solidFill>
                  <a:srgbClr val="000000"/>
                </a:solidFill>
              </a:rPr>
              <a:t>Texty BOZP </a:t>
            </a:r>
            <a:r>
              <a:rPr lang="cs-CZ" altLang="cs-CZ" sz="2000" dirty="0">
                <a:solidFill>
                  <a:srgbClr val="000000"/>
                </a:solidFill>
              </a:rPr>
              <a:t>- </a:t>
            </a:r>
            <a:r>
              <a:rPr lang="cs-CZ" sz="2000" dirty="0">
                <a:solidFill>
                  <a:srgbClr val="000000"/>
                </a:solidFill>
              </a:rPr>
              <a:t>STŘEDNÍ ŠKOLA STAVEBNÍ A </a:t>
            </a:r>
            <a:r>
              <a:rPr lang="cs-CZ" sz="2000" dirty="0" smtClean="0">
                <a:solidFill>
                  <a:srgbClr val="000000"/>
                </a:solidFill>
              </a:rPr>
              <a:t>TECHNICKÁ</a:t>
            </a:r>
          </a:p>
          <a:p>
            <a:pPr>
              <a:spcBef>
                <a:spcPct val="0"/>
              </a:spcBef>
            </a:pPr>
            <a:r>
              <a:rPr lang="cs-CZ" altLang="cs-CZ" sz="2000" dirty="0" smtClean="0">
                <a:solidFill>
                  <a:srgbClr val="000000"/>
                </a:solidFill>
              </a:rPr>
              <a:t>kliparty – www.office.microsoft.com</a:t>
            </a:r>
            <a:endParaRPr lang="cs-CZ" altLang="cs-CZ" sz="2000" dirty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295171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Tok">
  <a:themeElements>
    <a:clrScheme name="Tok">
      <a:dk1>
        <a:sysClr val="windowText" lastClr="000000"/>
      </a:dk1>
      <a:lt1>
        <a:sysClr val="window" lastClr="FFFFFF"/>
      </a:lt1>
      <a:dk2>
        <a:srgbClr val="04617B"/>
      </a:dk2>
      <a:lt2>
        <a:srgbClr val="DBF5F9"/>
      </a:lt2>
      <a:accent1>
        <a:srgbClr val="0F6FC6"/>
      </a:accent1>
      <a:accent2>
        <a:srgbClr val="009DD9"/>
      </a:accent2>
      <a:accent3>
        <a:srgbClr val="0BD0D9"/>
      </a:accent3>
      <a:accent4>
        <a:srgbClr val="10CF9B"/>
      </a:accent4>
      <a:accent5>
        <a:srgbClr val="7CCA62"/>
      </a:accent5>
      <a:accent6>
        <a:srgbClr val="A5C249"/>
      </a:accent6>
      <a:hlink>
        <a:srgbClr val="F49100"/>
      </a:hlink>
      <a:folHlink>
        <a:srgbClr val="85DFD0"/>
      </a:folHlink>
    </a:clrScheme>
    <a:fontScheme name="Tok">
      <a:majorFont>
        <a:latin typeface="Calibri"/>
        <a:ea typeface=""/>
        <a:cs typeface=""/>
        <a:font script="Jpan" typeface="ＭＳ Ｐゴシック"/>
        <a:font script="Hang" typeface="HY중고딕"/>
        <a:font script="Hans" typeface="隶书"/>
        <a:font script="Hant" typeface="微軟正黑體"/>
        <a:font script="Arab" typeface="Traditional Arabic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Constantia"/>
        <a:ea typeface=""/>
        <a:cs typeface=""/>
        <a:font script="Jpan" typeface="HGP明朝E"/>
        <a:font script="Hang" typeface="HY신명조"/>
        <a:font script="Hans" typeface="宋体"/>
        <a:font script="Hant" typeface="新細明體"/>
        <a:font script="Arab" typeface="Majalla UI"/>
        <a:font script="Hebr" typeface="David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ok">
      <a:fillStyleLst>
        <a:solidFill>
          <a:schemeClr val="phClr"/>
        </a:solidFill>
        <a:gradFill rotWithShape="1">
          <a:gsLst>
            <a:gs pos="0">
              <a:schemeClr val="phClr">
                <a:tint val="70000"/>
                <a:satMod val="130000"/>
              </a:schemeClr>
            </a:gs>
            <a:gs pos="43000">
              <a:schemeClr val="phClr">
                <a:tint val="44000"/>
                <a:satMod val="165000"/>
              </a:schemeClr>
            </a:gs>
            <a:gs pos="93000">
              <a:schemeClr val="phClr">
                <a:tint val="15000"/>
                <a:satMod val="165000"/>
              </a:schemeClr>
            </a:gs>
            <a:gs pos="100000">
              <a:schemeClr val="phClr">
                <a:tint val="5000"/>
                <a:satMod val="250000"/>
              </a:schemeClr>
            </a:gs>
          </a:gsLst>
          <a:path path="circle">
            <a:fillToRect l="50000" t="130000" r="50000" b="-30000"/>
          </a:path>
        </a:gradFill>
        <a:gradFill rotWithShape="1">
          <a:gsLst>
            <a:gs pos="0">
              <a:schemeClr val="phClr">
                <a:tint val="98000"/>
                <a:shade val="25000"/>
                <a:satMod val="250000"/>
              </a:schemeClr>
            </a:gs>
            <a:gs pos="68000">
              <a:schemeClr val="phClr">
                <a:tint val="86000"/>
                <a:satMod val="115000"/>
              </a:schemeClr>
            </a:gs>
            <a:gs pos="100000">
              <a:schemeClr val="phClr">
                <a:tint val="50000"/>
                <a:satMod val="150000"/>
              </a:schemeClr>
            </a:gs>
          </a:gsLst>
          <a:path path="circle">
            <a:fillToRect l="50000" t="130000" r="50000" b="-30000"/>
          </a:path>
        </a:gradFill>
      </a:fillStyleLst>
      <a:lnStyleLst>
        <a:ln w="9525" cap="flat" cmpd="sng" algn="ctr">
          <a:solidFill>
            <a:schemeClr val="phClr">
              <a:shade val="50000"/>
              <a:satMod val="103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7150" dist="38100" dir="5400000" algn="ctr" rotWithShape="0">
              <a:schemeClr val="phClr">
                <a:shade val="9000"/>
                <a:alpha val="48000"/>
                <a:satMod val="105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alpha val="48000"/>
                <a:satMod val="105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alpha val="48000"/>
                <a:satMod val="105000"/>
              </a:schemeClr>
            </a:outerShdw>
          </a:effectLst>
          <a:scene3d>
            <a:camera prst="orthographicFront">
              <a:rot lat="0" lon="0" rev="0"/>
            </a:camera>
            <a:lightRig rig="glow" dir="tl">
              <a:rot lat="0" lon="0" rev="900000"/>
            </a:lightRig>
          </a:scene3d>
          <a:sp3d prstMaterial="powder">
            <a:bevelT w="25400" h="381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80000"/>
                <a:satMod val="400000"/>
              </a:schemeClr>
            </a:gs>
            <a:gs pos="25000">
              <a:schemeClr val="phClr">
                <a:tint val="83000"/>
                <a:satMod val="320000"/>
              </a:schemeClr>
            </a:gs>
            <a:gs pos="100000">
              <a:schemeClr val="phClr">
                <a:shade val="15000"/>
                <a:satMod val="320000"/>
              </a:schemeClr>
            </a:gs>
          </a:gsLst>
          <a:path path="circle">
            <a:fillToRect l="10000" t="110000" r="10000" b="100000"/>
          </a:path>
        </a:gra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50000"/>
              </a:schemeClr>
            </a:duotone>
          </a:blip>
          <a:tile tx="0" ty="0" sx="65000" sy="65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Flow</Template>
  <TotalTime>1252</TotalTime>
  <Words>418</Words>
  <Application>Microsoft Office PowerPoint</Application>
  <PresentationFormat>Předvádění na obrazovce (4:3)</PresentationFormat>
  <Paragraphs>127</Paragraphs>
  <Slides>12</Slides>
  <Notes>1</Notes>
  <HiddenSlides>0</HiddenSlides>
  <MMClips>0</MMClips>
  <ScaleCrop>false</ScaleCrop>
  <HeadingPairs>
    <vt:vector size="4" baseType="variant">
      <vt:variant>
        <vt:lpstr>Motiv</vt:lpstr>
      </vt:variant>
      <vt:variant>
        <vt:i4>2</vt:i4>
      </vt:variant>
      <vt:variant>
        <vt:lpstr>Nadpisy snímků</vt:lpstr>
      </vt:variant>
      <vt:variant>
        <vt:i4>12</vt:i4>
      </vt:variant>
    </vt:vector>
  </HeadingPairs>
  <TitlesOfParts>
    <vt:vector size="14" baseType="lpstr">
      <vt:lpstr>Tok</vt:lpstr>
      <vt:lpstr>Motiv systému Office</vt:lpstr>
      <vt:lpstr>STŘEDNÍ ŠKOLA STAVEBNÍ A TECHNICKÁ Ústí nad Labem, Čelakovského 5, příspěvková organizace Páteřní škola Ústeckého kraje</vt:lpstr>
      <vt:lpstr>STROJNÍ OBRÁBĚNÍ</vt:lpstr>
      <vt:lpstr>Bezpečnost práce na soustruhu</vt:lpstr>
      <vt:lpstr>BP - soustružení</vt:lpstr>
      <vt:lpstr>BP -soustružení</vt:lpstr>
      <vt:lpstr>BP -soustružení</vt:lpstr>
      <vt:lpstr>BP -soustružení</vt:lpstr>
      <vt:lpstr>BP -soustružení</vt:lpstr>
      <vt:lpstr>Prezentace aplikace PowerPoint</vt:lpstr>
      <vt:lpstr>Prezentace aplikace PowerPoint</vt:lpstr>
      <vt:lpstr>STŘEDNÍ ŠKOLA STAVEBNÍ A TECHNICKÁ Ústí nad Labem, Čelakovského 5, příspěvková organizace Páteřní škola Ústeckého kraje</vt:lpstr>
      <vt:lpstr>STŘEDNÍ ŠKOLA STAVEBNÍ A TECHNICKÁ Ústí nad Labem, Čelakovského 5, příspěvková organizace Páteřní škola Ústeckého kraje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ZÁKLADY STROJNÍHO OBRÁBĚNÍ</dc:title>
  <dc:creator>Sindelar</dc:creator>
  <cp:lastModifiedBy>jitka</cp:lastModifiedBy>
  <cp:revision>148</cp:revision>
  <dcterms:created xsi:type="dcterms:W3CDTF">2012-11-13T19:02:51Z</dcterms:created>
  <dcterms:modified xsi:type="dcterms:W3CDTF">2014-04-05T14:39:52Z</dcterms:modified>
</cp:coreProperties>
</file>