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5"/>
  </p:notesMasterIdLst>
  <p:sldIdLst>
    <p:sldId id="260" r:id="rId2"/>
    <p:sldId id="266" r:id="rId3"/>
    <p:sldId id="26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492896"/>
            <a:ext cx="84249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Název školy:	ZŠ Pardubice -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Spořilov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Autor:		Mgr. Markéta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Demjančuková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Název:		VY_12_INOVACE_ČESKÝ JAZYK A LITERATURA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4_			20.HLÁSKA A PÍSMENO C,c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Téma:	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HLÁSKA A PÍSMENO C,c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Číslo projektu:	CZ.1.07/1.4.00/21.2349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Vytvořeno:	11.1. 2012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Určeno pro:	1. ročník ZŠ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Anotace:	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Seznámení s novou hláskou a písmenem 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mtClean="0">
                <a:latin typeface="Arial" pitchFamily="34" charset="0"/>
                <a:cs typeface="Arial" pitchFamily="34" charset="0"/>
              </a:rPr>
              <a:t>. Hledání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slabik 			na dané písmenko ve slovech, čtení slov – zraková a sluchová 			analýza slova.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41067"/>
            <a:ext cx="7992888" cy="1748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Obdélníkový popisek 69"/>
          <p:cNvSpPr/>
          <p:nvPr/>
        </p:nvSpPr>
        <p:spPr>
          <a:xfrm flipH="1">
            <a:off x="7452320" y="4365104"/>
            <a:ext cx="360040" cy="351656"/>
          </a:xfrm>
          <a:prstGeom prst="wedgeRectCallout">
            <a:avLst>
              <a:gd name="adj1" fmla="val 222657"/>
              <a:gd name="adj2" fmla="val 446338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ový popisek 70"/>
          <p:cNvSpPr/>
          <p:nvPr/>
        </p:nvSpPr>
        <p:spPr>
          <a:xfrm flipH="1">
            <a:off x="4932040" y="4797152"/>
            <a:ext cx="288032" cy="351656"/>
          </a:xfrm>
          <a:prstGeom prst="wedgeRectCallout">
            <a:avLst>
              <a:gd name="adj1" fmla="val -281054"/>
              <a:gd name="adj2" fmla="val 266053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ový popisek 67"/>
          <p:cNvSpPr/>
          <p:nvPr/>
        </p:nvSpPr>
        <p:spPr>
          <a:xfrm flipH="1">
            <a:off x="3203848" y="4293096"/>
            <a:ext cx="288032" cy="351656"/>
          </a:xfrm>
          <a:prstGeom prst="wedgeRectCallout">
            <a:avLst>
              <a:gd name="adj1" fmla="val 171863"/>
              <a:gd name="adj2" fmla="val 19324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ový popisek 66"/>
          <p:cNvSpPr/>
          <p:nvPr/>
        </p:nvSpPr>
        <p:spPr>
          <a:xfrm flipH="1">
            <a:off x="899592" y="6237312"/>
            <a:ext cx="360040" cy="432048"/>
          </a:xfrm>
          <a:prstGeom prst="wedgeRectCallout">
            <a:avLst>
              <a:gd name="adj1" fmla="val -237879"/>
              <a:gd name="adj2" fmla="val -26327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ový popisek 65"/>
          <p:cNvSpPr/>
          <p:nvPr/>
        </p:nvSpPr>
        <p:spPr>
          <a:xfrm flipH="1">
            <a:off x="755576" y="4077072"/>
            <a:ext cx="360040" cy="432048"/>
          </a:xfrm>
          <a:prstGeom prst="wedgeRectCallout">
            <a:avLst>
              <a:gd name="adj1" fmla="val -261583"/>
              <a:gd name="adj2" fmla="val 21927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ový popisek 63"/>
          <p:cNvSpPr/>
          <p:nvPr/>
        </p:nvSpPr>
        <p:spPr>
          <a:xfrm flipH="1">
            <a:off x="8460432" y="2420888"/>
            <a:ext cx="288032" cy="351656"/>
          </a:xfrm>
          <a:prstGeom prst="wedgeRectCallout">
            <a:avLst>
              <a:gd name="adj1" fmla="val 294616"/>
              <a:gd name="adj2" fmla="val -250534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ový popisek 62"/>
          <p:cNvSpPr/>
          <p:nvPr/>
        </p:nvSpPr>
        <p:spPr>
          <a:xfrm flipH="1">
            <a:off x="7020272" y="3068960"/>
            <a:ext cx="288032" cy="351656"/>
          </a:xfrm>
          <a:prstGeom prst="wedgeRectCallout">
            <a:avLst>
              <a:gd name="adj1" fmla="val -77876"/>
              <a:gd name="adj2" fmla="val -416951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ový popisek 61"/>
          <p:cNvSpPr/>
          <p:nvPr/>
        </p:nvSpPr>
        <p:spPr>
          <a:xfrm flipH="1">
            <a:off x="6228184" y="3789040"/>
            <a:ext cx="216024" cy="351656"/>
          </a:xfrm>
          <a:prstGeom prst="wedgeRectCallout">
            <a:avLst>
              <a:gd name="adj1" fmla="val -443314"/>
              <a:gd name="adj2" fmla="val -621506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ový popisek 60"/>
          <p:cNvSpPr/>
          <p:nvPr/>
        </p:nvSpPr>
        <p:spPr>
          <a:xfrm flipH="1">
            <a:off x="5868144" y="2132856"/>
            <a:ext cx="360040" cy="351656"/>
          </a:xfrm>
          <a:prstGeom prst="wedgeRectCallout">
            <a:avLst>
              <a:gd name="adj1" fmla="val 294616"/>
              <a:gd name="adj2" fmla="val -156924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ový popisek 57"/>
          <p:cNvSpPr/>
          <p:nvPr/>
        </p:nvSpPr>
        <p:spPr>
          <a:xfrm flipH="1">
            <a:off x="3851920" y="3356992"/>
            <a:ext cx="288032" cy="351656"/>
          </a:xfrm>
          <a:prstGeom prst="wedgeRectCallout">
            <a:avLst>
              <a:gd name="adj1" fmla="val -213328"/>
              <a:gd name="adj2" fmla="val -49669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ový popisek 58"/>
          <p:cNvSpPr/>
          <p:nvPr/>
        </p:nvSpPr>
        <p:spPr>
          <a:xfrm flipH="1">
            <a:off x="5436096" y="2924944"/>
            <a:ext cx="432048" cy="351656"/>
          </a:xfrm>
          <a:prstGeom prst="wedgeRectCallout">
            <a:avLst>
              <a:gd name="adj1" fmla="val 151545"/>
              <a:gd name="adj2" fmla="val -371879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ový popisek 56"/>
          <p:cNvSpPr/>
          <p:nvPr/>
        </p:nvSpPr>
        <p:spPr>
          <a:xfrm flipH="1">
            <a:off x="3275856" y="2564904"/>
            <a:ext cx="288032" cy="351656"/>
          </a:xfrm>
          <a:prstGeom prst="wedgeRectCallout">
            <a:avLst>
              <a:gd name="adj1" fmla="val 316344"/>
              <a:gd name="adj2" fmla="val -26787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ový popisek 51"/>
          <p:cNvSpPr/>
          <p:nvPr/>
        </p:nvSpPr>
        <p:spPr>
          <a:xfrm flipH="1">
            <a:off x="1691680" y="3140968"/>
            <a:ext cx="288032" cy="351656"/>
          </a:xfrm>
          <a:prstGeom prst="wedgeRectCallout">
            <a:avLst>
              <a:gd name="adj1" fmla="val -120205"/>
              <a:gd name="adj2" fmla="val -44468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ový popisek 49"/>
          <p:cNvSpPr/>
          <p:nvPr/>
        </p:nvSpPr>
        <p:spPr>
          <a:xfrm>
            <a:off x="1187624" y="2348880"/>
            <a:ext cx="360040" cy="447851"/>
          </a:xfrm>
          <a:prstGeom prst="wedgeRectCallout">
            <a:avLst>
              <a:gd name="adj1" fmla="val 183217"/>
              <a:gd name="adj2" fmla="val -18587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179512" y="188640"/>
            <a:ext cx="1440160" cy="7920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95536" y="260648"/>
            <a:ext cx="100811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C,c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725144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cupe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996952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Cilka </a:t>
            </a:r>
            <a:endParaRPr lang="cs-CZ" sz="2400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467544" y="6237312"/>
            <a:ext cx="1224136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kocour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796136" y="3717032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Lucie </a:t>
            </a:r>
            <a:endParaRPr lang="cs-CZ" sz="2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83568" y="4077072"/>
            <a:ext cx="1008112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copak</a:t>
            </a:r>
            <a:endParaRPr lang="cs-CZ" sz="2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004048" y="2852936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ruce </a:t>
            </a:r>
            <a:endParaRPr lang="cs-CZ" sz="2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683568" y="2348880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míca</a:t>
            </a:r>
            <a:endParaRPr lang="cs-CZ" sz="2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627784" y="188640"/>
            <a:ext cx="4104456" cy="400110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Hledej ve slovech</a:t>
            </a:r>
            <a:r>
              <a:rPr lang="cs-CZ" sz="2000" dirty="0" smtClean="0"/>
              <a:t> slabiky ca, </a:t>
            </a:r>
            <a:r>
              <a:rPr lang="cs-CZ" sz="2000" dirty="0" err="1" smtClean="0"/>
              <a:t>ce</a:t>
            </a:r>
            <a:r>
              <a:rPr lang="cs-CZ" sz="2000" dirty="0" smtClean="0"/>
              <a:t>, </a:t>
            </a:r>
            <a:r>
              <a:rPr lang="cs-CZ" sz="2000" dirty="0" err="1" smtClean="0"/>
              <a:t>ci</a:t>
            </a:r>
            <a:r>
              <a:rPr lang="cs-CZ" sz="2000" dirty="0" smtClean="0"/>
              <a:t>, co, </a:t>
            </a:r>
            <a:r>
              <a:rPr lang="cs-CZ" sz="2000" dirty="0" err="1" smtClean="0"/>
              <a:t>cu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3059832" y="4221088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copy </a:t>
            </a:r>
            <a:endParaRPr lang="cs-CZ" sz="24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956376" y="2420888"/>
            <a:ext cx="1008112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paci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892480" y="58772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2627784" y="2492896"/>
            <a:ext cx="129614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plácat </a:t>
            </a:r>
            <a:endParaRPr lang="cs-CZ" sz="2400" b="1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5724128" y="2060848"/>
            <a:ext cx="1008112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cení </a:t>
            </a:r>
            <a:endParaRPr lang="cs-CZ" sz="2400" b="1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403648" y="3068960"/>
            <a:ext cx="1152128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ocásek</a:t>
            </a:r>
            <a:endParaRPr lang="cs-CZ" sz="2400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7308304" y="4293096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/>
              <a:t>culí</a:t>
            </a:r>
            <a:endParaRPr lang="cs-CZ" sz="2400" b="1" dirty="0"/>
          </a:p>
        </p:txBody>
      </p:sp>
      <p:sp>
        <p:nvSpPr>
          <p:cNvPr id="45" name="Obdélník 44"/>
          <p:cNvSpPr/>
          <p:nvPr/>
        </p:nvSpPr>
        <p:spPr>
          <a:xfrm>
            <a:off x="3707904" y="3284984"/>
            <a:ext cx="1008112" cy="461665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celou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691680" y="1124744"/>
            <a:ext cx="936104" cy="64633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ca</a:t>
            </a:r>
            <a:endParaRPr lang="cs-CZ" sz="3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868144" y="5661248"/>
            <a:ext cx="936104" cy="646331"/>
          </a:xfrm>
          <a:prstGeom prst="rect">
            <a:avLst/>
          </a:prstGeom>
          <a:solidFill>
            <a:srgbClr val="7030A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cu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907704" y="5013176"/>
            <a:ext cx="936104" cy="646331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co</a:t>
            </a:r>
            <a:endParaRPr lang="cs-CZ" sz="3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355976" y="1124744"/>
            <a:ext cx="936104" cy="646331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ce</a:t>
            </a:r>
            <a:endParaRPr lang="cs-CZ" sz="3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948264" y="1124744"/>
            <a:ext cx="936104" cy="646331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ci</a:t>
            </a:r>
            <a:endParaRPr lang="cs-CZ" sz="3600" dirty="0"/>
          </a:p>
        </p:txBody>
      </p:sp>
      <p:sp>
        <p:nvSpPr>
          <p:cNvPr id="72" name="Obdélníkový popisek 71"/>
          <p:cNvSpPr/>
          <p:nvPr/>
        </p:nvSpPr>
        <p:spPr>
          <a:xfrm flipH="1">
            <a:off x="7884368" y="5733256"/>
            <a:ext cx="360040" cy="351656"/>
          </a:xfrm>
          <a:prstGeom prst="wedgeRectCallout">
            <a:avLst>
              <a:gd name="adj1" fmla="val 361495"/>
              <a:gd name="adj2" fmla="val 58031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TextovéPole 72"/>
          <p:cNvSpPr txBox="1"/>
          <p:nvPr/>
        </p:nvSpPr>
        <p:spPr>
          <a:xfrm>
            <a:off x="7740352" y="5661248"/>
            <a:ext cx="936104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/>
              <a:t>cucá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1" grpId="0" animBg="1"/>
      <p:bldP spid="68" grpId="0" animBg="1"/>
      <p:bldP spid="67" grpId="0" animBg="1"/>
      <p:bldP spid="66" grpId="0" animBg="1"/>
      <p:bldP spid="64" grpId="0" animBg="1"/>
      <p:bldP spid="63" grpId="0" animBg="1"/>
      <p:bldP spid="62" grpId="0" animBg="1"/>
      <p:bldP spid="61" grpId="0" animBg="1"/>
      <p:bldP spid="58" grpId="0" animBg="1"/>
      <p:bldP spid="59" grpId="0" animBg="1"/>
      <p:bldP spid="57" grpId="0" animBg="1"/>
      <p:bldP spid="52" grpId="0" animBg="1"/>
      <p:bldP spid="50" grpId="0" animBg="1"/>
      <p:bldP spid="7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Elipsa 42"/>
          <p:cNvSpPr/>
          <p:nvPr/>
        </p:nvSpPr>
        <p:spPr>
          <a:xfrm>
            <a:off x="323528" y="260648"/>
            <a:ext cx="1584176" cy="7920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0" y="332656"/>
            <a:ext cx="100811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C,c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80312" y="1700808"/>
            <a:ext cx="1584176" cy="2246769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Palec</a:t>
            </a:r>
          </a:p>
          <a:p>
            <a:pPr algn="ctr"/>
            <a:r>
              <a:rPr lang="cs-CZ" sz="2800" b="1" dirty="0" smtClean="0"/>
              <a:t>Pec</a:t>
            </a:r>
          </a:p>
          <a:p>
            <a:pPr algn="ctr"/>
            <a:r>
              <a:rPr lang="cs-CZ" sz="2800" b="1" dirty="0" smtClean="0"/>
              <a:t>Nejvíc</a:t>
            </a:r>
          </a:p>
          <a:p>
            <a:pPr algn="ctr"/>
            <a:r>
              <a:rPr lang="cs-CZ" sz="2800" b="1" dirty="0" smtClean="0"/>
              <a:t>Copy</a:t>
            </a:r>
          </a:p>
          <a:p>
            <a:pPr algn="ctr"/>
            <a:r>
              <a:rPr lang="cs-CZ" sz="2800" b="1" dirty="0" smtClean="0"/>
              <a:t>slunce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1700808"/>
            <a:ext cx="1728192" cy="2246769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Makovice</a:t>
            </a:r>
          </a:p>
          <a:p>
            <a:pPr algn="ctr"/>
            <a:r>
              <a:rPr lang="cs-CZ" sz="2800" b="1" dirty="0" smtClean="0"/>
              <a:t>Ruce</a:t>
            </a:r>
          </a:p>
          <a:p>
            <a:pPr algn="ctr"/>
            <a:r>
              <a:rPr lang="cs-CZ" sz="2800" b="1" dirty="0" smtClean="0"/>
              <a:t>Celou</a:t>
            </a:r>
          </a:p>
          <a:p>
            <a:pPr algn="ctr"/>
            <a:r>
              <a:rPr lang="cs-CZ" sz="2800" b="1" dirty="0" smtClean="0"/>
              <a:t>lovec</a:t>
            </a:r>
          </a:p>
          <a:p>
            <a:pPr algn="ctr"/>
            <a:r>
              <a:rPr lang="cs-CZ" sz="2800" b="1" dirty="0" smtClean="0"/>
              <a:t>cucá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1700808"/>
            <a:ext cx="1656184" cy="2246769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Nohavice</a:t>
            </a:r>
          </a:p>
          <a:p>
            <a:pPr algn="ctr"/>
            <a:r>
              <a:rPr lang="cs-CZ" sz="2800" b="1" dirty="0" smtClean="0"/>
              <a:t>zajíc</a:t>
            </a:r>
          </a:p>
          <a:p>
            <a:pPr algn="ctr"/>
            <a:r>
              <a:rPr lang="cs-CZ" sz="2800" b="1" dirty="0" smtClean="0"/>
              <a:t>Culí</a:t>
            </a:r>
          </a:p>
          <a:p>
            <a:pPr algn="ctr"/>
            <a:r>
              <a:rPr lang="cs-CZ" sz="2800" b="1" dirty="0" smtClean="0"/>
              <a:t>kopec</a:t>
            </a:r>
          </a:p>
          <a:p>
            <a:pPr algn="ctr"/>
            <a:r>
              <a:rPr lang="cs-CZ" sz="2800" b="1" dirty="0" smtClean="0"/>
              <a:t>kocour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251520" y="1700808"/>
            <a:ext cx="1512168" cy="2246769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Vánoce</a:t>
            </a:r>
          </a:p>
          <a:p>
            <a:pPr algn="ctr"/>
            <a:r>
              <a:rPr lang="cs-CZ" sz="2800" b="1" dirty="0" smtClean="0"/>
              <a:t>Co</a:t>
            </a:r>
          </a:p>
          <a:p>
            <a:pPr algn="ctr"/>
            <a:r>
              <a:rPr lang="cs-CZ" sz="2800" b="1" dirty="0" smtClean="0"/>
              <a:t>noc</a:t>
            </a:r>
          </a:p>
          <a:p>
            <a:pPr algn="ctr"/>
            <a:r>
              <a:rPr lang="cs-CZ" sz="2800" b="1" dirty="0" smtClean="0"/>
              <a:t>Lucie</a:t>
            </a:r>
          </a:p>
          <a:p>
            <a:pPr algn="ctr"/>
            <a:r>
              <a:rPr lang="cs-CZ" sz="2800" b="1" dirty="0" smtClean="0"/>
              <a:t>klec</a:t>
            </a:r>
            <a:endParaRPr lang="cs-CZ" sz="28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1907704" y="1700808"/>
            <a:ext cx="1656184" cy="2246769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Copy</a:t>
            </a:r>
          </a:p>
          <a:p>
            <a:pPr algn="ctr"/>
            <a:r>
              <a:rPr lang="cs-CZ" sz="2800" b="1" dirty="0" err="1" smtClean="0"/>
              <a:t>Cupe</a:t>
            </a:r>
            <a:endParaRPr lang="cs-CZ" sz="2800" b="1" dirty="0" smtClean="0"/>
          </a:p>
          <a:p>
            <a:pPr algn="ctr"/>
            <a:r>
              <a:rPr lang="cs-CZ" sz="2800" b="1" dirty="0" smtClean="0"/>
              <a:t>Cilka</a:t>
            </a:r>
          </a:p>
          <a:p>
            <a:pPr algn="ctr"/>
            <a:r>
              <a:rPr lang="cs-CZ" sz="2800" b="1" dirty="0" smtClean="0"/>
              <a:t>Makovec</a:t>
            </a:r>
          </a:p>
          <a:p>
            <a:pPr algn="ctr"/>
            <a:r>
              <a:rPr lang="cs-CZ" sz="2800" b="1" dirty="0" smtClean="0"/>
              <a:t>pec  </a:t>
            </a:r>
            <a:endParaRPr lang="cs-CZ" sz="28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627784" y="188640"/>
            <a:ext cx="4104456" cy="369332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Najdi písmenko „c“ na konci slova.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251520" y="4365104"/>
            <a:ext cx="8712968" cy="800219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noc, klec, makovec, pec, zajíc, kopec, lovec, palec, nejvíc</a:t>
            </a:r>
          </a:p>
          <a:p>
            <a:pPr algn="ctr"/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8892480" y="58772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895</TotalTime>
  <Words>99</Words>
  <Application>Microsoft Office PowerPoint</Application>
  <PresentationFormat>Předvádění na obrazovce (4:3)</PresentationFormat>
  <Paragraphs>63</Paragraphs>
  <Slides>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Jmění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Jaroslav Demjančuk</cp:lastModifiedBy>
  <cp:revision>106</cp:revision>
  <dcterms:created xsi:type="dcterms:W3CDTF">2011-10-22T19:41:33Z</dcterms:created>
  <dcterms:modified xsi:type="dcterms:W3CDTF">2012-01-11T21:04:58Z</dcterms:modified>
</cp:coreProperties>
</file>