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7"/>
  </p:notesMasterIdLst>
  <p:sldIdLst>
    <p:sldId id="260" r:id="rId2"/>
    <p:sldId id="261" r:id="rId3"/>
    <p:sldId id="262" r:id="rId4"/>
    <p:sldId id="263" r:id="rId5"/>
    <p:sldId id="264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239CA3-B302-436C-90E3-74E957453308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6A215C-A161-431B-99F7-A8BD194EEA0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6A215C-A161-431B-99F7-A8BD194EEA0C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6A215C-A161-431B-99F7-A8BD194EEA0C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6A215C-A161-431B-99F7-A8BD194EEA0C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6A215C-A161-431B-99F7-A8BD194EEA0C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6A215C-A161-431B-99F7-A8BD194EEA0C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C8EC-029B-42E7-9384-C7BE74A15C4B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78FA47E-4646-4486-966E-06AF93ABB89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C8EC-029B-42E7-9384-C7BE74A15C4B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D78FA47E-4646-4486-966E-06AF93ABB89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C8EC-029B-42E7-9384-C7BE74A15C4B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78FA47E-4646-4486-966E-06AF93ABB89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02DFC8EC-029B-42E7-9384-C7BE74A15C4B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A47E-4646-4486-966E-06AF93ABB89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C8EC-029B-42E7-9384-C7BE74A15C4B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D78FA47E-4646-4486-966E-06AF93ABB89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C8EC-029B-42E7-9384-C7BE74A15C4B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D78FA47E-4646-4486-966E-06AF93ABB8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C8EC-029B-42E7-9384-C7BE74A15C4B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78FA47E-4646-4486-966E-06AF93ABB8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78FA47E-4646-4486-966E-06AF93ABB89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C8EC-029B-42E7-9384-C7BE74A15C4B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D78FA47E-4646-4486-966E-06AF93ABB89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02DFC8EC-029B-42E7-9384-C7BE74A15C4B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C8EC-029B-42E7-9384-C7BE74A15C4B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A47E-4646-4486-966E-06AF93ABB8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D78FA47E-4646-4486-966E-06AF93ABB89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C8EC-029B-42E7-9384-C7BE74A15C4B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02DFC8EC-029B-42E7-9384-C7BE74A15C4B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78FA47E-4646-4486-966E-06AF93ABB89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67544" y="2492896"/>
            <a:ext cx="842493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Název školy:	ZŠ Pardubice - </a:t>
            </a:r>
            <a:r>
              <a:rPr lang="cs-CZ" dirty="0" err="1" smtClean="0"/>
              <a:t>Spořilov</a:t>
            </a:r>
            <a:endParaRPr lang="cs-CZ" dirty="0" smtClean="0"/>
          </a:p>
          <a:p>
            <a:r>
              <a:rPr lang="cs-CZ" dirty="0" smtClean="0"/>
              <a:t>Autor:		Mgr. Markéta </a:t>
            </a:r>
            <a:r>
              <a:rPr lang="cs-CZ" dirty="0" err="1" smtClean="0"/>
              <a:t>Demjančuková</a:t>
            </a:r>
            <a:endParaRPr lang="cs-CZ" dirty="0" smtClean="0"/>
          </a:p>
          <a:p>
            <a:r>
              <a:rPr lang="cs-CZ" dirty="0" smtClean="0"/>
              <a:t>Název:		VY_32_INOVACE_PRVOUKA 2_2. ORIENTACE V ČASE – 			ROČNÍ OBDOBÍ, MĚSÍCE</a:t>
            </a:r>
          </a:p>
          <a:p>
            <a:r>
              <a:rPr lang="cs-CZ" dirty="0" smtClean="0"/>
              <a:t>Téma:		ORIENTACE V ČASE – ROČNÍ OBDOBÍ, MĚSÍCE</a:t>
            </a:r>
          </a:p>
          <a:p>
            <a:r>
              <a:rPr lang="cs-CZ" dirty="0" smtClean="0"/>
              <a:t>Číslo projektu:	CZ.1.07/1.4.00/21.2349</a:t>
            </a:r>
          </a:p>
          <a:p>
            <a:r>
              <a:rPr lang="cs-CZ" dirty="0" smtClean="0"/>
              <a:t>Vytvořeno:	24. 11. 2011</a:t>
            </a:r>
          </a:p>
          <a:p>
            <a:r>
              <a:rPr lang="cs-CZ" dirty="0" smtClean="0"/>
              <a:t>Určeno pro:	1. ročník ZŠ</a:t>
            </a:r>
          </a:p>
          <a:p>
            <a:r>
              <a:rPr lang="cs-CZ" dirty="0" smtClean="0"/>
              <a:t>Anotace:		Rozluštění 12 – ti měsíců v kalendářním roce, rozdělení ročních 		období jaro, léto, podzim, zima.Přiřazování sezonních činností 			k jednotlivým ročním obdobím.</a:t>
            </a:r>
          </a:p>
        </p:txBody>
      </p:sp>
      <p:pic>
        <p:nvPicPr>
          <p:cNvPr id="5" name="Obrázek 4" descr="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641067"/>
            <a:ext cx="7992888" cy="17486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268760"/>
            <a:ext cx="39794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Doplň názvy měsíců v roce:</a:t>
            </a:r>
            <a:endParaRPr lang="cs-CZ" sz="2400" dirty="0"/>
          </a:p>
        </p:txBody>
      </p:sp>
      <p:sp>
        <p:nvSpPr>
          <p:cNvPr id="3" name="Obdélník 2"/>
          <p:cNvSpPr/>
          <p:nvPr/>
        </p:nvSpPr>
        <p:spPr>
          <a:xfrm>
            <a:off x="436110" y="188640"/>
            <a:ext cx="84561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ZNÁŠ </a:t>
            </a:r>
            <a:r>
              <a:rPr lang="cs-CZ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MĚSÍCE V ROCE</a:t>
            </a:r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?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971600" y="1988840"/>
            <a:ext cx="1656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L…n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971600" y="2708920"/>
            <a:ext cx="18001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Ú..r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971600" y="4149080"/>
            <a:ext cx="1440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D…n  </a:t>
            </a:r>
            <a:endParaRPr lang="cs-CZ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292080" y="2708920"/>
            <a:ext cx="2160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S...n</a:t>
            </a:r>
            <a:endParaRPr lang="cs-CZ" sz="4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971600" y="5589240"/>
            <a:ext cx="1656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Č….n</a:t>
            </a:r>
            <a:endParaRPr lang="cs-CZ" sz="4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971600" y="4869160"/>
            <a:ext cx="15841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K….n</a:t>
            </a:r>
            <a:endParaRPr lang="cs-CZ" sz="4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971600" y="3429000"/>
            <a:ext cx="15680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B….n </a:t>
            </a:r>
            <a:endParaRPr lang="cs-CZ" sz="4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971600" y="1988840"/>
            <a:ext cx="20882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Leden  </a:t>
            </a:r>
            <a:endParaRPr lang="cs-CZ" sz="4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971600" y="2708920"/>
            <a:ext cx="1800200" cy="720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Únor </a:t>
            </a:r>
            <a:endParaRPr lang="cs-CZ" sz="4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71600" y="4149080"/>
            <a:ext cx="18934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Duben </a:t>
            </a:r>
            <a:endParaRPr lang="cs-CZ" sz="4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71600" y="4869160"/>
            <a:ext cx="188064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Květen </a:t>
            </a:r>
            <a:endParaRPr lang="cs-CZ" sz="4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971600" y="5589240"/>
            <a:ext cx="201991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Červen </a:t>
            </a:r>
            <a:endParaRPr lang="cs-CZ" sz="40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292080" y="4869160"/>
            <a:ext cx="232788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Listopad </a:t>
            </a:r>
            <a:endParaRPr lang="cs-CZ" sz="40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971600" y="3429000"/>
            <a:ext cx="18884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Březen </a:t>
            </a:r>
            <a:endParaRPr lang="cs-CZ" sz="40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292080" y="1988840"/>
            <a:ext cx="2160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Č……c</a:t>
            </a:r>
            <a:endParaRPr lang="cs-CZ" sz="40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292080" y="3429000"/>
            <a:ext cx="2160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Z..í</a:t>
            </a:r>
            <a:endParaRPr lang="cs-CZ" sz="40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292080" y="4149080"/>
            <a:ext cx="2160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Ř…n</a:t>
            </a:r>
            <a:endParaRPr lang="cs-CZ" sz="40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292080" y="4869160"/>
            <a:ext cx="2160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L……d</a:t>
            </a:r>
            <a:endParaRPr lang="cs-CZ" sz="40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292080" y="5589240"/>
            <a:ext cx="2160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P……c</a:t>
            </a:r>
            <a:endParaRPr lang="cs-CZ" sz="40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292080" y="4149080"/>
            <a:ext cx="15392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Říjen </a:t>
            </a:r>
            <a:endParaRPr lang="cs-CZ" sz="40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292080" y="2708920"/>
            <a:ext cx="171367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Srpen </a:t>
            </a:r>
            <a:endParaRPr lang="cs-CZ" sz="40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292080" y="5589240"/>
            <a:ext cx="23314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Prosinec </a:t>
            </a:r>
            <a:endParaRPr lang="cs-CZ" sz="40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5292080" y="1988840"/>
            <a:ext cx="25809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Červenec </a:t>
            </a:r>
            <a:endParaRPr lang="cs-CZ" sz="40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292080" y="3429000"/>
            <a:ext cx="11945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Září 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"/>
                            </p:stCondLst>
                            <p:childTnLst>
                              <p:par>
                                <p:cTn id="10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"/>
                            </p:stCondLst>
                            <p:childTnLst>
                              <p:par>
                                <p:cTn id="1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00"/>
                            </p:stCondLst>
                            <p:childTnLst>
                              <p:par>
                                <p:cTn id="1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12677" y="188640"/>
            <a:ext cx="87030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ZNÁŠ </a:t>
            </a:r>
            <a:r>
              <a:rPr lang="cs-CZ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ROČNÍ OBDOBÍ</a:t>
            </a:r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?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51520" y="1268760"/>
            <a:ext cx="2241319" cy="923330"/>
          </a:xfrm>
          <a:prstGeom prst="rect">
            <a:avLst/>
          </a:prstGeom>
          <a:noFill/>
          <a:ln w="57150">
            <a:solidFill>
              <a:srgbClr val="92D05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JARO</a:t>
            </a:r>
            <a:endParaRPr lang="cs-CZ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123728" y="2492896"/>
            <a:ext cx="2201244" cy="923330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LÉTO</a:t>
            </a:r>
            <a:endParaRPr lang="cs-CZ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469448" y="3933056"/>
            <a:ext cx="3310523" cy="923330"/>
          </a:xfrm>
          <a:prstGeom prst="rect">
            <a:avLst/>
          </a:prstGeom>
          <a:noFill/>
          <a:ln w="57150">
            <a:solidFill>
              <a:schemeClr val="accent4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PODZIM</a:t>
            </a:r>
            <a:endParaRPr lang="cs-CZ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749873" y="5373216"/>
            <a:ext cx="2206053" cy="923330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ZIMA</a:t>
            </a:r>
            <a:endParaRPr lang="cs-CZ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188640"/>
            <a:ext cx="8676456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URČI, KTERÉ ČINNOSTI PATŘÍ K DANÉMU</a:t>
            </a:r>
            <a:r>
              <a:rPr lang="cs-CZ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ROČNÍMU </a:t>
            </a:r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OBDOBÍ</a:t>
            </a:r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:</a:t>
            </a:r>
            <a:endParaRPr lang="cs-CZ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51520" y="692696"/>
            <a:ext cx="1252266" cy="523220"/>
          </a:xfrm>
          <a:prstGeom prst="rect">
            <a:avLst/>
          </a:prstGeom>
          <a:noFill/>
          <a:ln w="57150">
            <a:solidFill>
              <a:srgbClr val="92D05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JARO</a:t>
            </a:r>
            <a:endParaRPr lang="cs-CZ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411760" y="692696"/>
            <a:ext cx="1231426" cy="523220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LÉTO</a:t>
            </a:r>
            <a:endParaRPr lang="cs-CZ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860032" y="692696"/>
            <a:ext cx="1805302" cy="523220"/>
          </a:xfrm>
          <a:prstGeom prst="rect">
            <a:avLst/>
          </a:prstGeom>
          <a:noFill/>
          <a:ln w="57150">
            <a:solidFill>
              <a:schemeClr val="accent4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PODZIM</a:t>
            </a:r>
            <a:endParaRPr lang="cs-CZ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380312" y="692696"/>
            <a:ext cx="1231427" cy="523220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ZIMA</a:t>
            </a:r>
            <a:endParaRPr lang="cs-CZ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347864" y="5733256"/>
            <a:ext cx="1296144" cy="369332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Koupání 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364088" y="1700808"/>
            <a:ext cx="1224136" cy="369332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Lyžování 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796136" y="4437112"/>
            <a:ext cx="1404664" cy="369332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Sáňkování 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699792" y="3789040"/>
            <a:ext cx="1512168" cy="369332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Sbírání hub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932040" y="5085184"/>
            <a:ext cx="1512168" cy="923330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Zdobení  vánočního stromku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572000" y="3501008"/>
            <a:ext cx="1224136" cy="646331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Sklizeň obilí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403648" y="5517232"/>
            <a:ext cx="1296144" cy="646331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Jízda na kole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228184" y="4005064"/>
            <a:ext cx="971600" cy="369332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Setí</a:t>
            </a:r>
            <a:endParaRPr lang="cs-CZ" dirty="0"/>
          </a:p>
        </p:txBody>
      </p:sp>
      <p:sp>
        <p:nvSpPr>
          <p:cNvPr id="98" name="TextovéPole 97"/>
          <p:cNvSpPr txBox="1"/>
          <p:nvPr/>
        </p:nvSpPr>
        <p:spPr>
          <a:xfrm>
            <a:off x="1331640" y="4077072"/>
            <a:ext cx="1296144" cy="646331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Pouštění draka</a:t>
            </a:r>
            <a:endParaRPr lang="cs-CZ" dirty="0"/>
          </a:p>
        </p:txBody>
      </p:sp>
      <p:sp>
        <p:nvSpPr>
          <p:cNvPr id="102" name="TextovéPole 101"/>
          <p:cNvSpPr txBox="1"/>
          <p:nvPr/>
        </p:nvSpPr>
        <p:spPr>
          <a:xfrm>
            <a:off x="323528" y="4797152"/>
            <a:ext cx="1296144" cy="646331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Pletení pomlázky</a:t>
            </a:r>
            <a:endParaRPr lang="cs-CZ" dirty="0"/>
          </a:p>
        </p:txBody>
      </p:sp>
      <p:sp>
        <p:nvSpPr>
          <p:cNvPr id="103" name="TextovéPole 102"/>
          <p:cNvSpPr txBox="1"/>
          <p:nvPr/>
        </p:nvSpPr>
        <p:spPr>
          <a:xfrm>
            <a:off x="6804248" y="5157192"/>
            <a:ext cx="1296144" cy="369332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Opalování</a:t>
            </a:r>
            <a:endParaRPr lang="cs-CZ" dirty="0"/>
          </a:p>
        </p:txBody>
      </p:sp>
      <p:sp>
        <p:nvSpPr>
          <p:cNvPr id="104" name="TextovéPole 103"/>
          <p:cNvSpPr txBox="1"/>
          <p:nvPr/>
        </p:nvSpPr>
        <p:spPr>
          <a:xfrm>
            <a:off x="323528" y="2420888"/>
            <a:ext cx="1296144" cy="369332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Stanování </a:t>
            </a:r>
            <a:endParaRPr lang="cs-CZ" dirty="0"/>
          </a:p>
        </p:txBody>
      </p:sp>
      <p:sp>
        <p:nvSpPr>
          <p:cNvPr id="105" name="TextovéPole 104"/>
          <p:cNvSpPr txBox="1"/>
          <p:nvPr/>
        </p:nvSpPr>
        <p:spPr>
          <a:xfrm>
            <a:off x="3779912" y="4581128"/>
            <a:ext cx="1584176" cy="369332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Windsurfing</a:t>
            </a:r>
            <a:endParaRPr lang="cs-CZ" dirty="0"/>
          </a:p>
        </p:txBody>
      </p:sp>
      <p:sp>
        <p:nvSpPr>
          <p:cNvPr id="107" name="TextovéPole 106"/>
          <p:cNvSpPr txBox="1"/>
          <p:nvPr/>
        </p:nvSpPr>
        <p:spPr>
          <a:xfrm>
            <a:off x="611560" y="3068960"/>
            <a:ext cx="1224136" cy="646331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Sběr kaštanů </a:t>
            </a:r>
            <a:endParaRPr lang="cs-CZ" dirty="0"/>
          </a:p>
        </p:txBody>
      </p:sp>
      <p:sp>
        <p:nvSpPr>
          <p:cNvPr id="108" name="TextovéPole 107"/>
          <p:cNvSpPr txBox="1"/>
          <p:nvPr/>
        </p:nvSpPr>
        <p:spPr>
          <a:xfrm>
            <a:off x="2195736" y="4941168"/>
            <a:ext cx="1080120" cy="369332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Bruslení </a:t>
            </a:r>
            <a:endParaRPr lang="cs-CZ" dirty="0"/>
          </a:p>
        </p:txBody>
      </p:sp>
      <p:sp>
        <p:nvSpPr>
          <p:cNvPr id="109" name="TextovéPole 108"/>
          <p:cNvSpPr txBox="1"/>
          <p:nvPr/>
        </p:nvSpPr>
        <p:spPr>
          <a:xfrm>
            <a:off x="395536" y="1556792"/>
            <a:ext cx="1440160" cy="646331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Odhrnování sněhu</a:t>
            </a:r>
            <a:endParaRPr lang="cs-CZ" dirty="0"/>
          </a:p>
        </p:txBody>
      </p:sp>
      <p:sp>
        <p:nvSpPr>
          <p:cNvPr id="110" name="TextovéPole 109"/>
          <p:cNvSpPr txBox="1"/>
          <p:nvPr/>
        </p:nvSpPr>
        <p:spPr>
          <a:xfrm>
            <a:off x="5148064" y="2708920"/>
            <a:ext cx="1728192" cy="646331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Plnění krmítek a krmelců</a:t>
            </a:r>
            <a:endParaRPr lang="cs-CZ" dirty="0"/>
          </a:p>
        </p:txBody>
      </p:sp>
      <p:sp>
        <p:nvSpPr>
          <p:cNvPr id="113" name="TextovéPole 112"/>
          <p:cNvSpPr txBox="1"/>
          <p:nvPr/>
        </p:nvSpPr>
        <p:spPr>
          <a:xfrm>
            <a:off x="7308304" y="3068960"/>
            <a:ext cx="1296144" cy="646331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Sklizeň řepy</a:t>
            </a:r>
            <a:endParaRPr lang="cs-CZ" dirty="0"/>
          </a:p>
        </p:txBody>
      </p:sp>
      <p:sp>
        <p:nvSpPr>
          <p:cNvPr id="114" name="TextovéPole 113"/>
          <p:cNvSpPr txBox="1"/>
          <p:nvPr/>
        </p:nvSpPr>
        <p:spPr>
          <a:xfrm>
            <a:off x="7452320" y="1700808"/>
            <a:ext cx="1296144" cy="646331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Sklizeň jablek</a:t>
            </a:r>
            <a:endParaRPr lang="cs-CZ" dirty="0"/>
          </a:p>
        </p:txBody>
      </p:sp>
      <p:sp>
        <p:nvSpPr>
          <p:cNvPr id="115" name="TextovéPole 114"/>
          <p:cNvSpPr txBox="1"/>
          <p:nvPr/>
        </p:nvSpPr>
        <p:spPr>
          <a:xfrm>
            <a:off x="7524328" y="5661248"/>
            <a:ext cx="1296144" cy="646331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Hrabání listí</a:t>
            </a:r>
            <a:endParaRPr lang="cs-CZ" dirty="0"/>
          </a:p>
        </p:txBody>
      </p:sp>
      <p:sp>
        <p:nvSpPr>
          <p:cNvPr id="116" name="TextovéPole 115"/>
          <p:cNvSpPr txBox="1"/>
          <p:nvPr/>
        </p:nvSpPr>
        <p:spPr>
          <a:xfrm>
            <a:off x="8964488" y="59492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17" name="TextovéPole 116"/>
          <p:cNvSpPr txBox="1"/>
          <p:nvPr/>
        </p:nvSpPr>
        <p:spPr>
          <a:xfrm>
            <a:off x="7884368" y="4365104"/>
            <a:ext cx="1008112" cy="369332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Orání</a:t>
            </a:r>
            <a:endParaRPr lang="cs-CZ" dirty="0"/>
          </a:p>
        </p:txBody>
      </p:sp>
      <p:sp>
        <p:nvSpPr>
          <p:cNvPr id="119" name="TextovéPole 118"/>
          <p:cNvSpPr txBox="1"/>
          <p:nvPr/>
        </p:nvSpPr>
        <p:spPr>
          <a:xfrm>
            <a:off x="3563888" y="1988840"/>
            <a:ext cx="1656184" cy="646331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Šlehání děvčat pomlázkou</a:t>
            </a:r>
            <a:endParaRPr lang="cs-CZ" dirty="0"/>
          </a:p>
        </p:txBody>
      </p:sp>
      <p:sp>
        <p:nvSpPr>
          <p:cNvPr id="120" name="TextovéPole 119"/>
          <p:cNvSpPr txBox="1"/>
          <p:nvPr/>
        </p:nvSpPr>
        <p:spPr>
          <a:xfrm>
            <a:off x="1979712" y="1916832"/>
            <a:ext cx="1296144" cy="646331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Barvení vajec</a:t>
            </a:r>
            <a:endParaRPr lang="cs-CZ" dirty="0"/>
          </a:p>
        </p:txBody>
      </p:sp>
      <p:sp>
        <p:nvSpPr>
          <p:cNvPr id="122" name="TextovéPole 121"/>
          <p:cNvSpPr txBox="1"/>
          <p:nvPr/>
        </p:nvSpPr>
        <p:spPr>
          <a:xfrm>
            <a:off x="2555776" y="2780928"/>
            <a:ext cx="1296144" cy="646331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Rašení pupenů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188640"/>
            <a:ext cx="8676456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URČI, KTERÉ ČINNOSTI PATŘÍ K DANÉMU</a:t>
            </a:r>
            <a:r>
              <a:rPr lang="cs-CZ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cs-CZ" b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ROČNÍMU </a:t>
            </a:r>
            <a:r>
              <a:rPr lang="cs-CZ" b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OBDOBÍ</a:t>
            </a:r>
            <a:r>
              <a:rPr lang="cs-CZ" b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:</a:t>
            </a:r>
            <a:endParaRPr lang="cs-CZ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51520" y="692696"/>
            <a:ext cx="1656184" cy="523220"/>
          </a:xfrm>
          <a:prstGeom prst="rect">
            <a:avLst/>
          </a:prstGeom>
          <a:noFill/>
          <a:ln w="57150">
            <a:solidFill>
              <a:srgbClr val="92D05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JARO</a:t>
            </a:r>
            <a:endParaRPr lang="cs-CZ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411760" y="692696"/>
            <a:ext cx="1584176" cy="523220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LÉTO</a:t>
            </a:r>
            <a:endParaRPr lang="cs-CZ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860032" y="692696"/>
            <a:ext cx="1872208" cy="523220"/>
          </a:xfrm>
          <a:prstGeom prst="rect">
            <a:avLst/>
          </a:prstGeom>
          <a:noFill/>
          <a:ln w="57150">
            <a:solidFill>
              <a:schemeClr val="accent4">
                <a:lumMod val="75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PODZIM</a:t>
            </a:r>
            <a:endParaRPr lang="cs-CZ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164288" y="692696"/>
            <a:ext cx="1800200" cy="523220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ZIMA</a:t>
            </a:r>
            <a:endParaRPr lang="cs-CZ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411760" y="2996952"/>
            <a:ext cx="1584176" cy="369332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Koupání 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236296" y="2276872"/>
            <a:ext cx="1728192" cy="369332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Lyžování 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236296" y="1556792"/>
            <a:ext cx="1728192" cy="369332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Sáňkování 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860032" y="4005064"/>
            <a:ext cx="1872208" cy="369332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Sbírání hub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236296" y="4725144"/>
            <a:ext cx="1728192" cy="646331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Zdobení stromku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411760" y="1556792"/>
            <a:ext cx="1584176" cy="369332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Sklizeň obilí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411760" y="5661248"/>
            <a:ext cx="1584176" cy="369332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Jízda na kole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51520" y="2276872"/>
            <a:ext cx="1656184" cy="369332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Setí</a:t>
            </a:r>
            <a:endParaRPr lang="cs-CZ" dirty="0"/>
          </a:p>
        </p:txBody>
      </p:sp>
      <p:sp>
        <p:nvSpPr>
          <p:cNvPr id="98" name="TextovéPole 97"/>
          <p:cNvSpPr txBox="1"/>
          <p:nvPr/>
        </p:nvSpPr>
        <p:spPr>
          <a:xfrm>
            <a:off x="4860032" y="1556792"/>
            <a:ext cx="1872208" cy="369332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Pouštění draka</a:t>
            </a:r>
            <a:endParaRPr lang="cs-CZ" dirty="0"/>
          </a:p>
        </p:txBody>
      </p:sp>
      <p:sp>
        <p:nvSpPr>
          <p:cNvPr id="102" name="TextovéPole 101"/>
          <p:cNvSpPr txBox="1"/>
          <p:nvPr/>
        </p:nvSpPr>
        <p:spPr>
          <a:xfrm>
            <a:off x="251520" y="4725144"/>
            <a:ext cx="1656184" cy="646331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Pletení pomlázky</a:t>
            </a:r>
            <a:endParaRPr lang="cs-CZ" dirty="0"/>
          </a:p>
        </p:txBody>
      </p:sp>
      <p:sp>
        <p:nvSpPr>
          <p:cNvPr id="103" name="TextovéPole 102"/>
          <p:cNvSpPr txBox="1"/>
          <p:nvPr/>
        </p:nvSpPr>
        <p:spPr>
          <a:xfrm>
            <a:off x="2411760" y="4005064"/>
            <a:ext cx="1584176" cy="369332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Opalování</a:t>
            </a:r>
            <a:endParaRPr lang="cs-CZ" dirty="0"/>
          </a:p>
        </p:txBody>
      </p:sp>
      <p:sp>
        <p:nvSpPr>
          <p:cNvPr id="104" name="TextovéPole 103"/>
          <p:cNvSpPr txBox="1"/>
          <p:nvPr/>
        </p:nvSpPr>
        <p:spPr>
          <a:xfrm>
            <a:off x="2411760" y="4725144"/>
            <a:ext cx="1584176" cy="369332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Stanování </a:t>
            </a:r>
            <a:endParaRPr lang="cs-CZ" dirty="0"/>
          </a:p>
        </p:txBody>
      </p:sp>
      <p:sp>
        <p:nvSpPr>
          <p:cNvPr id="105" name="TextovéPole 104"/>
          <p:cNvSpPr txBox="1"/>
          <p:nvPr/>
        </p:nvSpPr>
        <p:spPr>
          <a:xfrm>
            <a:off x="2411760" y="2276872"/>
            <a:ext cx="1584176" cy="369332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Windsurfing</a:t>
            </a:r>
            <a:endParaRPr lang="cs-CZ" dirty="0"/>
          </a:p>
        </p:txBody>
      </p:sp>
      <p:sp>
        <p:nvSpPr>
          <p:cNvPr id="107" name="TextovéPole 106"/>
          <p:cNvSpPr txBox="1"/>
          <p:nvPr/>
        </p:nvSpPr>
        <p:spPr>
          <a:xfrm>
            <a:off x="4860032" y="4725144"/>
            <a:ext cx="1872208" cy="369332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Sběr kaštanů </a:t>
            </a:r>
            <a:endParaRPr lang="cs-CZ" dirty="0"/>
          </a:p>
        </p:txBody>
      </p:sp>
      <p:sp>
        <p:nvSpPr>
          <p:cNvPr id="108" name="TextovéPole 107"/>
          <p:cNvSpPr txBox="1"/>
          <p:nvPr/>
        </p:nvSpPr>
        <p:spPr>
          <a:xfrm>
            <a:off x="7236296" y="4005064"/>
            <a:ext cx="1728192" cy="369332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Bruslení </a:t>
            </a:r>
            <a:endParaRPr lang="cs-CZ" dirty="0"/>
          </a:p>
        </p:txBody>
      </p:sp>
      <p:sp>
        <p:nvSpPr>
          <p:cNvPr id="109" name="TextovéPole 108"/>
          <p:cNvSpPr txBox="1"/>
          <p:nvPr/>
        </p:nvSpPr>
        <p:spPr>
          <a:xfrm>
            <a:off x="7236296" y="5661248"/>
            <a:ext cx="1728192" cy="646331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Odhrnování sněhu</a:t>
            </a:r>
            <a:endParaRPr lang="cs-CZ" dirty="0"/>
          </a:p>
        </p:txBody>
      </p:sp>
      <p:sp>
        <p:nvSpPr>
          <p:cNvPr id="110" name="TextovéPole 109"/>
          <p:cNvSpPr txBox="1"/>
          <p:nvPr/>
        </p:nvSpPr>
        <p:spPr>
          <a:xfrm>
            <a:off x="7236296" y="2996952"/>
            <a:ext cx="1728192" cy="646331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Plnění krmítek a krmelců</a:t>
            </a:r>
            <a:endParaRPr lang="cs-CZ" dirty="0"/>
          </a:p>
        </p:txBody>
      </p:sp>
      <p:sp>
        <p:nvSpPr>
          <p:cNvPr id="113" name="TextovéPole 112"/>
          <p:cNvSpPr txBox="1"/>
          <p:nvPr/>
        </p:nvSpPr>
        <p:spPr>
          <a:xfrm>
            <a:off x="4860032" y="2996952"/>
            <a:ext cx="1872208" cy="369332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Sklizeň řepy</a:t>
            </a:r>
            <a:endParaRPr lang="cs-CZ" dirty="0"/>
          </a:p>
        </p:txBody>
      </p:sp>
      <p:sp>
        <p:nvSpPr>
          <p:cNvPr id="114" name="TextovéPole 113"/>
          <p:cNvSpPr txBox="1"/>
          <p:nvPr/>
        </p:nvSpPr>
        <p:spPr>
          <a:xfrm>
            <a:off x="4860032" y="2276872"/>
            <a:ext cx="1872208" cy="369332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Sklizeň jablek</a:t>
            </a:r>
            <a:endParaRPr lang="cs-CZ" dirty="0"/>
          </a:p>
        </p:txBody>
      </p:sp>
      <p:sp>
        <p:nvSpPr>
          <p:cNvPr id="115" name="TextovéPole 114"/>
          <p:cNvSpPr txBox="1"/>
          <p:nvPr/>
        </p:nvSpPr>
        <p:spPr>
          <a:xfrm>
            <a:off x="4860032" y="5661248"/>
            <a:ext cx="1872208" cy="369332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Hrabání listí</a:t>
            </a:r>
            <a:endParaRPr lang="cs-CZ" dirty="0"/>
          </a:p>
        </p:txBody>
      </p:sp>
      <p:sp>
        <p:nvSpPr>
          <p:cNvPr id="116" name="TextovéPole 115"/>
          <p:cNvSpPr txBox="1"/>
          <p:nvPr/>
        </p:nvSpPr>
        <p:spPr>
          <a:xfrm>
            <a:off x="8964488" y="59492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17" name="TextovéPole 116"/>
          <p:cNvSpPr txBox="1"/>
          <p:nvPr/>
        </p:nvSpPr>
        <p:spPr>
          <a:xfrm>
            <a:off x="251520" y="1556792"/>
            <a:ext cx="1619672" cy="369332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Orání</a:t>
            </a:r>
            <a:endParaRPr lang="cs-CZ" dirty="0"/>
          </a:p>
        </p:txBody>
      </p:sp>
      <p:sp>
        <p:nvSpPr>
          <p:cNvPr id="119" name="TextovéPole 118"/>
          <p:cNvSpPr txBox="1"/>
          <p:nvPr/>
        </p:nvSpPr>
        <p:spPr>
          <a:xfrm>
            <a:off x="251520" y="5661248"/>
            <a:ext cx="1656184" cy="646331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Šlehání děvčat pomlázkou</a:t>
            </a:r>
            <a:endParaRPr lang="cs-CZ" dirty="0"/>
          </a:p>
        </p:txBody>
      </p:sp>
      <p:sp>
        <p:nvSpPr>
          <p:cNvPr id="120" name="TextovéPole 119"/>
          <p:cNvSpPr txBox="1"/>
          <p:nvPr/>
        </p:nvSpPr>
        <p:spPr>
          <a:xfrm>
            <a:off x="251520" y="4005064"/>
            <a:ext cx="1656184" cy="369332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Barvení vajec</a:t>
            </a:r>
            <a:endParaRPr lang="cs-CZ" dirty="0"/>
          </a:p>
        </p:txBody>
      </p:sp>
      <p:sp>
        <p:nvSpPr>
          <p:cNvPr id="122" name="TextovéPole 121"/>
          <p:cNvSpPr txBox="1"/>
          <p:nvPr/>
        </p:nvSpPr>
        <p:spPr>
          <a:xfrm>
            <a:off x="251520" y="2996952"/>
            <a:ext cx="1656184" cy="646331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Rašení pupenů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5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000"/>
                            </p:stCondLst>
                            <p:childTnLst>
                              <p:par>
                                <p:cTn id="7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000"/>
                            </p:stCondLst>
                            <p:childTnLst>
                              <p:par>
                                <p:cTn id="92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000"/>
                            </p:stCondLst>
                            <p:childTnLst>
                              <p:par>
                                <p:cTn id="96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2" grpId="0" animBg="1"/>
      <p:bldP spid="13" grpId="0" animBg="1"/>
      <p:bldP spid="15" grpId="0" animBg="1"/>
      <p:bldP spid="17" grpId="0" animBg="1"/>
      <p:bldP spid="18" grpId="0" animBg="1"/>
      <p:bldP spid="98" grpId="0" animBg="1"/>
      <p:bldP spid="102" grpId="0" animBg="1"/>
      <p:bldP spid="103" grpId="0" animBg="1"/>
      <p:bldP spid="104" grpId="0" animBg="1"/>
      <p:bldP spid="105" grpId="0" animBg="1"/>
      <p:bldP spid="107" grpId="0" animBg="1"/>
      <p:bldP spid="108" grpId="0" animBg="1"/>
      <p:bldP spid="109" grpId="0" animBg="1"/>
      <p:bldP spid="110" grpId="0" animBg="1"/>
      <p:bldP spid="113" grpId="0" animBg="1"/>
      <p:bldP spid="114" grpId="0" animBg="1"/>
      <p:bldP spid="115" grpId="0" animBg="1"/>
      <p:bldP spid="117" grpId="0" animBg="1"/>
      <p:bldP spid="119" grpId="0" animBg="1"/>
      <p:bldP spid="120" grpId="0" animBg="1"/>
      <p:bldP spid="122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453</TotalTime>
  <Words>186</Words>
  <Application>Microsoft Office PowerPoint</Application>
  <PresentationFormat>Předvádění na obrazovce (4:3)</PresentationFormat>
  <Paragraphs>104</Paragraphs>
  <Slides>5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Administrativní</vt:lpstr>
      <vt:lpstr>Snímek 1</vt:lpstr>
      <vt:lpstr>Snímek 2</vt:lpstr>
      <vt:lpstr>Snímek 3</vt:lpstr>
      <vt:lpstr>Snímek 4</vt:lpstr>
      <vt:lpstr>Snímek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Jaroslav Demjančuk</dc:creator>
  <cp:lastModifiedBy>Dum</cp:lastModifiedBy>
  <cp:revision>59</cp:revision>
  <dcterms:created xsi:type="dcterms:W3CDTF">2011-10-22T19:41:33Z</dcterms:created>
  <dcterms:modified xsi:type="dcterms:W3CDTF">2014-03-31T05:43:11Z</dcterms:modified>
</cp:coreProperties>
</file>