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6" r:id="rId3"/>
    <p:sldId id="276" r:id="rId4"/>
    <p:sldId id="278" r:id="rId5"/>
    <p:sldId id="287" r:id="rId6"/>
    <p:sldId id="277" r:id="rId7"/>
    <p:sldId id="281" r:id="rId8"/>
    <p:sldId id="280" r:id="rId9"/>
    <p:sldId id="283" r:id="rId10"/>
    <p:sldId id="290" r:id="rId11"/>
    <p:sldId id="284" r:id="rId12"/>
    <p:sldId id="288" r:id="rId13"/>
    <p:sldId id="289" r:id="rId14"/>
    <p:sldId id="285" r:id="rId15"/>
    <p:sldId id="286" r:id="rId16"/>
    <p:sldId id="27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1C24-89FA-448D-B967-AED95EBE396A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D6F0-841F-4158-BE8F-4854D16D3E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D2C657-1A5D-4AE9-B528-C9BEB73D0BC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1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1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7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9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6E32-EEB6-4FAD-8A15-6E84B4455EE6}" type="datetimeFigureOut">
              <a:rPr lang="cs-CZ" smtClean="0"/>
              <a:pPr/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ettyroyal.nl/images/margrethe.jpg" TargetMode="External"/><Relationship Id="rId13" Type="http://schemas.openxmlformats.org/officeDocument/2006/relationships/hyperlink" Target="http://cdn1.vtourist.com/1/4313818-INSTALLATION_OF_THEIR_EXCELLENCIES_THE-San_Marino.jpg" TargetMode="External"/><Relationship Id="rId3" Type="http://schemas.openxmlformats.org/officeDocument/2006/relationships/hyperlink" Target="http://bhoffert.faculty.noctrl.edu/hst330/Shinto.Akihito.jpg" TargetMode="External"/><Relationship Id="rId7" Type="http://schemas.openxmlformats.org/officeDocument/2006/relationships/hyperlink" Target="http://acelebrationofwomen.org/wp-content/uploads/2010/06/PCFormal1.jpg" TargetMode="External"/><Relationship Id="rId12" Type="http://schemas.openxmlformats.org/officeDocument/2006/relationships/hyperlink" Target="http://upload.wikimedia.org/wikipedia/commons/thumb/0/07/Fran%C3%A7ois_Hollande_%28Journ%C3%A9es_de_Nantes_2012%29.jpg/377px-Fran%C3%A7ois_Hollande_%28Journ%C3%A9es_de_Nantes_2012%29.jp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okolska33.cz/wp-content/uploads/2013/04/kralovna-alzbeta-ii-2.jpg" TargetMode="External"/><Relationship Id="rId11" Type="http://schemas.openxmlformats.org/officeDocument/2006/relationships/hyperlink" Target="http://www.trbimg.com/img-4fa7f761/turbine/lat-putinelex_m3nlrypd20120507091910/620" TargetMode="External"/><Relationship Id="rId5" Type="http://schemas.openxmlformats.org/officeDocument/2006/relationships/hyperlink" Target="http://www.lithuaniatribune.com/wp-content/uploads/2013/05/zmde_koning_en_hm_de_koningin-groot.jpg" TargetMode="External"/><Relationship Id="rId10" Type="http://schemas.openxmlformats.org/officeDocument/2006/relationships/hyperlink" Target="http://mochadad.com/wp-content/uploads/2008/08/barack-obama-capitol.jpg" TargetMode="External"/><Relationship Id="rId4" Type="http://schemas.openxmlformats.org/officeDocument/2006/relationships/hyperlink" Target="http://www.almanachdegotha.org/sitebuildercontent/sitebuilderpictures/gran-duke-henri-of-luxembourg.jpg" TargetMode="External"/><Relationship Id="rId9" Type="http://schemas.openxmlformats.org/officeDocument/2006/relationships/hyperlink" Target="http://upload.wikimedia.org/wikipedia/commons/thumb/d/d5/Pope_Francis_in_March_2013.jpg/600px-Pope_Francis_in_March_201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8208963" cy="1579563"/>
          </a:xfrm>
        </p:spPr>
      </p:pic>
      <p:graphicFrame>
        <p:nvGraphicFramePr>
          <p:cNvPr id="5156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558507087"/>
              </p:ext>
            </p:extLst>
          </p:nvPr>
        </p:nvGraphicFramePr>
        <p:xfrm>
          <a:off x="611188" y="1824038"/>
          <a:ext cx="8002587" cy="4208086"/>
        </p:xfrm>
        <a:graphic>
          <a:graphicData uri="http://schemas.openxmlformats.org/drawingml/2006/table">
            <a:tbl>
              <a:tblPr/>
              <a:tblGrid>
                <a:gridCol w="2874962"/>
                <a:gridCol w="5127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Elementária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s.r.o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Jesenická 11, Plzeň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CZ.1.07/1.4.00/21.3312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DUMu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VY_32_INOVACE_06.43.10.186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Zeměpis – 8.ročník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Téma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Politický zeměpis –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státní zřízení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Tomáš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Starove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Politický zeměpis,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státní zřízení, monarchie, republika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"/>
            <a:ext cx="8568952" cy="1988839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POLITICKÝ ZEMĚPIS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640960" cy="3120752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>
              <a:bevelT w="273050"/>
              <a:bevelB w="292100"/>
            </a:sp3d>
          </a:bodyPr>
          <a:lstStyle/>
          <a:p>
            <a:r>
              <a:rPr lang="cs-CZ" sz="8800" b="1" dirty="0" smtClean="0">
                <a:solidFill>
                  <a:srgbClr val="FFC000"/>
                </a:solidFill>
              </a:rPr>
              <a:t>STÁTNÍ ZŘÍZENÍ</a:t>
            </a:r>
            <a:endParaRPr lang="cs-CZ" sz="8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"/>
            <a:ext cx="8218488" cy="1196752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 dirty="0" smtClean="0">
                <a:solidFill>
                  <a:srgbClr val="FFC000"/>
                </a:solidFill>
              </a:rPr>
              <a:t>Státní zřízení - dělení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340768"/>
            <a:ext cx="8697144" cy="4032448"/>
          </a:xfrm>
          <a:ln/>
        </p:spPr>
        <p:txBody>
          <a:bodyPr>
            <a:normAutofit/>
          </a:bodyPr>
          <a:lstStyle/>
          <a:p>
            <a:pPr marL="514350" indent="-514350">
              <a:spcBef>
                <a:spcPts val="500"/>
              </a:spcBef>
              <a:buClr>
                <a:srgbClr val="009900"/>
              </a:buClr>
              <a:buAutoNum type="alphaLcParenR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u="sng" dirty="0" smtClean="0">
                <a:solidFill>
                  <a:srgbClr val="FFC000"/>
                </a:solidFill>
              </a:rPr>
              <a:t>monarchie</a:t>
            </a:r>
            <a:r>
              <a:rPr lang="cs-CZ" dirty="0" smtClean="0">
                <a:solidFill>
                  <a:srgbClr val="FFFFFF"/>
                </a:solidFill>
              </a:rPr>
              <a:t> </a:t>
            </a:r>
          </a:p>
          <a:p>
            <a:pPr marL="914400" lvl="1" indent="-514350">
              <a:spcBef>
                <a:spcPts val="500"/>
              </a:spcBef>
              <a:buClr>
                <a:srgbClr val="FFC000"/>
              </a:buClr>
              <a:buFont typeface="Arial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 smtClean="0">
                <a:solidFill>
                  <a:srgbClr val="FFFFFF"/>
                </a:solidFill>
              </a:rPr>
              <a:t>vláda jedince, dědičná funkce</a:t>
            </a:r>
          </a:p>
          <a:p>
            <a:pPr marL="914400" lvl="1" indent="-514350">
              <a:spcBef>
                <a:spcPts val="500"/>
              </a:spcBef>
              <a:buClr>
                <a:srgbClr val="FFC000"/>
              </a:buClr>
              <a:buFont typeface="Arial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 smtClean="0">
                <a:solidFill>
                  <a:srgbClr val="FFFFFF"/>
                </a:solidFill>
              </a:rPr>
              <a:t>absolutní</a:t>
            </a:r>
            <a:r>
              <a:rPr lang="cs-CZ" dirty="0">
                <a:solidFill>
                  <a:srgbClr val="FFFFFF"/>
                </a:solidFill>
              </a:rPr>
              <a:t>, </a:t>
            </a:r>
            <a:r>
              <a:rPr lang="cs-CZ" dirty="0" smtClean="0">
                <a:solidFill>
                  <a:srgbClr val="FFFFFF"/>
                </a:solidFill>
              </a:rPr>
              <a:t>konstituční</a:t>
            </a:r>
          </a:p>
          <a:p>
            <a:pPr marL="914400" lvl="1" indent="-514350">
              <a:spcBef>
                <a:spcPts val="500"/>
              </a:spcBef>
              <a:buClr>
                <a:srgbClr val="FFC000"/>
              </a:buClr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dirty="0">
              <a:solidFill>
                <a:srgbClr val="FFFFFF"/>
              </a:solidFill>
            </a:endParaRPr>
          </a:p>
          <a:p>
            <a:pPr marL="339725" indent="-339725">
              <a:buClrTx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dirty="0" smtClean="0">
                <a:solidFill>
                  <a:srgbClr val="008000"/>
                </a:solidFill>
              </a:rPr>
              <a:t>b) </a:t>
            </a:r>
            <a:r>
              <a:rPr lang="cs-CZ" b="1" u="sng" dirty="0">
                <a:solidFill>
                  <a:srgbClr val="FFC000"/>
                </a:solidFill>
              </a:rPr>
              <a:t>republika</a:t>
            </a:r>
            <a:r>
              <a:rPr lang="cs-CZ" dirty="0">
                <a:solidFill>
                  <a:srgbClr val="FFFFFF"/>
                </a:solidFill>
              </a:rPr>
              <a:t> </a:t>
            </a:r>
            <a:endParaRPr lang="cs-CZ" dirty="0" smtClean="0">
              <a:solidFill>
                <a:srgbClr val="FFFFFF"/>
              </a:solidFill>
            </a:endParaRPr>
          </a:p>
          <a:p>
            <a:pPr marL="739775" lvl="1" indent="-339725">
              <a:buClr>
                <a:srgbClr val="FFC000"/>
              </a:buClr>
              <a:buFont typeface="Arial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 smtClean="0">
                <a:solidFill>
                  <a:srgbClr val="FFFFFF"/>
                </a:solidFill>
              </a:rPr>
              <a:t>vláda volená lidmi</a:t>
            </a:r>
          </a:p>
          <a:p>
            <a:pPr marL="739775" lvl="1" indent="-339725">
              <a:buClr>
                <a:srgbClr val="FFC000"/>
              </a:buClr>
              <a:buFont typeface="Arial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 smtClean="0">
                <a:solidFill>
                  <a:srgbClr val="FFFFFF"/>
                </a:solidFill>
              </a:rPr>
              <a:t>parlamentní</a:t>
            </a:r>
            <a:r>
              <a:rPr lang="cs-CZ" dirty="0">
                <a:solidFill>
                  <a:srgbClr val="FFFFFF"/>
                </a:solidFill>
              </a:rPr>
              <a:t>, prezidentská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u="sng" dirty="0">
                <a:solidFill>
                  <a:srgbClr val="FFC000"/>
                </a:solidFill>
              </a:rPr>
              <a:t>Monarchie</a:t>
            </a: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268760"/>
            <a:ext cx="9144000" cy="4857403"/>
          </a:xfrm>
          <a:ln/>
        </p:spPr>
        <p:txBody>
          <a:bodyPr/>
          <a:lstStyle/>
          <a:p>
            <a:pPr marL="339725" indent="-339725">
              <a:buClr>
                <a:srgbClr val="009900"/>
              </a:buClr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u="sng" dirty="0">
                <a:solidFill>
                  <a:srgbClr val="FFC000"/>
                </a:solidFill>
              </a:rPr>
              <a:t>Absolutní</a:t>
            </a:r>
          </a:p>
          <a:p>
            <a:pPr marL="360363" indent="-360363">
              <a:tabLst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neomezená </a:t>
            </a:r>
            <a:r>
              <a:rPr lang="cs-CZ" sz="2800" dirty="0">
                <a:solidFill>
                  <a:srgbClr val="FFFFFF"/>
                </a:solidFill>
              </a:rPr>
              <a:t>moc v rukou </a:t>
            </a:r>
            <a:r>
              <a:rPr lang="cs-CZ" sz="2800" dirty="0" smtClean="0">
                <a:solidFill>
                  <a:srgbClr val="FFFFFF"/>
                </a:solidFill>
              </a:rPr>
              <a:t>panovníka (monarchy)</a:t>
            </a:r>
          </a:p>
          <a:p>
            <a:pPr marL="360363" indent="-360363">
              <a:tabLst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panovník sám </a:t>
            </a:r>
            <a:r>
              <a:rPr lang="cs-CZ" sz="2800" dirty="0">
                <a:solidFill>
                  <a:srgbClr val="FFFFFF"/>
                </a:solidFill>
              </a:rPr>
              <a:t>rozhoduje (odvolává a jmenuje) o státních </a:t>
            </a:r>
            <a:r>
              <a:rPr lang="cs-CZ" sz="2800" dirty="0" smtClean="0">
                <a:solidFill>
                  <a:srgbClr val="FFFFFF"/>
                </a:solidFill>
              </a:rPr>
              <a:t>záležitostech</a:t>
            </a:r>
          </a:p>
          <a:p>
            <a:pPr marL="360363" indent="-360363">
              <a:tabLst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</a:t>
            </a:r>
            <a:r>
              <a:rPr lang="cs-CZ" sz="2800" dirty="0" smtClean="0">
                <a:solidFill>
                  <a:srgbClr val="FFFFFF"/>
                </a:solidFill>
              </a:rPr>
              <a:t>anovník vydává zákony</a:t>
            </a:r>
          </a:p>
          <a:p>
            <a:pPr marL="360363" indent="-360363">
              <a:tabLst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neomezená </a:t>
            </a:r>
            <a:r>
              <a:rPr lang="cs-CZ" sz="2800" dirty="0">
                <a:solidFill>
                  <a:srgbClr val="FFFFFF"/>
                </a:solidFill>
              </a:rPr>
              <a:t>soudní a výkonná </a:t>
            </a:r>
            <a:r>
              <a:rPr lang="cs-CZ" sz="2800" dirty="0" smtClean="0">
                <a:solidFill>
                  <a:srgbClr val="FFFFFF"/>
                </a:solidFill>
              </a:rPr>
              <a:t>moc</a:t>
            </a:r>
          </a:p>
          <a:p>
            <a:pPr marL="360363" indent="-360363">
              <a:tabLst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Příklady: Saudská </a:t>
            </a:r>
            <a:r>
              <a:rPr lang="cs-CZ" sz="2800" dirty="0">
                <a:solidFill>
                  <a:srgbClr val="FFFFFF"/>
                </a:solidFill>
              </a:rPr>
              <a:t>Arábie, Spojené arabské emiráty, </a:t>
            </a:r>
            <a:r>
              <a:rPr lang="cs-CZ" sz="2800" dirty="0" smtClean="0">
                <a:solidFill>
                  <a:srgbClr val="FFFFFF"/>
                </a:solidFill>
              </a:rPr>
              <a:t>Brunej, Omán</a:t>
            </a:r>
            <a:r>
              <a:rPr lang="cs-CZ" sz="2800" dirty="0">
                <a:solidFill>
                  <a:srgbClr val="FFFFFF"/>
                </a:solidFill>
              </a:rPr>
              <a:t>, Vatikán…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u="sng" dirty="0">
                <a:solidFill>
                  <a:srgbClr val="FFC000"/>
                </a:solidFill>
              </a:rPr>
              <a:t>Monarchie</a:t>
            </a: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268760"/>
            <a:ext cx="9144000" cy="4857403"/>
          </a:xfrm>
          <a:ln/>
        </p:spPr>
        <p:txBody>
          <a:bodyPr/>
          <a:lstStyle/>
          <a:p>
            <a:pPr marL="339725" indent="-339725">
              <a:buClr>
                <a:srgbClr val="009900"/>
              </a:buClr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u="sng" dirty="0" smtClean="0">
                <a:solidFill>
                  <a:srgbClr val="FFC000"/>
                </a:solidFill>
              </a:rPr>
              <a:t>Konstituční</a:t>
            </a:r>
            <a:endParaRPr lang="cs-CZ" b="1" u="sng" dirty="0">
              <a:solidFill>
                <a:srgbClr val="FFC000"/>
              </a:solidFill>
            </a:endParaRPr>
          </a:p>
          <a:p>
            <a:pPr marL="339725" indent="-339725">
              <a:spcBef>
                <a:spcPts val="800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moc </a:t>
            </a:r>
            <a:r>
              <a:rPr lang="cs-CZ" sz="2800" dirty="0" smtClean="0">
                <a:solidFill>
                  <a:srgbClr val="FFFFFF"/>
                </a:solidFill>
              </a:rPr>
              <a:t>panovníka omezena </a:t>
            </a:r>
            <a:r>
              <a:rPr lang="cs-CZ" sz="2800" dirty="0" smtClean="0">
                <a:solidFill>
                  <a:srgbClr val="FFFFFF"/>
                </a:solidFill>
              </a:rPr>
              <a:t>ústavou</a:t>
            </a:r>
          </a:p>
          <a:p>
            <a:pPr marL="339725" indent="-339725">
              <a:spcBef>
                <a:spcPts val="800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reprezentativní funkce</a:t>
            </a:r>
          </a:p>
          <a:p>
            <a:pPr marL="339725" indent="-339725">
              <a:spcBef>
                <a:spcPts val="800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výkonná </a:t>
            </a:r>
            <a:r>
              <a:rPr lang="cs-CZ" sz="2800" dirty="0" smtClean="0">
                <a:solidFill>
                  <a:srgbClr val="FFFFFF"/>
                </a:solidFill>
              </a:rPr>
              <a:t>moc - vláda sestavena na základě </a:t>
            </a:r>
            <a:r>
              <a:rPr lang="cs-CZ" sz="2800" dirty="0" smtClean="0">
                <a:solidFill>
                  <a:srgbClr val="FFFFFF"/>
                </a:solidFill>
              </a:rPr>
              <a:t>voleb</a:t>
            </a:r>
          </a:p>
          <a:p>
            <a:pPr marL="339725" indent="-339725">
              <a:spcBef>
                <a:spcPts val="800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zákonodárná </a:t>
            </a:r>
            <a:r>
              <a:rPr lang="cs-CZ" sz="2800" dirty="0" smtClean="0">
                <a:solidFill>
                  <a:srgbClr val="FFFFFF"/>
                </a:solidFill>
              </a:rPr>
              <a:t>moc </a:t>
            </a:r>
            <a:r>
              <a:rPr lang="cs-CZ" sz="2800" dirty="0" smtClean="0">
                <a:solidFill>
                  <a:srgbClr val="FFFFFF"/>
                </a:solidFill>
              </a:rPr>
              <a:t>– parlament</a:t>
            </a:r>
          </a:p>
          <a:p>
            <a:pPr marL="339725" indent="-339725">
              <a:spcBef>
                <a:spcPts val="800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soudní </a:t>
            </a:r>
            <a:r>
              <a:rPr lang="cs-CZ" sz="2800" dirty="0" smtClean="0">
                <a:solidFill>
                  <a:srgbClr val="FFFFFF"/>
                </a:solidFill>
              </a:rPr>
              <a:t>moc - nezávislé </a:t>
            </a:r>
            <a:r>
              <a:rPr lang="cs-CZ" sz="2800" dirty="0" smtClean="0">
                <a:solidFill>
                  <a:srgbClr val="FFFFFF"/>
                </a:solidFill>
              </a:rPr>
              <a:t>soudy</a:t>
            </a:r>
          </a:p>
          <a:p>
            <a:pPr marL="339725" indent="-339725">
              <a:spcBef>
                <a:spcPts val="800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Příklady: Belgie</a:t>
            </a:r>
            <a:r>
              <a:rPr lang="cs-CZ" sz="2800" dirty="0" smtClean="0">
                <a:solidFill>
                  <a:srgbClr val="FFFFFF"/>
                </a:solidFill>
              </a:rPr>
              <a:t>, </a:t>
            </a:r>
            <a:r>
              <a:rPr lang="cs-CZ" sz="2800" dirty="0" smtClean="0">
                <a:solidFill>
                  <a:srgbClr val="FFFFFF"/>
                </a:solidFill>
              </a:rPr>
              <a:t>Spojené království, </a:t>
            </a:r>
            <a:r>
              <a:rPr lang="cs-CZ" sz="2800" dirty="0" smtClean="0">
                <a:solidFill>
                  <a:srgbClr val="FFFFFF"/>
                </a:solidFill>
              </a:rPr>
              <a:t>Nizozemsko, </a:t>
            </a:r>
            <a:r>
              <a:rPr lang="cs-CZ" sz="2800" dirty="0" smtClean="0">
                <a:solidFill>
                  <a:srgbClr val="FFFFFF"/>
                </a:solidFill>
              </a:rPr>
              <a:t>Španělsko</a:t>
            </a:r>
            <a:endParaRPr lang="cs-CZ" sz="2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052736"/>
            <a:ext cx="8229600" cy="4752528"/>
          </a:xfrm>
          <a:ln/>
        </p:spPr>
        <p:txBody>
          <a:bodyPr anchor="t"/>
          <a:lstStyle/>
          <a:p>
            <a:pPr marL="341313" indent="-339725" algn="l">
              <a:lnSpc>
                <a:spcPct val="90000"/>
              </a:lnSpc>
              <a:spcBef>
                <a:spcPts val="6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3200" b="1" u="sng" dirty="0">
                <a:solidFill>
                  <a:srgbClr val="FFFFFF"/>
                </a:solidFill>
              </a:rPr>
              <a:t>Monarchové používají různé tituly: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Tx/>
              <a:buFontTx/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cs-CZ" sz="2400" b="1" u="sng" dirty="0">
              <a:solidFill>
                <a:srgbClr val="FFFFFF"/>
              </a:solidFill>
            </a:endParaRP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>
                <a:solidFill>
                  <a:srgbClr val="FFFFFF"/>
                </a:solidFill>
              </a:rPr>
              <a:t>Král (královna) – Velká Británie     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>
                <a:solidFill>
                  <a:srgbClr val="FFFFFF"/>
                </a:solidFill>
              </a:rPr>
              <a:t>Císař  - Japonsko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>
                <a:solidFill>
                  <a:srgbClr val="FFFFFF"/>
                </a:solidFill>
              </a:rPr>
              <a:t>Velkovévoda - Lucembursko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 smtClean="0">
                <a:solidFill>
                  <a:srgbClr val="FFFFFF"/>
                </a:solidFill>
              </a:rPr>
              <a:t>Kníže – Lichtenštejnsko, </a:t>
            </a:r>
            <a:r>
              <a:rPr lang="cs-CZ" sz="2800" b="1" dirty="0" smtClean="0">
                <a:solidFill>
                  <a:srgbClr val="FFFFFF"/>
                </a:solidFill>
              </a:rPr>
              <a:t>Monako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 smtClean="0">
                <a:solidFill>
                  <a:srgbClr val="FFFFFF"/>
                </a:solidFill>
              </a:rPr>
              <a:t>Sultán – Brunej, Omán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 smtClean="0">
                <a:solidFill>
                  <a:srgbClr val="FFFFFF"/>
                </a:solidFill>
              </a:rPr>
              <a:t>Papež - Vatikán</a:t>
            </a:r>
          </a:p>
          <a:p>
            <a:pPr marL="341313" indent="-339725" algn="l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cs-CZ" sz="2800" b="1" dirty="0" smtClean="0">
                <a:solidFill>
                  <a:srgbClr val="FFFFFF"/>
                </a:solidFill>
              </a:rPr>
              <a:t>Ostatní – vévoda, car, chalífa, emír, chán</a:t>
            </a:r>
            <a:endParaRPr lang="cs-CZ" sz="2800" b="1" dirty="0">
              <a:solidFill>
                <a:srgbClr val="FFFFFF"/>
              </a:solidFill>
            </a:endParaRP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 idx="1"/>
          </p:nvPr>
        </p:nvSpPr>
        <p:spPr>
          <a:xfrm>
            <a:off x="457200" y="0"/>
            <a:ext cx="8229600" cy="908720"/>
          </a:xfrm>
          <a:ln/>
        </p:spPr>
        <p:txBody>
          <a:bodyPr anchor="ctr"/>
          <a:lstStyle/>
          <a:p>
            <a:pPr marL="0" indent="0" algn="ctr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b="1" u="sng" dirty="0">
                <a:solidFill>
                  <a:srgbClr val="FFC000"/>
                </a:solidFill>
              </a:rPr>
              <a:t>Monarchie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6775" y="0"/>
            <a:ext cx="3197225" cy="429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33375" y="4365625"/>
            <a:ext cx="2843213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  <a:cs typeface="Arial" charset="0"/>
              </a:rPr>
              <a:t>KRÁLOVNA ALŽBĚTA II.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>
                <a:solidFill>
                  <a:srgbClr val="FFFFFF"/>
                </a:solidFill>
                <a:cs typeface="Arial" charset="0"/>
              </a:rPr>
              <a:t>Od roku 1952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6011863" y="4292600"/>
            <a:ext cx="3132137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  <a:cs typeface="Arial" charset="0"/>
              </a:rPr>
              <a:t>NÁSLEDNÍK TRŮNU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>
                <a:solidFill>
                  <a:srgbClr val="FFFFFF"/>
                </a:solidFill>
                <a:cs typeface="Arial" charset="0"/>
              </a:rPr>
              <a:t>PRINC CHARLES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0" y="5179979"/>
            <a:ext cx="9144000" cy="163339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dirty="0" smtClean="0">
                <a:solidFill>
                  <a:srgbClr val="FFFFFF"/>
                </a:solidFill>
                <a:cs typeface="Arial Unicode MS" pitchFamily="32" charset="0"/>
              </a:rPr>
              <a:t>Vládnoucí královna šestnácti </a:t>
            </a:r>
            <a:r>
              <a:rPr lang="cs-CZ" sz="2000" dirty="0">
                <a:solidFill>
                  <a:srgbClr val="FFFFFF"/>
                </a:solidFill>
                <a:cs typeface="Arial Unicode MS" pitchFamily="32" charset="0"/>
              </a:rPr>
              <a:t>nezávislých států označovaných jako </a:t>
            </a:r>
            <a:r>
              <a:rPr lang="cs-CZ" sz="2000" dirty="0" err="1" smtClean="0">
                <a:solidFill>
                  <a:srgbClr val="FFFFFF"/>
                </a:solidFill>
                <a:cs typeface="Arial Unicode MS" pitchFamily="32" charset="0"/>
              </a:rPr>
              <a:t>Commonwealth</a:t>
            </a:r>
            <a:r>
              <a:rPr lang="cs-CZ" sz="2000" dirty="0" smtClean="0">
                <a:solidFill>
                  <a:srgbClr val="FFFFFF"/>
                </a:solidFill>
                <a:cs typeface="Arial Unicode MS" pitchFamily="32" charset="0"/>
              </a:rPr>
              <a:t>. </a:t>
            </a:r>
            <a:r>
              <a:rPr lang="cs-CZ" sz="2000" dirty="0">
                <a:solidFill>
                  <a:srgbClr val="FFFFFF"/>
                </a:solidFill>
                <a:cs typeface="Arial Unicode MS" pitchFamily="32" charset="0"/>
              </a:rPr>
              <a:t>Jedná se o tyto státy </a:t>
            </a:r>
            <a:r>
              <a:rPr lang="cs-CZ" sz="2000" dirty="0" smtClean="0">
                <a:solidFill>
                  <a:srgbClr val="FFFFFF"/>
                </a:solidFill>
                <a:cs typeface="Arial Unicode MS" pitchFamily="32" charset="0"/>
              </a:rPr>
              <a:t>- Antigua a Barbuda, Austrálie, Bahamy, Barbados, Belize, Grenada, Jamajka, Kanada, Nový Zéland, </a:t>
            </a:r>
            <a:r>
              <a:rPr lang="cs-CZ" sz="2000" dirty="0" err="1" smtClean="0">
                <a:solidFill>
                  <a:srgbClr val="FFFFFF"/>
                </a:solidFill>
                <a:cs typeface="Arial Unicode MS" pitchFamily="32" charset="0"/>
              </a:rPr>
              <a:t>Papua</a:t>
            </a:r>
            <a:r>
              <a:rPr lang="cs-CZ" sz="2000" dirty="0" smtClean="0">
                <a:solidFill>
                  <a:srgbClr val="FFFFFF"/>
                </a:solidFill>
                <a:cs typeface="Arial Unicode MS" pitchFamily="32" charset="0"/>
              </a:rPr>
              <a:t>-Nová Guinea, Svatý Kryštof a Nevis, Svatá Lucie, Svatý Vincent a Grenadiny, Šalamounovy ostrovy, Tuvalu a Spojené království Velké Británie a Severního Irska</a:t>
            </a:r>
            <a:endParaRPr lang="cs-CZ" sz="2000" dirty="0">
              <a:solidFill>
                <a:srgbClr val="FFFFFF"/>
              </a:solidFill>
              <a:cs typeface="Arial Unicode MS" pitchFamily="32" charset="0"/>
            </a:endParaRPr>
          </a:p>
        </p:txBody>
      </p:sp>
      <p:pic>
        <p:nvPicPr>
          <p:cNvPr id="14338" name="Picture 2" descr="http://www.sokolska33.cz/wp-content/uploads/2013/04/kralovna-alzbeta-ii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131839" cy="433368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97628" cy="580526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0" y="6093296"/>
            <a:ext cx="3218743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  <a:cs typeface="Arial" charset="0"/>
              </a:rPr>
              <a:t>Japonský císař - AKIHITO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477442" y="5805264"/>
            <a:ext cx="3666558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  <a:cs typeface="Arial" charset="0"/>
              </a:rPr>
              <a:t>Lucemburský velkovévoda –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FFFFFF"/>
                </a:solidFill>
                <a:cs typeface="Arial" charset="0"/>
              </a:rPr>
              <a:t>HENRI </a:t>
            </a:r>
          </a:p>
        </p:txBody>
      </p:sp>
      <p:pic>
        <p:nvPicPr>
          <p:cNvPr id="16386" name="Picture 2" descr="http://www.almanachdegotha.org/sitebuildercontent/sitebuilderpictures/gran-duke-henri-of-luxembour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-1"/>
            <a:ext cx="3707904" cy="576228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3131840" cy="41600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4149080"/>
            <a:ext cx="2578055" cy="83317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 anchor="ctr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>
                <a:solidFill>
                  <a:srgbClr val="FFFFFF"/>
                </a:solidFill>
                <a:cs typeface="Arial" charset="0"/>
              </a:rPr>
              <a:t>Dánská královna </a:t>
            </a:r>
            <a:r>
              <a:rPr lang="cs-CZ" sz="2400" b="1" dirty="0" smtClean="0">
                <a:solidFill>
                  <a:srgbClr val="FFFFFF"/>
                </a:solidFill>
                <a:cs typeface="Arial" charset="0"/>
              </a:rPr>
              <a:t>–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 dirty="0" err="1" smtClean="0">
                <a:solidFill>
                  <a:srgbClr val="FFFFFF"/>
                </a:solidFill>
                <a:cs typeface="Arial" charset="0"/>
              </a:rPr>
              <a:t>Margrethe</a:t>
            </a:r>
            <a:r>
              <a:rPr lang="cs-CZ" sz="2400" b="1" dirty="0" smtClean="0">
                <a:solidFill>
                  <a:srgbClr val="FFFFFF"/>
                </a:solidFill>
                <a:cs typeface="Arial" charset="0"/>
              </a:rPr>
              <a:t> </a:t>
            </a:r>
            <a:r>
              <a:rPr lang="cs-CZ" sz="2400" b="1" dirty="0">
                <a:solidFill>
                  <a:srgbClr val="FFFFFF"/>
                </a:solidFill>
                <a:cs typeface="Arial" charset="0"/>
              </a:rPr>
              <a:t>II</a:t>
            </a:r>
            <a:r>
              <a:rPr lang="cs-CZ" sz="2400" dirty="0">
                <a:solidFill>
                  <a:srgbClr val="000000"/>
                </a:solidFill>
                <a:cs typeface="Arial" charset="0"/>
              </a:rPr>
              <a:t> </a:t>
            </a:r>
          </a:p>
        </p:txBody>
      </p:sp>
      <p:pic>
        <p:nvPicPr>
          <p:cNvPr id="10242" name="Picture 2" descr="http://www.lithuaniatribune.com/wp-content/uploads/2013/05/zmde_koning_en_hm_de_koningin-groo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4317" y="-1"/>
            <a:ext cx="5899683" cy="386104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779912" y="3933056"/>
            <a:ext cx="4680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Nizozemský král - Vilém </a:t>
            </a:r>
            <a:r>
              <a:rPr lang="cs-CZ" sz="2400" b="1" dirty="0" smtClean="0"/>
              <a:t>Alexandr</a:t>
            </a:r>
          </a:p>
          <a:p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File:Pope Francis in March 2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3752"/>
            <a:ext cx="6804248" cy="680424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0" y="692696"/>
            <a:ext cx="233814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b="1" dirty="0" smtClean="0"/>
              <a:t>Papež František</a:t>
            </a:r>
            <a:endParaRPr lang="cs-CZ" sz="26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 dirty="0">
                <a:solidFill>
                  <a:srgbClr val="FFC000"/>
                </a:solidFill>
              </a:rPr>
              <a:t>Republika</a:t>
            </a: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981074"/>
            <a:ext cx="9144000" cy="5616277"/>
          </a:xfrm>
          <a:ln/>
        </p:spPr>
        <p:txBody>
          <a:bodyPr>
            <a:normAutofit/>
          </a:bodyPr>
          <a:lstStyle/>
          <a:p>
            <a:pPr marL="900113" indent="-450850"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444500" algn="l"/>
                <a:tab pos="893763" algn="l"/>
                <a:tab pos="9890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res- </a:t>
            </a:r>
            <a:r>
              <a:rPr lang="cs-CZ" sz="2800" dirty="0">
                <a:solidFill>
                  <a:srgbClr val="FFFFFF"/>
                </a:solidFill>
              </a:rPr>
              <a:t>publica věc veřejná</a:t>
            </a:r>
          </a:p>
          <a:p>
            <a:pPr marL="900113" indent="-450850"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444500" algn="l"/>
                <a:tab pos="893763" algn="l"/>
                <a:tab pos="9890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státní </a:t>
            </a:r>
            <a:r>
              <a:rPr lang="cs-CZ" sz="2800" dirty="0">
                <a:solidFill>
                  <a:srgbClr val="FFFFFF"/>
                </a:solidFill>
              </a:rPr>
              <a:t>moc volena občany</a:t>
            </a:r>
          </a:p>
          <a:p>
            <a:pPr marL="900113" indent="-450850"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444500" algn="l"/>
                <a:tab pos="893763" algn="l"/>
                <a:tab pos="9890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zákonodárná </a:t>
            </a:r>
            <a:r>
              <a:rPr lang="cs-CZ" sz="2800" dirty="0">
                <a:solidFill>
                  <a:srgbClr val="FFFFFF"/>
                </a:solidFill>
              </a:rPr>
              <a:t>moc parlament</a:t>
            </a:r>
          </a:p>
          <a:p>
            <a:pPr marL="900113" indent="-450850"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444500" algn="l"/>
                <a:tab pos="893763" algn="l"/>
                <a:tab pos="9890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soudní </a:t>
            </a:r>
            <a:r>
              <a:rPr lang="cs-CZ" sz="2800" dirty="0">
                <a:solidFill>
                  <a:srgbClr val="FFFFFF"/>
                </a:solidFill>
              </a:rPr>
              <a:t>moc nezávislé soudy</a:t>
            </a:r>
          </a:p>
          <a:p>
            <a:pPr marL="900113" indent="-450850">
              <a:spcBef>
                <a:spcPts val="700"/>
              </a:spcBef>
              <a:buClr>
                <a:srgbClr val="FFFFFF"/>
              </a:buClr>
              <a:buFont typeface="Arial" charset="0"/>
              <a:buChar char="•"/>
              <a:tabLst>
                <a:tab pos="444500" algn="l"/>
                <a:tab pos="893763" algn="l"/>
                <a:tab pos="9890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rozdělení </a:t>
            </a:r>
            <a:r>
              <a:rPr lang="cs-CZ" sz="2800" dirty="0">
                <a:solidFill>
                  <a:srgbClr val="FFFFFF"/>
                </a:solidFill>
              </a:rPr>
              <a:t>moci stanovuje </a:t>
            </a:r>
            <a:r>
              <a:rPr lang="cs-CZ" sz="2800" dirty="0" smtClean="0">
                <a:solidFill>
                  <a:srgbClr val="FFFFFF"/>
                </a:solidFill>
              </a:rPr>
              <a:t>ústava</a:t>
            </a:r>
            <a:endParaRPr lang="cs-CZ" sz="2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FFFF"/>
                </a:solidFill>
              </a:rPr>
              <a:t>Republika - 2 </a:t>
            </a:r>
            <a:r>
              <a:rPr lang="cs-CZ" b="1" u="sng" dirty="0" smtClean="0">
                <a:solidFill>
                  <a:srgbClr val="FFFFFF"/>
                </a:solidFill>
              </a:rPr>
              <a:t>typy </a:t>
            </a:r>
            <a:r>
              <a:rPr lang="cs-CZ" b="1" u="sng" dirty="0" smtClean="0">
                <a:solidFill>
                  <a:srgbClr val="FFFFFF"/>
                </a:solidFill>
              </a:rPr>
              <a:t>vlády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339725" indent="-339725">
              <a:spcBef>
                <a:spcPts val="700"/>
              </a:spcBef>
              <a:buClrTx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 smtClean="0">
                <a:solidFill>
                  <a:srgbClr val="FFC000"/>
                </a:solidFill>
              </a:rPr>
              <a:t> A. </a:t>
            </a:r>
            <a:r>
              <a:rPr lang="cs-CZ" b="1" dirty="0" err="1" smtClean="0">
                <a:solidFill>
                  <a:srgbClr val="FFC000"/>
                </a:solidFill>
              </a:rPr>
              <a:t>Parlametní</a:t>
            </a:r>
            <a:r>
              <a:rPr lang="cs-CZ" b="1" dirty="0" smtClean="0">
                <a:solidFill>
                  <a:srgbClr val="FFC000"/>
                </a:solidFill>
              </a:rPr>
              <a:t> typ republiky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omezeny pravomoci prezidenta ve prospěch vlády</a:t>
            </a: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Německo, Rakousko, Řecko, ČR </a:t>
            </a: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velké </a:t>
            </a:r>
            <a:r>
              <a:rPr lang="cs-CZ" sz="2800" dirty="0" err="1" smtClean="0">
                <a:solidFill>
                  <a:srgbClr val="FFFFFF"/>
                </a:solidFill>
              </a:rPr>
              <a:t>pravomoce</a:t>
            </a:r>
            <a:r>
              <a:rPr lang="cs-CZ" sz="2800" dirty="0" smtClean="0">
                <a:solidFill>
                  <a:srgbClr val="FFFFFF"/>
                </a:solidFill>
              </a:rPr>
              <a:t> </a:t>
            </a:r>
            <a:r>
              <a:rPr lang="cs-CZ" sz="2800" b="1" u="sng" dirty="0" smtClean="0">
                <a:solidFill>
                  <a:srgbClr val="FFFFFF"/>
                </a:solidFill>
              </a:rPr>
              <a:t>předseda vlády</a:t>
            </a:r>
            <a:r>
              <a:rPr lang="cs-CZ" sz="2800" dirty="0" smtClean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(kancléř)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FFFF"/>
                </a:solidFill>
              </a:rPr>
              <a:t>Republika - 2 </a:t>
            </a:r>
            <a:r>
              <a:rPr lang="cs-CZ" b="1" u="sng" dirty="0" smtClean="0">
                <a:solidFill>
                  <a:srgbClr val="FFFFFF"/>
                </a:solidFill>
              </a:rPr>
              <a:t>typy </a:t>
            </a:r>
            <a:r>
              <a:rPr lang="cs-CZ" b="1" u="sng" dirty="0" smtClean="0">
                <a:solidFill>
                  <a:srgbClr val="FFFFFF"/>
                </a:solidFill>
              </a:rPr>
              <a:t>vlády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3484984"/>
          </a:xfrm>
        </p:spPr>
        <p:txBody>
          <a:bodyPr/>
          <a:lstStyle/>
          <a:p>
            <a:pPr marL="339725" indent="-339725">
              <a:spcBef>
                <a:spcPts val="700"/>
              </a:spcBef>
              <a:buClrTx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b="1" dirty="0" smtClean="0">
                <a:solidFill>
                  <a:srgbClr val="FFC000"/>
                </a:solidFill>
              </a:rPr>
              <a:t> B. Prezidentský typ </a:t>
            </a:r>
            <a:r>
              <a:rPr lang="cs-CZ" b="1" dirty="0" smtClean="0">
                <a:solidFill>
                  <a:srgbClr val="FFC000"/>
                </a:solidFill>
              </a:rPr>
              <a:t>republiky</a:t>
            </a:r>
            <a:endParaRPr lang="cs-CZ" sz="2800" dirty="0" smtClean="0">
              <a:solidFill>
                <a:srgbClr val="FFFFFF"/>
              </a:solidFill>
            </a:endParaRP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v</a:t>
            </a:r>
            <a:r>
              <a:rPr lang="cs-CZ" sz="2800" dirty="0" smtClean="0">
                <a:solidFill>
                  <a:srgbClr val="FFFFFF"/>
                </a:solidFill>
              </a:rPr>
              <a:t>láda je oddělena od parlamentu</a:t>
            </a: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prezident státu je zároveň hlavou vlády</a:t>
            </a: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Rusko, USA</a:t>
            </a:r>
          </a:p>
          <a:p>
            <a:pPr marL="1079500" indent="-539750">
              <a:spcBef>
                <a:spcPts val="700"/>
              </a:spcBef>
              <a:buClrTx/>
              <a:tabLst>
                <a:tab pos="444500" algn="l"/>
                <a:tab pos="893763" algn="l"/>
                <a:tab pos="90011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800" dirty="0" smtClean="0">
                <a:solidFill>
                  <a:srgbClr val="FFFFFF"/>
                </a:solidFill>
              </a:rPr>
              <a:t>Podtyp : </a:t>
            </a:r>
            <a:r>
              <a:rPr lang="cs-CZ" sz="2800" dirty="0" err="1" smtClean="0">
                <a:solidFill>
                  <a:srgbClr val="FFFFFF"/>
                </a:solidFill>
              </a:rPr>
              <a:t>poloprezidentská</a:t>
            </a:r>
            <a:r>
              <a:rPr lang="cs-CZ" sz="2800" dirty="0" smtClean="0">
                <a:solidFill>
                  <a:srgbClr val="FFFFFF"/>
                </a:solidFill>
              </a:rPr>
              <a:t> republika (Francie)</a:t>
            </a:r>
            <a:endParaRPr lang="cs-CZ" sz="2800" dirty="0" smtClean="0">
              <a:solidFill>
                <a:srgbClr val="FFFFFF"/>
              </a:solidFill>
            </a:endParaRPr>
          </a:p>
        </p:txBody>
      </p:sp>
      <p:pic>
        <p:nvPicPr>
          <p:cNvPr id="44034" name="Picture 2" descr="File:François Hollande (Journées de Nantes 201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365104"/>
            <a:ext cx="1568984" cy="2492896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067944" y="5373216"/>
            <a:ext cx="31512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François</a:t>
            </a:r>
            <a:r>
              <a:rPr lang="cs-CZ" sz="3200" dirty="0" smtClean="0"/>
              <a:t> </a:t>
            </a:r>
            <a:r>
              <a:rPr lang="cs-CZ" sz="3200" dirty="0" err="1" smtClean="0"/>
              <a:t>Hollande</a:t>
            </a:r>
            <a:endParaRPr lang="cs-CZ" sz="3200" dirty="0" smtClean="0"/>
          </a:p>
          <a:p>
            <a:r>
              <a:rPr lang="cs-CZ" sz="3200" dirty="0" smtClean="0"/>
              <a:t>p</a:t>
            </a:r>
            <a:r>
              <a:rPr lang="cs-CZ" sz="3200" dirty="0" smtClean="0"/>
              <a:t>rezident Francie</a:t>
            </a:r>
            <a:endParaRPr lang="cs-CZ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ChangeArrowheads="1"/>
          </p:cNvSpPr>
          <p:nvPr>
            <p:ph type="body"/>
          </p:nvPr>
        </p:nvSpPr>
        <p:spPr>
          <a:xfrm>
            <a:off x="0" y="260350"/>
            <a:ext cx="8686800" cy="1584325"/>
          </a:xfrm>
          <a:ln/>
        </p:spPr>
        <p:txBody>
          <a:bodyPr anchor="t"/>
          <a:lstStyle/>
          <a:p>
            <a:pPr marL="339725" indent="-339725" algn="l">
              <a:spcBef>
                <a:spcPts val="800"/>
              </a:spcBef>
              <a:buClr>
                <a:srgbClr val="009900"/>
              </a:buClr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3200" b="1" dirty="0" smtClean="0">
                <a:solidFill>
                  <a:srgbClr val="FFC000"/>
                </a:solidFill>
              </a:rPr>
              <a:t>   </a:t>
            </a:r>
            <a:endParaRPr lang="cs-CZ" sz="3200" dirty="0">
              <a:solidFill>
                <a:srgbClr val="FFFFFF"/>
              </a:solidFill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683568" y="5445224"/>
            <a:ext cx="2830560" cy="107939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b="1" dirty="0" smtClean="0">
                <a:solidFill>
                  <a:srgbClr val="FFC000"/>
                </a:solidFill>
                <a:cs typeface="Arial" charset="0"/>
              </a:rPr>
              <a:t>Vladimír Putin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prezident Ruska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5842015" y="5373216"/>
            <a:ext cx="2742331" cy="107939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b="1" dirty="0" err="1">
                <a:solidFill>
                  <a:srgbClr val="FFC000"/>
                </a:solidFill>
                <a:cs typeface="Arial" charset="0"/>
              </a:rPr>
              <a:t>Barack</a:t>
            </a:r>
            <a:r>
              <a:rPr lang="cs-CZ" sz="3200" b="1" dirty="0">
                <a:solidFill>
                  <a:srgbClr val="FFC000"/>
                </a:solidFill>
                <a:cs typeface="Arial" charset="0"/>
              </a:rPr>
              <a:t> </a:t>
            </a:r>
            <a:r>
              <a:rPr lang="cs-CZ" sz="3200" b="1" dirty="0" err="1" smtClean="0">
                <a:solidFill>
                  <a:srgbClr val="FFC000"/>
                </a:solidFill>
                <a:cs typeface="Arial" charset="0"/>
              </a:rPr>
              <a:t>Obama</a:t>
            </a:r>
            <a:r>
              <a:rPr lang="cs-CZ" sz="3200" b="1" dirty="0" smtClean="0">
                <a:solidFill>
                  <a:srgbClr val="FFC000"/>
                </a:solidFill>
                <a:cs typeface="Arial" charset="0"/>
              </a:rPr>
              <a:t>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dirty="0" smtClean="0">
                <a:solidFill>
                  <a:srgbClr val="FFFFFF"/>
                </a:solidFill>
                <a:cs typeface="Arial" charset="0"/>
              </a:rPr>
              <a:t>prezident USA</a:t>
            </a:r>
            <a:endParaRPr lang="cs-CZ" sz="3200" dirty="0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4211960" cy="5264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4572000" cy="5240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b="1" u="sng" dirty="0">
                <a:solidFill>
                  <a:srgbClr val="FFC000"/>
                </a:solidFill>
              </a:rPr>
              <a:t>ZVLÁŠTNOST</a:t>
            </a:r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908720"/>
            <a:ext cx="8686800" cy="1728119"/>
          </a:xfrm>
          <a:ln/>
        </p:spPr>
        <p:txBody>
          <a:bodyPr>
            <a:noAutofit/>
          </a:bodyPr>
          <a:lstStyle/>
          <a:p>
            <a:pPr marL="339725" indent="-339725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b="1" u="sng" dirty="0">
                <a:solidFill>
                  <a:srgbClr val="FFC000"/>
                </a:solidFill>
              </a:rPr>
              <a:t>Republika San Marino </a:t>
            </a:r>
            <a:r>
              <a:rPr lang="cs-CZ" sz="2400" dirty="0">
                <a:solidFill>
                  <a:srgbClr val="FFFFFF"/>
                </a:solidFill>
              </a:rPr>
              <a:t>– </a:t>
            </a:r>
            <a:r>
              <a:rPr lang="cs-CZ" sz="2400" dirty="0" smtClean="0"/>
              <a:t> </a:t>
            </a:r>
            <a:endParaRPr lang="cs-CZ" sz="2400" dirty="0"/>
          </a:p>
          <a:p>
            <a:pPr marL="339725" indent="-339725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>
                <a:solidFill>
                  <a:srgbClr val="FFFFFF"/>
                </a:solidFill>
              </a:rPr>
              <a:t>Nejstarší republika na světě od roku </a:t>
            </a:r>
            <a:r>
              <a:rPr lang="cs-CZ" sz="2400" dirty="0" smtClean="0">
                <a:solidFill>
                  <a:srgbClr val="FFFFFF"/>
                </a:solidFill>
              </a:rPr>
              <a:t>301</a:t>
            </a:r>
          </a:p>
          <a:p>
            <a:pPr marL="339725" indent="-339725">
              <a:lnSpc>
                <a:spcPct val="90000"/>
              </a:lnSpc>
              <a:spcBef>
                <a:spcPts val="600"/>
              </a:spcBef>
              <a:buClr>
                <a:srgbClr val="FFFFFF"/>
              </a:buClr>
              <a:buFont typeface="Arial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 smtClean="0">
                <a:solidFill>
                  <a:srgbClr val="FFFFFF"/>
                </a:solidFill>
              </a:rPr>
              <a:t>hlavou státu </a:t>
            </a:r>
            <a:r>
              <a:rPr lang="cs-CZ" sz="2400" b="1" u="sng" dirty="0" smtClean="0">
                <a:solidFill>
                  <a:srgbClr val="FFC000"/>
                </a:solidFill>
              </a:rPr>
              <a:t>dva kapitáni regenti</a:t>
            </a:r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dirty="0" smtClean="0">
                <a:solidFill>
                  <a:srgbClr val="FFFFFF"/>
                </a:solidFill>
              </a:rPr>
              <a:t>(</a:t>
            </a:r>
            <a:r>
              <a:rPr lang="cs-CZ" sz="2400" dirty="0" smtClean="0">
                <a:solidFill>
                  <a:srgbClr val="FFFFFF"/>
                </a:solidFill>
              </a:rPr>
              <a:t>jsou voleni </a:t>
            </a:r>
            <a:r>
              <a:rPr lang="cs-CZ" sz="2400" dirty="0" smtClean="0">
                <a:solidFill>
                  <a:srgbClr val="FFFFFF"/>
                </a:solidFill>
              </a:rPr>
              <a:t>na rok po </a:t>
            </a:r>
            <a:r>
              <a:rPr lang="cs-CZ" sz="2400" dirty="0" smtClean="0">
                <a:solidFill>
                  <a:srgbClr val="FFFFFF"/>
                </a:solidFill>
              </a:rPr>
              <a:t>půl </a:t>
            </a:r>
            <a:r>
              <a:rPr lang="cs-CZ" sz="2400" dirty="0" smtClean="0">
                <a:solidFill>
                  <a:srgbClr val="FFFFFF"/>
                </a:solidFill>
              </a:rPr>
              <a:t>roce v dubnu a  v říjnu )</a:t>
            </a: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781620"/>
            <a:ext cx="5472608" cy="40763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4929411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bhoffert.faculty.noctrl.edu/hst330/Shinto.Akihito.jpg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</a:t>
            </a:r>
            <a:r>
              <a:rPr lang="cs-CZ" sz="1400" dirty="0" err="1" smtClean="0">
                <a:hlinkClick r:id="rId4"/>
              </a:rPr>
              <a:t>almanachdegotha.org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sitebuildercontent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sitebuilderpictures</a:t>
            </a:r>
            <a:r>
              <a:rPr lang="cs-CZ" sz="1400" dirty="0" smtClean="0">
                <a:hlinkClick r:id="rId4"/>
              </a:rPr>
              <a:t>/gran-</a:t>
            </a:r>
            <a:r>
              <a:rPr lang="cs-CZ" sz="1400" dirty="0" err="1" smtClean="0">
                <a:hlinkClick r:id="rId4"/>
              </a:rPr>
              <a:t>duke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henri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of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luxembourg.jpg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</a:t>
            </a:r>
            <a:r>
              <a:rPr lang="cs-CZ" sz="1400" dirty="0" err="1" smtClean="0">
                <a:hlinkClick r:id="rId5"/>
              </a:rPr>
              <a:t>lithuaniatribune.com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wp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content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uploads</a:t>
            </a:r>
            <a:r>
              <a:rPr lang="cs-CZ" sz="1400" dirty="0" smtClean="0">
                <a:hlinkClick r:id="rId5"/>
              </a:rPr>
              <a:t>/2013/05/</a:t>
            </a:r>
            <a:r>
              <a:rPr lang="cs-CZ" sz="1400" dirty="0" err="1" smtClean="0">
                <a:hlinkClick r:id="rId5"/>
              </a:rPr>
              <a:t>zmde</a:t>
            </a:r>
            <a:r>
              <a:rPr lang="cs-CZ" sz="1400" dirty="0" smtClean="0">
                <a:hlinkClick r:id="rId5"/>
              </a:rPr>
              <a:t>_</a:t>
            </a:r>
            <a:r>
              <a:rPr lang="cs-CZ" sz="1400" dirty="0" err="1" smtClean="0">
                <a:hlinkClick r:id="rId5"/>
              </a:rPr>
              <a:t>koning</a:t>
            </a:r>
            <a:r>
              <a:rPr lang="cs-CZ" sz="1400" dirty="0" smtClean="0">
                <a:hlinkClick r:id="rId5"/>
              </a:rPr>
              <a:t>_</a:t>
            </a:r>
            <a:r>
              <a:rPr lang="cs-CZ" sz="1400" dirty="0" err="1" smtClean="0">
                <a:hlinkClick r:id="rId5"/>
              </a:rPr>
              <a:t>en</a:t>
            </a:r>
            <a:r>
              <a:rPr lang="cs-CZ" sz="1400" dirty="0" smtClean="0">
                <a:hlinkClick r:id="rId5"/>
              </a:rPr>
              <a:t>_hm_de_</a:t>
            </a:r>
            <a:r>
              <a:rPr lang="cs-CZ" sz="1400" dirty="0" err="1" smtClean="0">
                <a:hlinkClick r:id="rId5"/>
              </a:rPr>
              <a:t>koningin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groot.jpg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www.sokolska33.cz/</a:t>
            </a:r>
            <a:r>
              <a:rPr lang="cs-CZ" sz="1400" dirty="0" err="1" smtClean="0">
                <a:hlinkClick r:id="rId6"/>
              </a:rPr>
              <a:t>wp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content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uploads</a:t>
            </a:r>
            <a:r>
              <a:rPr lang="cs-CZ" sz="1400" dirty="0" smtClean="0">
                <a:hlinkClick r:id="rId6"/>
              </a:rPr>
              <a:t>/2013/04/</a:t>
            </a:r>
            <a:r>
              <a:rPr lang="cs-CZ" sz="1400" dirty="0" err="1" smtClean="0">
                <a:hlinkClick r:id="rId6"/>
              </a:rPr>
              <a:t>kralovna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alzbeta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ii</a:t>
            </a:r>
            <a:r>
              <a:rPr lang="cs-CZ" sz="1400" dirty="0" smtClean="0">
                <a:hlinkClick r:id="rId6"/>
              </a:rPr>
              <a:t>-2.jpg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acelebrationofwomen.org/wp-content/uploads/2010/06/PCFormal1.jpg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</a:t>
            </a:r>
            <a:r>
              <a:rPr lang="cs-CZ" sz="1400" dirty="0" err="1" smtClean="0">
                <a:hlinkClick r:id="rId8"/>
              </a:rPr>
              <a:t>nettyroyal.nl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margrethe.jpg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upload.wikimedia.org/wikipedia/commons/thumb/d/d5/Pope_Francis_in_March_2013.jpg/600px-Pope_Francis_in_March_2013.jpg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mochadad.com/wp-content/uploads/2008/08/barack-obama-capitol.jpg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www.</a:t>
            </a:r>
            <a:r>
              <a:rPr lang="cs-CZ" sz="1400" dirty="0" err="1" smtClean="0">
                <a:hlinkClick r:id="rId11"/>
              </a:rPr>
              <a:t>trbimg.com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img</a:t>
            </a:r>
            <a:r>
              <a:rPr lang="cs-CZ" sz="1400" dirty="0" smtClean="0">
                <a:hlinkClick r:id="rId11"/>
              </a:rPr>
              <a:t>-4fa7f761/</a:t>
            </a:r>
            <a:r>
              <a:rPr lang="cs-CZ" sz="1400" dirty="0" err="1" smtClean="0">
                <a:hlinkClick r:id="rId11"/>
              </a:rPr>
              <a:t>turbine</a:t>
            </a:r>
            <a:r>
              <a:rPr lang="cs-CZ" sz="1400" dirty="0" smtClean="0">
                <a:hlinkClick r:id="rId11"/>
              </a:rPr>
              <a:t>/lat-</a:t>
            </a:r>
            <a:r>
              <a:rPr lang="cs-CZ" sz="1400" dirty="0" err="1" smtClean="0">
                <a:hlinkClick r:id="rId11"/>
              </a:rPr>
              <a:t>putinelex</a:t>
            </a:r>
            <a:r>
              <a:rPr lang="cs-CZ" sz="1400" dirty="0" smtClean="0">
                <a:hlinkClick r:id="rId11"/>
              </a:rPr>
              <a:t>_m3nlrypd20120507091910/620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http://upload.wikimedia.org/wikipedia/commons/thumb/0/07/Fran%C3%A7ois_Hollande_%28Journ%C3%A9es_de_Nantes_2012%29.jpg/377px-Fran%C3%A7ois_Hollande_%</a:t>
            </a:r>
            <a:r>
              <a:rPr lang="cs-CZ" sz="1400" dirty="0" smtClean="0">
                <a:hlinkClick r:id="rId12"/>
              </a:rPr>
              <a:t>28Journ%C3%A9es_de_Nantes_2012%29.jpg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cdn1.vtourist.com/1/4313818-INSTALLATION_OF_THEIR_EXCELLENCIES_THE-San_Marino.</a:t>
            </a:r>
            <a:r>
              <a:rPr lang="cs-CZ" sz="1400" dirty="0" err="1" smtClean="0">
                <a:hlinkClick r:id="rId13"/>
              </a:rPr>
              <a:t>jpg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000"/>
      </a:hlink>
      <a:folHlink>
        <a:srgbClr val="F6964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461</Words>
  <Application>Microsoft Office PowerPoint</Application>
  <PresentationFormat>Předvádění na obrazovce (4:3)</PresentationFormat>
  <Paragraphs>109</Paragraphs>
  <Slides>16</Slides>
  <Notes>16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POLITICKÝ ZEMĚPIS</vt:lpstr>
      <vt:lpstr>Státní zřízení - dělení</vt:lpstr>
      <vt:lpstr>Monarchie</vt:lpstr>
      <vt:lpstr>Monarchie</vt:lpstr>
      <vt:lpstr>Monarchie</vt:lpstr>
      <vt:lpstr>Snímek 7</vt:lpstr>
      <vt:lpstr>Snímek 8</vt:lpstr>
      <vt:lpstr>Snímek 9</vt:lpstr>
      <vt:lpstr>Snímek 10</vt:lpstr>
      <vt:lpstr>Republika</vt:lpstr>
      <vt:lpstr>Republika - 2 typy vlády</vt:lpstr>
      <vt:lpstr>Republika - 2 typy vlády</vt:lpstr>
      <vt:lpstr>Snímek 14</vt:lpstr>
      <vt:lpstr>ZVLÁŠTNOST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Starove</dc:creator>
  <cp:lastModifiedBy>Tomáš Starove</cp:lastModifiedBy>
  <cp:revision>28</cp:revision>
  <dcterms:created xsi:type="dcterms:W3CDTF">2014-03-26T20:12:16Z</dcterms:created>
  <dcterms:modified xsi:type="dcterms:W3CDTF">2014-03-30T21:16:51Z</dcterms:modified>
</cp:coreProperties>
</file>