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92" autoAdjust="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30.3.2014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30.3.2014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30.3.2014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30.3.2014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30.3.2014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30.3.2014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30.3.2014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30.3.2014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655432"/>
              </p:ext>
            </p:extLst>
          </p:nvPr>
        </p:nvGraphicFramePr>
        <p:xfrm>
          <a:off x="971600" y="1988840"/>
          <a:ext cx="7115047" cy="4545013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VY_32_INOVACE_mix1_fyz15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fyz15_proud_v_kovech.zip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stejnosměrného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elektrického proudu v kovech a elektrického proudu v polovodičích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Elektřina a magnetismus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Stejnosměrný elektrický proud v kovech a v polovodičích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souvisejících se stejnosměrným elektrickým proudem v kovech a v polovodičích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vodivost kovů, elektrický odpor, práce stejnosměrného proudu, Ohmův zákon, Kirchhoffovy zákony, vlastní a příměsová vodivost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polovodičů, PN přechod, polovodičová dioda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28. 3.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2014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65777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Elektřina a magnetismus – elektrický proud v kovech a polovodičích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493832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Stejnosměrný elektrický proud v kovech a elektrický proud v polovodičích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Elektřina a magnetismus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Aft>
                <a:spcPts val="1200"/>
              </a:spcAft>
            </a:pPr>
            <a:r>
              <a:rPr lang="cs-CZ" sz="2600" b="1" dirty="0">
                <a:latin typeface="Arial" pitchFamily="34" charset="0"/>
                <a:cs typeface="Arial" pitchFamily="34" charset="0"/>
              </a:rPr>
              <a:t>E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lektrický proud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Elektrický obvod</a:t>
            </a:r>
          </a:p>
          <a:p>
            <a:pPr>
              <a:spcAft>
                <a:spcPts val="1200"/>
              </a:spcAft>
            </a:pPr>
            <a:r>
              <a:rPr lang="cs-CZ" sz="2600" b="1" dirty="0">
                <a:latin typeface="Arial" pitchFamily="34" charset="0"/>
                <a:cs typeface="Arial" pitchFamily="34" charset="0"/>
              </a:rPr>
              <a:t>Elektrický 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zdroj, neelektrické (vtištěné) síly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Vodivostní elektrony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Voltampérová charakteristika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Ohmův zákon pro část obvodu/pro uzavřený elektrický obvod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Teplotní závislost elektrického odporu</a:t>
            </a:r>
          </a:p>
          <a:p>
            <a:pPr>
              <a:spcAft>
                <a:spcPts val="1200"/>
              </a:spcAft>
            </a:pPr>
            <a:r>
              <a:rPr lang="cs-CZ" sz="2600" b="1" dirty="0">
                <a:latin typeface="Arial" pitchFamily="34" charset="0"/>
                <a:cs typeface="Arial" pitchFamily="34" charset="0"/>
              </a:rPr>
              <a:t>Sériové a paralelní spojování rezistorů</a:t>
            </a:r>
          </a:p>
          <a:p>
            <a:pPr>
              <a:spcAft>
                <a:spcPts val="1200"/>
              </a:spcAft>
            </a:pPr>
            <a:r>
              <a:rPr lang="cs-CZ" sz="2600" b="1" dirty="0">
                <a:latin typeface="Arial" pitchFamily="34" charset="0"/>
                <a:cs typeface="Arial" pitchFamily="34" charset="0"/>
              </a:rPr>
              <a:t>Regulace proudu a napětí 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cs-CZ" sz="2600" b="1" dirty="0">
                <a:latin typeface="Arial" pitchFamily="34" charset="0"/>
                <a:cs typeface="Arial" pitchFamily="34" charset="0"/>
              </a:rPr>
              <a:t>reostat, potenciometr</a:t>
            </a: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Kirchhoffovy zákony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Vodivost polovodičů vlastní/příměsová; elektronová, děrová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Přechod PN</a:t>
            </a:r>
          </a:p>
          <a:p>
            <a:pPr>
              <a:spcAft>
                <a:spcPts val="1200"/>
              </a:spcAft>
            </a:pPr>
            <a:r>
              <a:rPr lang="cs-CZ" sz="2600" b="1" dirty="0" smtClean="0">
                <a:latin typeface="Arial" pitchFamily="34" charset="0"/>
                <a:cs typeface="Arial" pitchFamily="34" charset="0"/>
              </a:rPr>
              <a:t>Polovodičová dioda, tranzistor, integrovaný obvod, mikroprocesor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Elektrický proud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I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A</a:t>
            </a:r>
          </a:p>
          <a:p>
            <a:pPr>
              <a:spcBef>
                <a:spcPts val="1200"/>
              </a:spcBef>
              <a:spcAft>
                <a:spcPts val="6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Elektromotorické napětí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U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</a:rPr>
              <a:t>e</a:t>
            </a:r>
            <a:endParaRPr lang="cs-CZ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Elektrický odpor (rezistance)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R</a:t>
            </a:r>
            <a:r>
              <a:rPr lang="cs-CZ" sz="2400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R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Symbol"/>
              </a:rPr>
              <a:t> (=V.A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  <a:sym typeface="Symbol"/>
              </a:rPr>
              <a:t>-1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Symbol"/>
              </a:rPr>
              <a:t>)</a:t>
            </a:r>
            <a:endParaRPr lang="cs-CZ" sz="2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Elektrická vodivost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G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G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= S (=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Symbol"/>
              </a:rPr>
              <a:t>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  <a:sym typeface="Symbol"/>
              </a:rPr>
              <a:t>-1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Symbol"/>
              </a:rPr>
              <a:t>)</a:t>
            </a:r>
            <a:endParaRPr lang="cs-CZ" sz="1800" baseline="30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Měrný el. odpor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(rezistivita)</a:t>
            </a:r>
            <a:r>
              <a:rPr lang="cs-CZ" sz="2400" b="1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</a:t>
            </a:r>
            <a:r>
              <a:rPr lang="cs-CZ" sz="2400" dirty="0" smtClean="0">
                <a:latin typeface="Arial" pitchFamily="34" charset="0"/>
                <a:cs typeface="Arial" pitchFamily="34" charset="0"/>
                <a:sym typeface="Euclid Symbol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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>
                <a:latin typeface="Arial" pitchFamily="34" charset="0"/>
                <a:cs typeface="Arial" pitchFamily="34" charset="0"/>
                <a:sym typeface="Symbol"/>
              </a:rPr>
              <a:t>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.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m</a:t>
            </a:r>
            <a:r>
              <a:rPr lang="cs-CZ" sz="2400" baseline="30000" dirty="0">
                <a:latin typeface="Arial" pitchFamily="34" charset="0"/>
                <a:cs typeface="Arial" pitchFamily="34" charset="0"/>
              </a:rPr>
              <a:t>-1</a:t>
            </a:r>
            <a:endParaRPr lang="cs-CZ" sz="2400" baseline="-250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Teplotní součinitel el. odporu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</a:t>
            </a:r>
            <a:r>
              <a:rPr lang="cs-CZ" sz="2400" b="1" i="1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cs-CZ" sz="2400" i="1" dirty="0">
                <a:latin typeface="Arial" pitchFamily="34" charset="0"/>
                <a:cs typeface="Arial" pitchFamily="34" charset="0"/>
                <a:sym typeface="Symbol"/>
              </a:rPr>
              <a:t>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0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  <a:tabLst>
                <a:tab pos="4845050" algn="l"/>
              </a:tabLst>
            </a:pP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Joulovo teplo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Q</a:t>
            </a:r>
            <a:r>
              <a:rPr lang="cs-CZ" sz="2400" i="1" baseline="-25000" dirty="0" smtClean="0">
                <a:latin typeface="Arial" pitchFamily="34" charset="0"/>
                <a:cs typeface="Arial" pitchFamily="34" charset="0"/>
                <a:sym typeface="Symbol"/>
              </a:rPr>
              <a:t>J</a:t>
            </a:r>
            <a:endParaRPr lang="cs-CZ" sz="2400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ovéPole 4"/>
              <p:cNvSpPr txBox="1"/>
              <p:nvPr/>
            </p:nvSpPr>
            <p:spPr>
              <a:xfrm>
                <a:off x="2568326" y="3392620"/>
                <a:ext cx="199407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1+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𝛼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.∆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5" name="TextovéPole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326" y="3392620"/>
                <a:ext cx="1994072" cy="3693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ovéPole 11"/>
              <p:cNvSpPr txBox="1"/>
              <p:nvPr/>
            </p:nvSpPr>
            <p:spPr>
              <a:xfrm>
                <a:off x="2550133" y="1489560"/>
                <a:ext cx="928075" cy="61093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i="1" smtClean="0">
                          <a:latin typeface="Cambria Math"/>
                        </a:rPr>
                        <m:t>𝐼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𝑄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∆</m:t>
                          </m:r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2" name="TextovéPol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133" y="1489560"/>
                <a:ext cx="928075" cy="61093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2555776" y="2141290"/>
                <a:ext cx="2786724" cy="6128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𝐼</m:t>
                      </m:r>
                      <m:r>
                        <a:rPr lang="cs-CZ" b="0" i="1" smtClean="0">
                          <a:latin typeface="Cambria Math"/>
                        </a:rPr>
                        <m:t>~</m:t>
                      </m:r>
                      <m:r>
                        <a:rPr lang="cs-CZ" b="0" i="1" smtClean="0">
                          <a:latin typeface="Cambria Math"/>
                        </a:rPr>
                        <m:t>𝑈</m:t>
                      </m:r>
                      <m:r>
                        <a:rPr lang="cs-CZ" b="0" i="1" smtClean="0">
                          <a:latin typeface="Cambria Math"/>
                        </a:rPr>
                        <m:t>;</m:t>
                      </m:r>
                      <m:r>
                        <a:rPr lang="cs-CZ" b="0" i="1" smtClean="0">
                          <a:latin typeface="Cambria Math"/>
                        </a:rPr>
                        <m:t>𝑈</m:t>
                      </m:r>
                      <m:r>
                        <a:rPr lang="cs-CZ" b="0" i="0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𝑅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𝐼</m:t>
                      </m:r>
                      <m:r>
                        <a:rPr lang="cs-CZ" b="0" i="0" smtClean="0">
                          <a:latin typeface="Cambria Math"/>
                        </a:rPr>
                        <m:t>; </m:t>
                      </m:r>
                      <m:r>
                        <a:rPr lang="cs-CZ" b="0" i="1" smtClean="0">
                          <a:latin typeface="Cambria Math"/>
                        </a:rPr>
                        <m:t>𝐺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𝐼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𝑈</m:t>
                          </m:r>
                        </m:den>
                      </m:f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cs-CZ" i="1" dirty="0">
                  <a:latin typeface="Cambria Math"/>
                </a:endParaRPr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2141290"/>
                <a:ext cx="2786724" cy="61286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2550738" y="2754150"/>
                <a:ext cx="984179" cy="6183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𝑅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𝜌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𝑙</m:t>
                          </m:r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𝑆</m:t>
                          </m:r>
                        </m:den>
                      </m:f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738" y="2754150"/>
                <a:ext cx="984179" cy="61831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ovéPole 14"/>
              <p:cNvSpPr txBox="1"/>
              <p:nvPr/>
            </p:nvSpPr>
            <p:spPr>
              <a:xfrm>
                <a:off x="2485021" y="3761952"/>
                <a:ext cx="390921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𝑊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𝑈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𝐼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𝑡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𝑅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𝑡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𝑈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𝑅</m:t>
                          </m:r>
                        </m:den>
                      </m:f>
                      <m:r>
                        <a:rPr lang="cs-CZ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 (=</m:t>
                      </m:r>
                      <m:sSub>
                        <m:sSubPr>
                          <m:ctrlPr>
                            <a:rPr lang="cs-CZ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𝑄</m:t>
                          </m:r>
                        </m:e>
                        <m:sub>
                          <m:r>
                            <a:rPr lang="cs-CZ" b="0" i="1" smtClean="0">
                              <a:latin typeface="Cambria Math"/>
                              <a:ea typeface="Cambria Math"/>
                            </a:rPr>
                            <m:t>𝐽</m:t>
                          </m:r>
                        </m:sub>
                      </m:sSub>
                      <m:r>
                        <a:rPr lang="cs-CZ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15" name="TextovéPole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5021" y="3761952"/>
                <a:ext cx="3909212" cy="646331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ovéPole 15"/>
              <p:cNvSpPr txBox="1"/>
              <p:nvPr/>
            </p:nvSpPr>
            <p:spPr>
              <a:xfrm>
                <a:off x="2568326" y="4408283"/>
                <a:ext cx="234686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cs-CZ" b="0" i="1" smtClean="0">
                          <a:latin typeface="Cambria Math"/>
                        </a:rPr>
                        <m:t>𝑃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𝑈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r>
                        <a:rPr lang="cs-CZ" b="0" i="1" smtClean="0">
                          <a:latin typeface="Cambria Math"/>
                        </a:rPr>
                        <m:t>𝐼</m:t>
                      </m:r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r>
                        <a:rPr lang="cs-CZ" b="0" i="1" smtClean="0">
                          <a:latin typeface="Cambria Math"/>
                        </a:rPr>
                        <m:t>𝑅</m:t>
                      </m:r>
                      <m:r>
                        <a:rPr lang="cs-CZ" b="0" i="1" smtClean="0">
                          <a:latin typeface="Cambria Math"/>
                        </a:rPr>
                        <m:t>.</m:t>
                      </m:r>
                      <m:sSup>
                        <m:sSup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cs-CZ" b="0" i="1" smtClean="0">
                              <a:latin typeface="Cambria Math"/>
                            </a:rPr>
                            <m:t>𝐼</m:t>
                          </m:r>
                        </m:e>
                        <m:sup>
                          <m:r>
                            <a:rPr lang="cs-CZ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𝑈</m:t>
                              </m:r>
                            </m:e>
                            <m:sup>
                              <m:r>
                                <a:rPr lang="cs-CZ" b="0" i="1" smtClean="0"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cs-CZ" b="0" i="1" smtClean="0">
                              <a:latin typeface="Cambria Math"/>
                            </a:rPr>
                            <m:t>𝑅</m:t>
                          </m:r>
                        </m:den>
                      </m:f>
                    </m:oMath>
                  </m:oMathPara>
                </a14:m>
                <a:endParaRPr lang="cs-CZ" i="1" dirty="0"/>
              </a:p>
            </p:txBody>
          </p:sp>
        </mc:Choice>
        <mc:Fallback xmlns="">
          <p:sp>
            <p:nvSpPr>
              <p:cNvPr id="16" name="TextovéPole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326" y="4408283"/>
                <a:ext cx="2346861" cy="646331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ovéPole 2"/>
              <p:cNvSpPr txBox="1"/>
              <p:nvPr/>
            </p:nvSpPr>
            <p:spPr>
              <a:xfrm>
                <a:off x="2550133" y="5054614"/>
                <a:ext cx="4839658" cy="5218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cs-CZ" i="1" dirty="0" smtClean="0">
                    <a:latin typeface="Cambria Math"/>
                    <a:sym typeface="Symbol"/>
                  </a:rPr>
                  <a:t></a:t>
                </a:r>
                <a14:m>
                  <m:oMath xmlns:m="http://schemas.openxmlformats.org/officeDocument/2006/math">
                    <m:r>
                      <a:rPr lang="cs-CZ" i="1">
                        <a:latin typeface="Cambria Math"/>
                      </a:rPr>
                      <m:t>  =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𝑃</m:t>
                        </m:r>
                      </m:num>
                      <m:den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𝑃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0</m:t>
                            </m:r>
                          </m:sub>
                        </m:sSub>
                      </m:den>
                    </m:f>
                    <m:d>
                      <m:dPr>
                        <m:ctrlPr>
                          <a:rPr lang="cs-CZ" i="1">
                            <a:latin typeface="Cambria Math"/>
                          </a:rPr>
                        </m:ctrlPr>
                      </m:dPr>
                      <m:e>
                        <m:r>
                          <a:rPr lang="cs-CZ" i="1">
                            <a:latin typeface="Cambria Math"/>
                          </a:rPr>
                          <m:t>∙100%</m:t>
                        </m:r>
                      </m:e>
                    </m:d>
                    <m:r>
                      <a:rPr lang="cs-CZ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𝑈</m:t>
                        </m:r>
                      </m:num>
                      <m:den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𝑈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𝑒</m:t>
                            </m:r>
                          </m:sub>
                        </m:sSub>
                      </m:den>
                    </m:f>
                    <m:d>
                      <m:dPr>
                        <m:ctrlPr>
                          <a:rPr lang="cs-CZ" i="1">
                            <a:latin typeface="Cambria Math"/>
                          </a:rPr>
                        </m:ctrlPr>
                      </m:dPr>
                      <m:e>
                        <m:r>
                          <a:rPr lang="cs-CZ" i="1">
                            <a:latin typeface="Cambria Math"/>
                          </a:rPr>
                          <m:t>∙100%</m:t>
                        </m:r>
                      </m:e>
                    </m:d>
                    <m:r>
                      <a:rPr lang="cs-CZ" i="1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cs-CZ" i="1">
                            <a:latin typeface="Cambria Math"/>
                          </a:rPr>
                        </m:ctrlPr>
                      </m:fPr>
                      <m:num>
                        <m:r>
                          <a:rPr lang="cs-CZ" i="1">
                            <a:latin typeface="Cambria Math"/>
                          </a:rPr>
                          <m:t>𝑅</m:t>
                        </m:r>
                      </m:num>
                      <m:den>
                        <m:r>
                          <a:rPr lang="cs-CZ" i="1">
                            <a:latin typeface="Cambria Math"/>
                          </a:rPr>
                          <m:t>𝑅</m:t>
                        </m:r>
                        <m:r>
                          <a:rPr lang="cs-CZ" i="1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cs-CZ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cs-CZ" i="1">
                                <a:latin typeface="Cambria Math"/>
                              </a:rPr>
                              <m:t>𝑅</m:t>
                            </m:r>
                          </m:e>
                          <m:sub>
                            <m:r>
                              <a:rPr lang="cs-CZ" i="1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den>
                    </m:f>
                    <m:d>
                      <m:dPr>
                        <m:ctrlPr>
                          <a:rPr lang="cs-CZ" i="1">
                            <a:latin typeface="Cambria Math"/>
                          </a:rPr>
                        </m:ctrlPr>
                      </m:dPr>
                      <m:e>
                        <m:r>
                          <a:rPr lang="cs-CZ" i="1">
                            <a:latin typeface="Cambria Math"/>
                          </a:rPr>
                          <m:t>∙100%</m:t>
                        </m:r>
                      </m:e>
                    </m:d>
                  </m:oMath>
                </a14:m>
                <a:endParaRPr lang="cs-CZ" i="1" dirty="0">
                  <a:latin typeface="Cambria Math"/>
                </a:endParaRPr>
              </a:p>
            </p:txBody>
          </p:sp>
        </mc:Choice>
        <mc:Fallback xmlns="">
          <p:sp>
            <p:nvSpPr>
              <p:cNvPr id="3" name="TextovéPole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0133" y="5054614"/>
                <a:ext cx="4839658" cy="521874"/>
              </a:xfrm>
              <a:prstGeom prst="rect">
                <a:avLst/>
              </a:prstGeom>
              <a:blipFill rotWithShape="1">
                <a:blip r:embed="rId8"/>
                <a:stretch>
                  <a:fillRect l="-1008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ovéPole 3"/>
              <p:cNvSpPr txBox="1"/>
              <p:nvPr/>
            </p:nvSpPr>
            <p:spPr>
              <a:xfrm>
                <a:off x="2568326" y="5574628"/>
                <a:ext cx="3248902" cy="8798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cs-CZ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cs-CZ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cs-CZ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cs-CZ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</a:rPr>
                                <m:t>𝑘</m:t>
                              </m:r>
                            </m:sub>
                          </m:sSub>
                        </m:e>
                      </m:nary>
                      <m:r>
                        <a:rPr lang="cs-CZ" b="0" i="1" smtClean="0">
                          <a:latin typeface="Cambria Math"/>
                        </a:rPr>
                        <m:t>=0; </m:t>
                      </m:r>
                      <m:nary>
                        <m:naryPr>
                          <m:chr m:val="∑"/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cs-CZ" b="0" i="1" smtClean="0">
                              <a:latin typeface="Cambria Math"/>
                            </a:rPr>
                            <m:t>𝑗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cs-CZ" b="0" i="1" smtClean="0">
                              <a:latin typeface="Cambria Math"/>
                            </a:rPr>
                            <m:t>𝑚</m:t>
                          </m:r>
                        </m:sup>
                        <m:e>
                          <m:sSub>
                            <m:sSub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𝑈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</a:rPr>
                                <m:t>𝑒𝑗</m:t>
                              </m:r>
                            </m:sub>
                          </m:sSub>
                        </m:e>
                      </m:nary>
                      <m:r>
                        <a:rPr lang="cs-CZ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cs-CZ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cs-CZ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cs-CZ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cs-CZ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</a:rPr>
                                <m:t>𝑘</m:t>
                              </m:r>
                            </m:sub>
                          </m:sSub>
                          <m:r>
                            <a:rPr lang="cs-CZ" b="0" i="1" smtClean="0">
                              <a:latin typeface="Cambria Math"/>
                            </a:rPr>
                            <m:t>.</m:t>
                          </m:r>
                          <m:sSub>
                            <m:sSubPr>
                              <m:ctrlPr>
                                <a:rPr lang="cs-CZ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cs-CZ" b="0" i="1" smtClean="0">
                                  <a:latin typeface="Cambria Math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cs-CZ" b="0" i="1" smtClean="0">
                                  <a:latin typeface="Cambria Math"/>
                                </a:rPr>
                                <m:t>𝑘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cs-CZ" dirty="0"/>
              </a:p>
            </p:txBody>
          </p:sp>
        </mc:Choice>
        <mc:Fallback xmlns="">
          <p:sp>
            <p:nvSpPr>
              <p:cNvPr id="4" name="TextovéPole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8326" y="5574628"/>
                <a:ext cx="3248902" cy="87985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  <p:bldP spid="15" grpId="0"/>
      <p:bldP spid="16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Lepil, O.; Šedivý, P.: Fyzika pro gymnázia – Elektřina a magnetismus, </a:t>
            </a:r>
            <a:r>
              <a:rPr lang="cs-CZ" dirty="0">
                <a:latin typeface="Arial" pitchFamily="34" charset="0"/>
                <a:cs typeface="Arial" pitchFamily="34" charset="0"/>
              </a:rPr>
              <a:t>Prometheus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Praha, 2011, ISBN 978-80-7196-385-1</a:t>
            </a:r>
          </a:p>
          <a:p>
            <a:r>
              <a:rPr lang="cs-CZ" dirty="0" smtClean="0">
                <a:latin typeface="Arial" pitchFamily="34" charset="0"/>
                <a:cs typeface="Arial" pitchFamily="34" charset="0"/>
              </a:rPr>
              <a:t>Lank, V.; Vondra, M.: Fyzika v kostce, Fragment, 2004, ISBN 80-7200-968-0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Mikulčák, J. a kolektiv: Matematické, fyzikální a chemické tabulky pro střední školy, Prometheus Praha, 2011, ISBN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978-80-7196-345-5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1378</TotalTime>
  <Words>483</Words>
  <Application>Microsoft Office PowerPoint</Application>
  <PresentationFormat>Předvádění na obrazovce (4:3)</PresentationFormat>
  <Paragraphs>69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šablona</vt:lpstr>
      <vt:lpstr>Prezentace aplikace PowerPoint</vt:lpstr>
      <vt:lpstr>Elektřina a magnetismus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2013-08-28T20:51:03Z</dcterms:created>
  <dcterms:modified xsi:type="dcterms:W3CDTF">2014-03-30T15:18:26Z</dcterms:modified>
</cp:coreProperties>
</file>