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9"/>
  </p:notesMasterIdLst>
  <p:sldIdLst>
    <p:sldId id="256" r:id="rId3"/>
    <p:sldId id="305" r:id="rId4"/>
    <p:sldId id="302" r:id="rId5"/>
    <p:sldId id="296" r:id="rId6"/>
    <p:sldId id="297" r:id="rId7"/>
    <p:sldId id="319" r:id="rId8"/>
    <p:sldId id="298" r:id="rId9"/>
    <p:sldId id="320" r:id="rId10"/>
    <p:sldId id="321" r:id="rId11"/>
    <p:sldId id="322" r:id="rId12"/>
    <p:sldId id="318" r:id="rId13"/>
    <p:sldId id="323" r:id="rId14"/>
    <p:sldId id="314" r:id="rId15"/>
    <p:sldId id="324" r:id="rId16"/>
    <p:sldId id="275" r:id="rId17"/>
    <p:sldId id="27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C0867"/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4853" autoAdjust="0"/>
    <p:restoredTop sz="93605" autoAdjust="0"/>
  </p:normalViewPr>
  <p:slideViewPr>
    <p:cSldViewPr snapToGrid="0">
      <p:cViewPr>
        <p:scale>
          <a:sx n="110" d="100"/>
          <a:sy n="110" d="100"/>
        </p:scale>
        <p:origin x="-815" y="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audol.cz/res/voith/r3.jp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www.csad.cz/images/stories/2008/4811_telma3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bagry.cz/var/ezwebin_site/storage/images/clanky/aktuality/kloubovy_dempr_terex_ta_300_silny_schopny_surovec_s_extra_vybavou/sestava_motorove_brzdy_jacobs/852809-1-cze-CZ/sestava_motorove_brzdy_jacobs_aabs_square_thumbnail.jpg" TargetMode="External"/><Relationship Id="rId5" Type="http://schemas.openxmlformats.org/officeDocument/2006/relationships/hyperlink" Target="http://www.iveco.com/czech/produkty/PublishingImages/Stralis%20hi%20way/37.jpg" TargetMode="External"/><Relationship Id="rId10" Type="http://schemas.openxmlformats.org/officeDocument/2006/relationships/hyperlink" Target="http://www.voith.com/de/f_vt_turbokupplung-typ-t-funktionsprinzip.jpg" TargetMode="External"/><Relationship Id="rId4" Type="http://schemas.openxmlformats.org/officeDocument/2006/relationships/hyperlink" Target="http://www.autocarro.cz/data/zbozi/img/3/3577_341-540001.jpg" TargetMode="External"/><Relationship Id="rId9" Type="http://schemas.openxmlformats.org/officeDocument/2006/relationships/hyperlink" Target="http://www.naval-technology.com/contractor_images/voith-transmission/1-fluid-coupli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074011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  Zpomalovací brzdy</a:t>
                      </a:r>
                    </a:p>
                  </a:txBody>
                  <a:tcPr marL="7620" marR="7620" marT="7620" marB="0" anchor="b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Brzdy, motorová brzda, vířivé proudy,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kapalina, elektronika, kloubový hřídel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77512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/>
              <a:t>Zpomalovací brzdy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6489" y="1500732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VY_32_INOVACE_14_281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Zpomalovací 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2000" y="1440000"/>
            <a:ext cx="7920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200" i="1" u="sng" dirty="0" smtClean="0"/>
              <a:t>Princip zpomalovací brzdy</a:t>
            </a:r>
          </a:p>
          <a:p>
            <a:pPr algn="just"/>
            <a:r>
              <a:rPr lang="cs-CZ" sz="2000" dirty="0" smtClean="0"/>
              <a:t>je podobný </a:t>
            </a:r>
            <a:r>
              <a:rPr lang="cs-CZ" sz="2000" dirty="0"/>
              <a:t>jako </a:t>
            </a:r>
            <a:r>
              <a:rPr lang="cs-CZ" sz="2000" dirty="0" smtClean="0"/>
              <a:t>ostatní typy brzd, s tím rozdílem, že kinetickou </a:t>
            </a:r>
            <a:r>
              <a:rPr lang="cs-CZ" sz="2000" dirty="0"/>
              <a:t>energii vozidla přeměňují na energii tepelnou. </a:t>
            </a:r>
            <a:r>
              <a:rPr lang="cs-CZ" sz="2000" dirty="0" smtClean="0"/>
              <a:t>Nedochází </a:t>
            </a:r>
            <a:r>
              <a:rPr lang="cs-CZ" sz="2000" dirty="0"/>
              <a:t>k </a:t>
            </a:r>
            <a:r>
              <a:rPr lang="cs-CZ" sz="2000" dirty="0" smtClean="0"/>
              <a:t>opotřebovávání brzdy, </a:t>
            </a:r>
            <a:r>
              <a:rPr lang="cs-CZ" sz="2000" dirty="0"/>
              <a:t>protože energii přeměňují bez tření. </a:t>
            </a:r>
            <a:r>
              <a:rPr lang="cs-CZ" sz="2000" dirty="0" smtClean="0"/>
              <a:t>Zpomalovací brzdy není </a:t>
            </a:r>
            <a:r>
              <a:rPr lang="cs-CZ" sz="2000" dirty="0"/>
              <a:t>možné použít jako </a:t>
            </a:r>
            <a:r>
              <a:rPr lang="cs-CZ" sz="2000" dirty="0" smtClean="0"/>
              <a:t>parkovací </a:t>
            </a:r>
            <a:r>
              <a:rPr lang="cs-CZ" sz="2000" dirty="0"/>
              <a:t>brzdu. </a:t>
            </a:r>
            <a:r>
              <a:rPr lang="cs-CZ" sz="2000" dirty="0" smtClean="0"/>
              <a:t>Používá se u </a:t>
            </a:r>
            <a:r>
              <a:rPr lang="cs-CZ" sz="2000" dirty="0"/>
              <a:t>nákladních vozidel jako odlehčovací brzda při sjíždění dlouhých kopců. 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Zpomalovací brzdy (retardéry) </a:t>
            </a:r>
            <a:r>
              <a:rPr lang="cs-CZ" sz="2000" dirty="0"/>
              <a:t>se dělí na čtyři základní druhy</a:t>
            </a:r>
            <a:r>
              <a:rPr lang="cs-CZ" sz="2000" dirty="0" smtClean="0"/>
              <a:t>:</a:t>
            </a:r>
          </a:p>
          <a:p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výfuková brzda</a:t>
            </a:r>
          </a:p>
          <a:p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motorová brzda</a:t>
            </a:r>
          </a:p>
          <a:p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elektrodynamická brzda</a:t>
            </a:r>
          </a:p>
          <a:p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hydrodynamická </a:t>
            </a:r>
            <a:r>
              <a:rPr lang="cs-CZ" sz="2000" dirty="0"/>
              <a:t>brzda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4000" dirty="0" smtClean="0"/>
              <a:t>Zpomalovací </a:t>
            </a:r>
            <a:r>
              <a:rPr lang="cs-CZ" sz="4000" dirty="0"/>
              <a:t>brzdy</a:t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200" i="1" u="sng" dirty="0" smtClean="0"/>
              <a:t>Výfuková brzda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Brzdící </a:t>
            </a:r>
            <a:r>
              <a:rPr lang="cs-CZ" sz="2000" dirty="0"/>
              <a:t>účinek tzv. </a:t>
            </a:r>
            <a:r>
              <a:rPr lang="cs-CZ" sz="2000" dirty="0" smtClean="0"/>
              <a:t>decelerace</a:t>
            </a:r>
            <a:r>
              <a:rPr lang="cs-CZ" sz="2000" dirty="0" smtClean="0"/>
              <a:t>, </a:t>
            </a:r>
            <a:r>
              <a:rPr lang="cs-CZ" sz="2000" dirty="0"/>
              <a:t>je vyvolán přirozenými třecími </a:t>
            </a:r>
            <a:r>
              <a:rPr lang="cs-CZ" sz="2000" dirty="0" smtClean="0"/>
              <a:t>ztrátami motoru, v systému výfuku je zabudována ovladatelná zábrana (klapka nebo šoupátko</a:t>
            </a:r>
            <a:r>
              <a:rPr lang="cs-CZ" sz="2000" dirty="0"/>
              <a:t>), </a:t>
            </a:r>
            <a:r>
              <a:rPr lang="cs-CZ" sz="2000" dirty="0" smtClean="0"/>
              <a:t>zábrana </a:t>
            </a:r>
            <a:r>
              <a:rPr lang="cs-CZ" sz="2000" dirty="0"/>
              <a:t>nesmí být </a:t>
            </a:r>
            <a:r>
              <a:rPr lang="cs-CZ" sz="2000" dirty="0" smtClean="0"/>
              <a:t>úplně těsná, musí </a:t>
            </a:r>
            <a:r>
              <a:rPr lang="cs-CZ" sz="2000" dirty="0"/>
              <a:t>být umožněn </a:t>
            </a:r>
            <a:r>
              <a:rPr lang="cs-CZ" sz="2000" dirty="0" smtClean="0"/>
              <a:t>minimální průtok spalin nebo vzduchu. Pokud by zábrana byla těsná ve výfukovém potrubí, mohlo by dojít k poškození motoru: </a:t>
            </a:r>
            <a:r>
              <a:rPr lang="cs-CZ" sz="2000" dirty="0" smtClean="0">
                <a:solidFill>
                  <a:srgbClr val="C00000"/>
                </a:solidFill>
              </a:rPr>
              <a:t>a)</a:t>
            </a:r>
            <a:r>
              <a:rPr lang="cs-CZ" sz="2000" dirty="0" smtClean="0"/>
              <a:t> </a:t>
            </a:r>
            <a:r>
              <a:rPr lang="cs-CZ" sz="2000" dirty="0"/>
              <a:t>porušení těsnících </a:t>
            </a:r>
            <a:r>
              <a:rPr lang="cs-CZ" sz="2000" dirty="0" smtClean="0"/>
              <a:t>prvků výfukového potrubí </a:t>
            </a:r>
            <a:r>
              <a:rPr lang="cs-CZ" sz="2000" dirty="0" smtClean="0">
                <a:solidFill>
                  <a:srgbClr val="C00000"/>
                </a:solidFill>
              </a:rPr>
              <a:t>b)</a:t>
            </a:r>
            <a:r>
              <a:rPr lang="cs-CZ" sz="2000" dirty="0" smtClean="0"/>
              <a:t> poškození součástí </a:t>
            </a:r>
            <a:r>
              <a:rPr lang="cs-CZ" sz="2000" dirty="0"/>
              <a:t>klikového </a:t>
            </a:r>
            <a:r>
              <a:rPr lang="cs-CZ" sz="2000" dirty="0" smtClean="0"/>
              <a:t>mechanismu. 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Ovládaní řidičem: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mechanicky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elektropneumaticky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elektronicky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Zvýšením odporu při odchodu výfukových spalin nebo nasátého vzduchu z motoru a vznikne brzdění. Podmínkou je zařazený rychlostní stupeň a dlouhé klesání vozovky a uzavření dodávky paliva do spalovacího prostoru.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7028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Zpomalovací 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200" i="1" u="sng" dirty="0" smtClean="0"/>
              <a:t>Výfuková brzda (klapka) Tatra</a:t>
            </a:r>
            <a:endParaRPr lang="cs-CZ" sz="2200" i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6" b="1423"/>
          <a:stretch/>
        </p:blipFill>
        <p:spPr bwMode="auto">
          <a:xfrm>
            <a:off x="1535502" y="2040849"/>
            <a:ext cx="6021238" cy="41960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109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Zpomalovací 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200" i="1" u="sng" dirty="0" smtClean="0"/>
              <a:t>Motorová brzda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používá </a:t>
            </a:r>
            <a:r>
              <a:rPr lang="cs-CZ" sz="2000" dirty="0"/>
              <a:t>se u vznětových motorů, především </a:t>
            </a:r>
            <a:r>
              <a:rPr lang="cs-CZ" sz="2000" dirty="0" smtClean="0"/>
              <a:t>u NA ₂,₃ a u M₂,₃ 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funguje </a:t>
            </a:r>
            <a:r>
              <a:rPr lang="cs-CZ" sz="2000" dirty="0"/>
              <a:t>pouze při zařazeném rychlostním stupni a nevypnuté </a:t>
            </a:r>
            <a:r>
              <a:rPr lang="cs-CZ" sz="2000" dirty="0" smtClean="0"/>
              <a:t>spojce, z důvodu zachování mechanického </a:t>
            </a:r>
            <a:r>
              <a:rPr lang="cs-CZ" sz="2000" dirty="0"/>
              <a:t>spojení brzdného účinku motoru a hnacích </a:t>
            </a:r>
            <a:r>
              <a:rPr lang="cs-CZ" sz="2000" dirty="0" smtClean="0"/>
              <a:t>kol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motorové </a:t>
            </a:r>
            <a:r>
              <a:rPr lang="cs-CZ" sz="2000" dirty="0"/>
              <a:t>brzdy jsou spolehlivé a konstrukčně poměrně </a:t>
            </a:r>
            <a:r>
              <a:rPr lang="cs-CZ" sz="2000" dirty="0" smtClean="0"/>
              <a:t>jednoduché.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jednoduchá </a:t>
            </a:r>
            <a:r>
              <a:rPr lang="cs-CZ" sz="2000" dirty="0"/>
              <a:t>a nejlevnější </a:t>
            </a:r>
            <a:r>
              <a:rPr lang="cs-CZ" sz="2000" dirty="0" smtClean="0"/>
              <a:t>forma </a:t>
            </a:r>
            <a:r>
              <a:rPr lang="cs-CZ" sz="2000" dirty="0"/>
              <a:t>je klapka ve výfukovém potrubí</a:t>
            </a:r>
            <a:r>
              <a:rPr lang="cs-CZ" sz="2000" dirty="0" smtClean="0"/>
              <a:t>, v současnosti nejčastěji ve spojení s dražší </a:t>
            </a:r>
            <a:r>
              <a:rPr lang="cs-CZ" sz="2000" dirty="0"/>
              <a:t>a složitější </a:t>
            </a:r>
            <a:r>
              <a:rPr lang="cs-CZ" sz="2000" dirty="0" smtClean="0"/>
              <a:t>konstrukcí </a:t>
            </a:r>
            <a:r>
              <a:rPr lang="cs-CZ" sz="2000" dirty="0"/>
              <a:t>tzv. dekompresní </a:t>
            </a:r>
            <a:r>
              <a:rPr lang="cs-CZ" sz="2000" dirty="0" smtClean="0"/>
              <a:t>brzdou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každý výrobce používá částečně jinou konstrukci, při stejném </a:t>
            </a:r>
            <a:r>
              <a:rPr lang="cs-CZ" sz="2000" dirty="0"/>
              <a:t>principu </a:t>
            </a:r>
            <a:r>
              <a:rPr lang="cs-CZ" sz="2000" dirty="0" smtClean="0"/>
              <a:t>brzdy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v </a:t>
            </a:r>
            <a:r>
              <a:rPr lang="cs-CZ" sz="2000" dirty="0"/>
              <a:t>režimu brzdění motorem je dodávka paliva </a:t>
            </a:r>
            <a:r>
              <a:rPr lang="cs-CZ" sz="2000" dirty="0" smtClean="0"/>
              <a:t>přerušena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motor </a:t>
            </a:r>
            <a:r>
              <a:rPr lang="cs-CZ" sz="2000" dirty="0"/>
              <a:t>při kompresním zdvihu stlačí nasátý vzduch, který se při </a:t>
            </a:r>
            <a:r>
              <a:rPr lang="cs-CZ" sz="2000" dirty="0" smtClean="0"/>
              <a:t>expanzním zdvihu rozpíná</a:t>
            </a:r>
            <a:r>
              <a:rPr lang="cs-CZ" sz="2000" dirty="0"/>
              <a:t>, ale </a:t>
            </a:r>
            <a:r>
              <a:rPr lang="cs-CZ" sz="2000" dirty="0" smtClean="0"/>
              <a:t>ve výsledku </a:t>
            </a:r>
            <a:r>
              <a:rPr lang="cs-CZ" sz="2000" dirty="0"/>
              <a:t>je nižší o mechanickou účinnost </a:t>
            </a:r>
            <a:r>
              <a:rPr lang="cs-CZ" sz="2000" dirty="0" smtClean="0"/>
              <a:t>motoru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brzdný </a:t>
            </a:r>
            <a:r>
              <a:rPr lang="cs-CZ" sz="2000" dirty="0"/>
              <a:t>účinek motoru, </a:t>
            </a:r>
            <a:r>
              <a:rPr lang="cs-CZ" sz="2000" dirty="0" smtClean="0"/>
              <a:t>je možné </a:t>
            </a:r>
            <a:r>
              <a:rPr lang="cs-CZ" sz="2000" dirty="0"/>
              <a:t>zvětšit zvýšením odporu proudění </a:t>
            </a:r>
            <a:r>
              <a:rPr lang="cs-CZ" sz="2000" dirty="0" smtClean="0"/>
              <a:t>plynů </a:t>
            </a:r>
            <a:r>
              <a:rPr lang="cs-CZ" sz="2000" dirty="0"/>
              <a:t>klapkou zmenšující podstatně průřez vstupu výfukového </a:t>
            </a:r>
            <a:r>
              <a:rPr lang="cs-CZ" sz="2000" dirty="0" smtClean="0"/>
              <a:t>potrubí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95443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Zpomalovací 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200" i="1" u="sng" dirty="0" smtClean="0"/>
              <a:t>Kompresní/dekompresní </a:t>
            </a:r>
            <a:r>
              <a:rPr lang="cs-CZ" sz="2200" i="1" u="sng" dirty="0"/>
              <a:t>motorová brzda </a:t>
            </a:r>
            <a:endParaRPr lang="cs-CZ" sz="2200" dirty="0" smtClean="0"/>
          </a:p>
          <a:p>
            <a:pPr algn="just">
              <a:spcBef>
                <a:spcPts val="0"/>
              </a:spcBef>
            </a:pPr>
            <a:r>
              <a:rPr lang="cs-CZ" sz="2000" dirty="0" smtClean="0"/>
              <a:t>zásah </a:t>
            </a:r>
            <a:r>
              <a:rPr lang="cs-CZ" sz="2000" dirty="0"/>
              <a:t>do časování rozvodu výfukových </a:t>
            </a:r>
            <a:r>
              <a:rPr lang="cs-CZ" sz="2000" dirty="0" smtClean="0"/>
              <a:t>ventilů, kdy </a:t>
            </a:r>
            <a:r>
              <a:rPr lang="cs-CZ" sz="2000" dirty="0"/>
              <a:t>na konci komprese </a:t>
            </a:r>
            <a:r>
              <a:rPr lang="cs-CZ" sz="2000" dirty="0" smtClean="0"/>
              <a:t>se pootevírají výfukové ventily </a:t>
            </a:r>
            <a:r>
              <a:rPr lang="cs-CZ" sz="2000" dirty="0"/>
              <a:t>a </a:t>
            </a:r>
            <a:r>
              <a:rPr lang="cs-CZ" sz="2000" dirty="0" smtClean="0"/>
              <a:t>upuštěním </a:t>
            </a:r>
            <a:r>
              <a:rPr lang="cs-CZ" sz="2000" dirty="0"/>
              <a:t>vzduchu </a:t>
            </a:r>
            <a:r>
              <a:rPr lang="cs-CZ" sz="2000" dirty="0" smtClean="0"/>
              <a:t>do </a:t>
            </a:r>
            <a:r>
              <a:rPr lang="cs-CZ" sz="2000" dirty="0"/>
              <a:t>výfukového potrubí, </a:t>
            </a:r>
            <a:r>
              <a:rPr lang="cs-CZ" sz="2000" dirty="0" smtClean="0"/>
              <a:t>motor </a:t>
            </a:r>
            <a:r>
              <a:rPr lang="cs-CZ" sz="2000" dirty="0"/>
              <a:t>klade větší odpor a více brzdí</a:t>
            </a:r>
          </a:p>
          <a:p>
            <a:pPr algn="just">
              <a:spcBef>
                <a:spcPts val="0"/>
              </a:spcBef>
            </a:pPr>
            <a:r>
              <a:rPr lang="cs-CZ" sz="2000" dirty="0" smtClean="0"/>
              <a:t>otevírání </a:t>
            </a:r>
            <a:r>
              <a:rPr lang="cs-CZ" sz="2000" dirty="0"/>
              <a:t>výfukového </a:t>
            </a:r>
            <a:r>
              <a:rPr lang="cs-CZ" sz="2000" dirty="0" smtClean="0"/>
              <a:t>ventilu, je mechanický </a:t>
            </a:r>
            <a:r>
              <a:rPr lang="cs-CZ" sz="2000" dirty="0"/>
              <a:t>či </a:t>
            </a:r>
            <a:r>
              <a:rPr lang="cs-CZ" sz="2000" dirty="0" smtClean="0"/>
              <a:t>hydraulický převod </a:t>
            </a:r>
            <a:r>
              <a:rPr lang="cs-CZ" sz="2000" dirty="0"/>
              <a:t>od palce vačky vstřikovače, </a:t>
            </a:r>
            <a:r>
              <a:rPr lang="cs-CZ" sz="2000" dirty="0" smtClean="0"/>
              <a:t>jehož vrchol je na </a:t>
            </a:r>
            <a:r>
              <a:rPr lang="cs-CZ" sz="2000" dirty="0"/>
              <a:t>konci </a:t>
            </a:r>
            <a:r>
              <a:rPr lang="cs-CZ" sz="2000" dirty="0" smtClean="0"/>
              <a:t>komprese </a:t>
            </a:r>
            <a:r>
              <a:rPr lang="cs-CZ" sz="2000" dirty="0" smtClean="0">
                <a:solidFill>
                  <a:srgbClr val="C00000"/>
                </a:solidFill>
              </a:rPr>
              <a:t>(historie)</a:t>
            </a:r>
          </a:p>
          <a:p>
            <a:pPr algn="just">
              <a:spcBef>
                <a:spcPts val="0"/>
              </a:spcBef>
            </a:pPr>
            <a:r>
              <a:rPr lang="cs-CZ" sz="2000" dirty="0" smtClean="0"/>
              <a:t>současné motory mají konstrukční řešení </a:t>
            </a:r>
            <a:r>
              <a:rPr lang="cs-CZ" sz="2000" dirty="0"/>
              <a:t>- </a:t>
            </a:r>
            <a:r>
              <a:rPr lang="cs-CZ" sz="2000" dirty="0" smtClean="0"/>
              <a:t>přidání </a:t>
            </a:r>
            <a:r>
              <a:rPr lang="cs-CZ" sz="2000" dirty="0"/>
              <a:t>speciálního </a:t>
            </a:r>
            <a:r>
              <a:rPr lang="cs-CZ" sz="2000" dirty="0" smtClean="0"/>
              <a:t>ventilu </a:t>
            </a:r>
            <a:r>
              <a:rPr lang="cs-CZ" sz="2000" dirty="0"/>
              <a:t>jen pro účel </a:t>
            </a:r>
            <a:r>
              <a:rPr lang="cs-CZ" sz="2000" dirty="0" smtClean="0"/>
              <a:t>brzdění nebo </a:t>
            </a:r>
            <a:r>
              <a:rPr lang="cs-CZ" sz="2000" dirty="0"/>
              <a:t>speciálně upravenou </a:t>
            </a:r>
            <a:r>
              <a:rPr lang="cs-CZ" sz="2000" dirty="0" smtClean="0"/>
              <a:t>konstrukci </a:t>
            </a:r>
            <a:r>
              <a:rPr lang="cs-CZ" sz="2000" dirty="0"/>
              <a:t>ovládání </a:t>
            </a:r>
            <a:r>
              <a:rPr lang="cs-CZ" sz="2000" dirty="0" smtClean="0"/>
              <a:t>výfukového ventilu</a:t>
            </a:r>
          </a:p>
          <a:p>
            <a:pPr algn="just">
              <a:spcBef>
                <a:spcPts val="0"/>
              </a:spcBef>
            </a:pPr>
            <a:r>
              <a:rPr lang="cs-CZ" sz="2000" dirty="0"/>
              <a:t>brzdný výkon </a:t>
            </a:r>
            <a:r>
              <a:rPr lang="cs-CZ" sz="2000" dirty="0" smtClean="0"/>
              <a:t>lze zvýšit pomocí </a:t>
            </a:r>
            <a:r>
              <a:rPr lang="cs-CZ" sz="2000" dirty="0"/>
              <a:t>řízeného turbodmychadla, </a:t>
            </a:r>
            <a:r>
              <a:rPr lang="cs-CZ" sz="2000" dirty="0" smtClean="0"/>
              <a:t>které </a:t>
            </a:r>
            <a:r>
              <a:rPr lang="cs-CZ" sz="2000" dirty="0"/>
              <a:t>je </a:t>
            </a:r>
            <a:r>
              <a:rPr lang="cs-CZ" sz="2000" dirty="0" smtClean="0"/>
              <a:t>elektronicky nastaveno </a:t>
            </a:r>
            <a:r>
              <a:rPr lang="cs-CZ" sz="2000" dirty="0"/>
              <a:t>v režimu </a:t>
            </a:r>
            <a:r>
              <a:rPr lang="cs-CZ" sz="2000" dirty="0" smtClean="0"/>
              <a:t>brzdy </a:t>
            </a:r>
            <a:r>
              <a:rPr lang="cs-CZ" sz="2000" dirty="0"/>
              <a:t>na </a:t>
            </a:r>
            <a:r>
              <a:rPr lang="cs-CZ" sz="2000" dirty="0" smtClean="0"/>
              <a:t>maximální </a:t>
            </a:r>
            <a:r>
              <a:rPr lang="cs-CZ" sz="2000" dirty="0"/>
              <a:t>dodávku </a:t>
            </a:r>
            <a:r>
              <a:rPr lang="cs-CZ" sz="2000" dirty="0" smtClean="0"/>
              <a:t>vzduchu</a:t>
            </a:r>
          </a:p>
          <a:p>
            <a:pPr algn="just">
              <a:spcBef>
                <a:spcPts val="0"/>
              </a:spcBef>
            </a:pPr>
            <a:r>
              <a:rPr lang="cs-CZ" sz="2000" dirty="0" smtClean="0"/>
              <a:t>dekompresní </a:t>
            </a:r>
            <a:r>
              <a:rPr lang="cs-CZ" sz="2000" dirty="0"/>
              <a:t>brzdu </a:t>
            </a:r>
            <a:r>
              <a:rPr lang="cs-CZ" sz="2000" dirty="0" smtClean="0"/>
              <a:t>lze ovládat </a:t>
            </a:r>
            <a:r>
              <a:rPr lang="cs-CZ" sz="2000" dirty="0"/>
              <a:t>v několika stupních </a:t>
            </a:r>
            <a:r>
              <a:rPr lang="cs-CZ" sz="2000" dirty="0" smtClean="0"/>
              <a:t>tak, aby </a:t>
            </a:r>
            <a:r>
              <a:rPr lang="cs-CZ" sz="2000" dirty="0"/>
              <a:t>bylo možno účinek dávkovat </a:t>
            </a:r>
            <a:r>
              <a:rPr lang="cs-CZ" sz="2000" dirty="0" smtClean="0"/>
              <a:t>podle jízdní situace, přičemž mohou být použity jen některé válce motoru.</a:t>
            </a:r>
            <a:endParaRPr lang="cs-CZ" sz="2000" dirty="0"/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/>
              <a:t>Hodnota </a:t>
            </a:r>
            <a:r>
              <a:rPr lang="cs-CZ" sz="2000" dirty="0" smtClean="0"/>
              <a:t>výkonu </a:t>
            </a:r>
            <a:r>
              <a:rPr lang="cs-CZ" sz="2000" dirty="0"/>
              <a:t>dekompresní brzdy </a:t>
            </a:r>
            <a:r>
              <a:rPr lang="cs-CZ" sz="2000" dirty="0" smtClean="0"/>
              <a:t>je cca až 2/3 </a:t>
            </a:r>
            <a:r>
              <a:rPr lang="cs-CZ" sz="2000" dirty="0"/>
              <a:t>maximálního výkonu </a:t>
            </a:r>
            <a:r>
              <a:rPr lang="cs-CZ" sz="2000" dirty="0" smtClean="0"/>
              <a:t>motoru.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63001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Zpomalovací 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000" dirty="0"/>
              <a:t>Dekompresní motorový brzdový systém se spojil s </a:t>
            </a:r>
            <a:r>
              <a:rPr lang="cs-CZ" sz="2000" dirty="0" smtClean="0"/>
              <a:t>klapkou ve </a:t>
            </a:r>
            <a:r>
              <a:rPr lang="cs-CZ" sz="2000" dirty="0"/>
              <a:t>výfuku k vytvoření nové </a:t>
            </a:r>
            <a:r>
              <a:rPr lang="cs-CZ" sz="2000" dirty="0" smtClean="0"/>
              <a:t>motorové brzdy, zlepšuje </a:t>
            </a:r>
            <a:r>
              <a:rPr lang="cs-CZ" sz="2000" dirty="0"/>
              <a:t>bezpečnost na silnici a snižuje opotřebení </a:t>
            </a:r>
            <a:r>
              <a:rPr lang="cs-CZ" sz="2000" dirty="0" smtClean="0"/>
              <a:t>komponentů poskytováním </a:t>
            </a:r>
            <a:r>
              <a:rPr lang="cs-CZ" sz="2000" dirty="0"/>
              <a:t>o 30 % víc brzdné síly. 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Motor IVECO STRALIS „CURSOR“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983" y="2461847"/>
            <a:ext cx="5607895" cy="3734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Zpomalovací 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000" dirty="0"/>
              <a:t>Tato hydraulicky ovládaná motorová kompresní brzda </a:t>
            </a:r>
            <a:r>
              <a:rPr lang="cs-CZ" sz="2000" dirty="0">
                <a:solidFill>
                  <a:srgbClr val="C00000"/>
                </a:solidFill>
              </a:rPr>
              <a:t>Jacobs</a:t>
            </a:r>
            <a:r>
              <a:rPr lang="cs-CZ" sz="2000" dirty="0"/>
              <a:t> upravuje činnost výfukových ventilů tak, že je otevírá předčasně, těsně před dosažením vrcholu kompresního zdvihu, za uvolnění kompresního tlaku do výfuku. Z naftového motoru se tak v podstatě stává vzduchový kompresor.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2" t="13036" r="1933" b="4559"/>
          <a:stretch/>
        </p:blipFill>
        <p:spPr bwMode="auto">
          <a:xfrm>
            <a:off x="1813799" y="2717587"/>
            <a:ext cx="5207258" cy="3580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319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Zpomalovací 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 smtClean="0"/>
              <a:t>Elektrodynamická brzda</a:t>
            </a:r>
          </a:p>
          <a:p>
            <a:r>
              <a:rPr lang="cs-CZ" sz="2000" dirty="0"/>
              <a:t>je zvláštní technické zařízení, které mění pohybovou energii na elektrickou </a:t>
            </a:r>
            <a:r>
              <a:rPr lang="cs-CZ" sz="2000" dirty="0" smtClean="0"/>
              <a:t>energii. Tato elektrická </a:t>
            </a:r>
            <a:r>
              <a:rPr lang="cs-CZ" sz="2000" dirty="0"/>
              <a:t>energie je </a:t>
            </a:r>
            <a:r>
              <a:rPr lang="cs-CZ" sz="2000" dirty="0" smtClean="0"/>
              <a:t>nevyužita (zmařena) nebo </a:t>
            </a:r>
            <a:r>
              <a:rPr lang="cs-CZ" sz="2000" dirty="0"/>
              <a:t>využita </a:t>
            </a:r>
            <a:r>
              <a:rPr lang="cs-CZ" sz="2000" dirty="0" smtClean="0"/>
              <a:t>rekuperována</a:t>
            </a:r>
            <a:r>
              <a:rPr lang="cs-CZ" sz="2000" dirty="0" smtClean="0"/>
              <a:t> </a:t>
            </a:r>
            <a:r>
              <a:rPr lang="cs-CZ" sz="2000" dirty="0"/>
              <a:t>zpět do napájecí </a:t>
            </a:r>
            <a:r>
              <a:rPr lang="cs-CZ" sz="2000" dirty="0" smtClean="0"/>
              <a:t>sítě </a:t>
            </a:r>
            <a:endParaRPr lang="cs-CZ" sz="2000" dirty="0"/>
          </a:p>
          <a:p>
            <a:r>
              <a:rPr lang="cs-CZ" sz="2000" dirty="0" smtClean="0"/>
              <a:t>je </a:t>
            </a:r>
            <a:r>
              <a:rPr lang="cs-CZ" sz="2000" dirty="0"/>
              <a:t>využívána u </a:t>
            </a:r>
            <a:r>
              <a:rPr lang="cs-CZ" sz="2000" dirty="0" smtClean="0"/>
              <a:t>nákladních vozidel, autobusů a trolejbusů</a:t>
            </a:r>
          </a:p>
          <a:p>
            <a:r>
              <a:rPr lang="cs-CZ" sz="2000" dirty="0" smtClean="0"/>
              <a:t>mohou být podobné konstrukce jako elektromotory</a:t>
            </a:r>
            <a:endParaRPr lang="cs-CZ" sz="2000" dirty="0"/>
          </a:p>
          <a:p>
            <a:pPr marL="0" indent="0">
              <a:buNone/>
            </a:pPr>
            <a:r>
              <a:rPr lang="cs-CZ" sz="2200" i="1" u="sng" dirty="0" smtClean="0"/>
              <a:t>Brzda pomocí </a:t>
            </a:r>
            <a:r>
              <a:rPr lang="cs-CZ" sz="2200" i="1" u="sng" dirty="0"/>
              <a:t>vířivých </a:t>
            </a:r>
            <a:r>
              <a:rPr lang="cs-CZ" sz="2200" i="1" u="sng" dirty="0" smtClean="0"/>
              <a:t>proudů</a:t>
            </a:r>
            <a:r>
              <a:rPr lang="cs-CZ" sz="2000" dirty="0" smtClean="0"/>
              <a:t> - </a:t>
            </a:r>
            <a:r>
              <a:rPr lang="cs-CZ" sz="2000" i="1" dirty="0" smtClean="0"/>
              <a:t>nejčastější provedení</a:t>
            </a:r>
          </a:p>
          <a:p>
            <a:r>
              <a:rPr lang="cs-CZ" sz="2000" dirty="0" smtClean="0"/>
              <a:t>brzda má konstrukci kovového </a:t>
            </a:r>
            <a:r>
              <a:rPr lang="cs-CZ" sz="2000" dirty="0"/>
              <a:t>kotouče a </a:t>
            </a:r>
            <a:r>
              <a:rPr lang="cs-CZ" sz="2000" dirty="0" smtClean="0"/>
              <a:t>elektromagnetů, kotouč </a:t>
            </a:r>
            <a:r>
              <a:rPr lang="cs-CZ" sz="2000" dirty="0"/>
              <a:t>rotuje v magnetickém poli, tím v něm </a:t>
            </a:r>
            <a:r>
              <a:rPr lang="cs-CZ" sz="2000" dirty="0" smtClean="0"/>
              <a:t>vznikají a zanikají </a:t>
            </a:r>
            <a:r>
              <a:rPr lang="cs-CZ" sz="2000" dirty="0"/>
              <a:t>proudy, a zahřívají jej</a:t>
            </a:r>
            <a:endParaRPr lang="cs-CZ" sz="2000" dirty="0" smtClean="0"/>
          </a:p>
          <a:p>
            <a:r>
              <a:rPr lang="cs-CZ" sz="2000" dirty="0" smtClean="0"/>
              <a:t>regulace změna síly </a:t>
            </a:r>
            <a:r>
              <a:rPr lang="cs-CZ" sz="2000" dirty="0"/>
              <a:t>magnetického pole, </a:t>
            </a:r>
            <a:r>
              <a:rPr lang="cs-CZ" sz="2000" dirty="0" smtClean="0"/>
              <a:t>tzn. proudu v el. magnetech</a:t>
            </a:r>
            <a:r>
              <a:rPr lang="cs-CZ" sz="2000" dirty="0"/>
              <a:t>. </a:t>
            </a:r>
            <a:r>
              <a:rPr lang="cs-CZ" sz="2000" dirty="0" smtClean="0"/>
              <a:t>Pro lepší </a:t>
            </a:r>
            <a:r>
              <a:rPr lang="cs-CZ" sz="2000" dirty="0"/>
              <a:t>chlazení </a:t>
            </a:r>
            <a:r>
              <a:rPr lang="cs-CZ" sz="2000" dirty="0" smtClean="0"/>
              <a:t>může </a:t>
            </a:r>
            <a:r>
              <a:rPr lang="cs-CZ" sz="2000" dirty="0"/>
              <a:t>být </a:t>
            </a:r>
            <a:r>
              <a:rPr lang="cs-CZ" sz="2000" dirty="0" smtClean="0"/>
              <a:t>kotouč vybaven </a:t>
            </a:r>
            <a:r>
              <a:rPr lang="cs-CZ" sz="2000" dirty="0"/>
              <a:t>žebry, která - zvětší jeho povrch a zajistí nucený oběh vzduchu. </a:t>
            </a:r>
          </a:p>
          <a:p>
            <a:r>
              <a:rPr lang="cs-CZ" sz="2000" dirty="0" smtClean="0"/>
              <a:t>elektrodynamická </a:t>
            </a:r>
            <a:r>
              <a:rPr lang="cs-CZ" sz="2000" dirty="0"/>
              <a:t>brzda má </a:t>
            </a:r>
            <a:r>
              <a:rPr lang="cs-CZ" sz="2000" dirty="0" smtClean="0"/>
              <a:t>využití ve vyšších rychlostech, kdy je brzdný účinek velmi  vysoký</a:t>
            </a:r>
            <a:r>
              <a:rPr lang="cs-CZ" sz="20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874498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Zpomalovací 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400" dirty="0" smtClean="0"/>
              <a:t>Převodovka se zabudovaným retardérem zn. TELMA</a:t>
            </a:r>
            <a:endParaRPr lang="cs-CZ" sz="2400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773" y="2012505"/>
            <a:ext cx="6045075" cy="4433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8099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Zpomalovací 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/>
              <a:t>Hydrodynamická brzda</a:t>
            </a:r>
            <a:r>
              <a:rPr lang="cs-CZ" sz="2000" dirty="0"/>
              <a:t> </a:t>
            </a:r>
            <a:endParaRPr lang="cs-CZ" sz="2000" dirty="0" smtClean="0"/>
          </a:p>
          <a:p>
            <a:r>
              <a:rPr lang="cs-CZ" sz="2000" dirty="0" smtClean="0"/>
              <a:t>je </a:t>
            </a:r>
            <a:r>
              <a:rPr lang="cs-CZ" sz="2000" dirty="0"/>
              <a:t>zařízení, </a:t>
            </a:r>
            <a:r>
              <a:rPr lang="cs-CZ" sz="2000" dirty="0" smtClean="0"/>
              <a:t>ve </a:t>
            </a:r>
            <a:r>
              <a:rPr lang="cs-CZ" sz="2000" dirty="0"/>
              <a:t>kterém se kinetická </a:t>
            </a:r>
            <a:r>
              <a:rPr lang="cs-CZ" sz="2000" dirty="0" smtClean="0"/>
              <a:t>energie kapaliny </a:t>
            </a:r>
            <a:r>
              <a:rPr lang="cs-CZ" sz="2000" dirty="0"/>
              <a:t>přeměňuje na energii tepelnou </a:t>
            </a:r>
            <a:r>
              <a:rPr lang="cs-CZ" sz="2000" dirty="0" smtClean="0"/>
              <a:t>v </a:t>
            </a:r>
            <a:r>
              <a:rPr lang="cs-CZ" sz="2000" dirty="0"/>
              <a:t>uzavřeném </a:t>
            </a:r>
            <a:r>
              <a:rPr lang="cs-CZ" sz="2000" dirty="0" smtClean="0"/>
              <a:t>prostoru</a:t>
            </a:r>
          </a:p>
          <a:p>
            <a:r>
              <a:rPr lang="cs-CZ" sz="2000" dirty="0" smtClean="0"/>
              <a:t>podobný princip jako u hydrodynamické spojky, avšak s tím rozdílem, že má zablokované turbínové kolo</a:t>
            </a:r>
          </a:p>
          <a:p>
            <a:r>
              <a:rPr lang="cs-CZ" sz="2000" dirty="0" smtClean="0"/>
              <a:t>minimální opotřebení dílů brzdy – prakticky se nedá poškodit</a:t>
            </a:r>
          </a:p>
          <a:p>
            <a:pPr marL="0" indent="0">
              <a:buNone/>
            </a:pPr>
            <a:r>
              <a:rPr lang="cs-CZ" sz="2000" i="1" u="sng" dirty="0" smtClean="0"/>
              <a:t>Konstrukce</a:t>
            </a:r>
            <a:r>
              <a:rPr lang="cs-CZ" sz="2000" i="1" dirty="0" smtClean="0"/>
              <a:t>:</a:t>
            </a:r>
            <a:endParaRPr lang="cs-CZ" sz="2000" i="1" dirty="0"/>
          </a:p>
          <a:p>
            <a:r>
              <a:rPr lang="cs-CZ" sz="2000" dirty="0" smtClean="0"/>
              <a:t>stator, </a:t>
            </a:r>
            <a:r>
              <a:rPr lang="cs-CZ" sz="2000" dirty="0"/>
              <a:t>který tvoří skříň </a:t>
            </a:r>
            <a:r>
              <a:rPr lang="cs-CZ" sz="2000" dirty="0" smtClean="0"/>
              <a:t>brzdy</a:t>
            </a:r>
          </a:p>
          <a:p>
            <a:r>
              <a:rPr lang="cs-CZ" sz="2000" dirty="0" smtClean="0"/>
              <a:t>rotor </a:t>
            </a:r>
            <a:r>
              <a:rPr lang="cs-CZ" sz="2000" dirty="0"/>
              <a:t>(</a:t>
            </a:r>
            <a:r>
              <a:rPr lang="cs-CZ" sz="2000" dirty="0" smtClean="0"/>
              <a:t>čerpadlo</a:t>
            </a:r>
            <a:r>
              <a:rPr lang="cs-CZ" sz="2000" dirty="0"/>
              <a:t>), </a:t>
            </a:r>
            <a:r>
              <a:rPr lang="cs-CZ" sz="2000" dirty="0" smtClean="0"/>
              <a:t>otáčí se uvnitř </a:t>
            </a:r>
            <a:r>
              <a:rPr lang="cs-CZ" sz="2000" dirty="0"/>
              <a:t>statoru a je poháněn hnacím </a:t>
            </a:r>
            <a:r>
              <a:rPr lang="cs-CZ" sz="2000" dirty="0" smtClean="0"/>
              <a:t>hřídelem</a:t>
            </a:r>
          </a:p>
          <a:p>
            <a:r>
              <a:rPr lang="cs-CZ" sz="2000" dirty="0" smtClean="0"/>
              <a:t>rotor </a:t>
            </a:r>
            <a:r>
              <a:rPr lang="cs-CZ" sz="2000" dirty="0"/>
              <a:t>i stator </a:t>
            </a:r>
            <a:r>
              <a:rPr lang="cs-CZ" sz="2000" dirty="0" smtClean="0"/>
              <a:t>je opatřen lopatkami</a:t>
            </a:r>
          </a:p>
          <a:p>
            <a:r>
              <a:rPr lang="cs-CZ" sz="2000" dirty="0" smtClean="0"/>
              <a:t>brzdné </a:t>
            </a:r>
            <a:r>
              <a:rPr lang="cs-CZ" sz="2000" dirty="0"/>
              <a:t>médium </a:t>
            </a:r>
            <a:r>
              <a:rPr lang="cs-CZ" sz="2000" dirty="0" smtClean="0"/>
              <a:t>je většinou hydraulický olej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20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Hydrodynamické </a:t>
            </a:r>
            <a:r>
              <a:rPr lang="cs-CZ" sz="2200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brzdy brzdí plynule a bez rázů.</a:t>
            </a:r>
            <a:endParaRPr lang="cs-CZ" sz="2200" u="sng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67383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Zpomalovací 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i="1" u="sng" dirty="0" smtClean="0"/>
              <a:t>Princip činnosti</a:t>
            </a:r>
            <a:r>
              <a:rPr lang="cs-CZ" sz="2000" i="1" dirty="0" smtClean="0"/>
              <a:t>:</a:t>
            </a:r>
          </a:p>
          <a:p>
            <a:pPr marL="0" indent="0">
              <a:buNone/>
            </a:pPr>
            <a:endParaRPr lang="cs-CZ" sz="2000" i="1" dirty="0" smtClean="0"/>
          </a:p>
          <a:p>
            <a:r>
              <a:rPr lang="cs-CZ" sz="2000" dirty="0" smtClean="0"/>
              <a:t>rotor unáší kapalinu </a:t>
            </a:r>
            <a:r>
              <a:rPr lang="cs-CZ" sz="2000" dirty="0"/>
              <a:t>a </a:t>
            </a:r>
            <a:r>
              <a:rPr lang="cs-CZ" sz="2000" dirty="0" smtClean="0"/>
              <a:t>ta odstředivou </a:t>
            </a:r>
            <a:r>
              <a:rPr lang="cs-CZ" sz="2000" dirty="0"/>
              <a:t>silou </a:t>
            </a:r>
            <a:r>
              <a:rPr lang="cs-CZ" sz="2000" dirty="0" smtClean="0"/>
              <a:t>směruje </a:t>
            </a:r>
            <a:r>
              <a:rPr lang="cs-CZ" sz="2000" dirty="0"/>
              <a:t>na stator, kde se brzdí a opět se vrací k </a:t>
            </a:r>
            <a:r>
              <a:rPr lang="cs-CZ" sz="2000" dirty="0" smtClean="0"/>
              <a:t>rotoru – má snahu stator roztočit</a:t>
            </a:r>
          </a:p>
          <a:p>
            <a:r>
              <a:rPr lang="cs-CZ" sz="2000" dirty="0" smtClean="0"/>
              <a:t>stator je nepohyblivý a proto se rotor zpomaluje brzdí</a:t>
            </a:r>
          </a:p>
          <a:p>
            <a:r>
              <a:rPr lang="cs-CZ" sz="2000" dirty="0" smtClean="0"/>
              <a:t>kapalina se kolováním mezi rotorem a statorem zahřívá </a:t>
            </a:r>
            <a:r>
              <a:rPr lang="cs-CZ" sz="2000" dirty="0"/>
              <a:t>a musí být </a:t>
            </a:r>
            <a:r>
              <a:rPr lang="cs-CZ" sz="2000" dirty="0" smtClean="0"/>
              <a:t>chlazena</a:t>
            </a:r>
          </a:p>
          <a:p>
            <a:r>
              <a:rPr lang="cs-CZ" sz="2000" dirty="0" smtClean="0"/>
              <a:t>brzdný </a:t>
            </a:r>
            <a:r>
              <a:rPr lang="cs-CZ" sz="2000" dirty="0"/>
              <a:t>účinek se dá měnit plynule změnou množství náplně brzdy.</a:t>
            </a:r>
          </a:p>
          <a:p>
            <a:r>
              <a:rPr lang="cs-CZ" sz="2000" dirty="0" smtClean="0"/>
              <a:t>umístění brzdy je na </a:t>
            </a:r>
            <a:r>
              <a:rPr lang="cs-CZ" sz="2000" dirty="0"/>
              <a:t>hnacím hřídeli vozidla </a:t>
            </a:r>
            <a:r>
              <a:rPr lang="cs-CZ" sz="2000" dirty="0" smtClean="0"/>
              <a:t>jako sekundární retardér </a:t>
            </a:r>
            <a:r>
              <a:rPr lang="cs-CZ" sz="2000" dirty="0"/>
              <a:t>nebo může být umístěna přímo ve skříni převodovky </a:t>
            </a:r>
            <a:r>
              <a:rPr lang="cs-CZ" sz="2000" dirty="0" smtClean="0"/>
              <a:t>jako (</a:t>
            </a:r>
            <a:r>
              <a:rPr lang="cs-CZ" sz="2000" dirty="0" smtClean="0"/>
              <a:t>intardér</a:t>
            </a:r>
            <a:r>
              <a:rPr lang="cs-CZ" sz="2000" dirty="0" smtClean="0"/>
              <a:t>)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87357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Zpomalovací 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/>
              <a:t>Teplo vznikající v </a:t>
            </a:r>
            <a:r>
              <a:rPr lang="cs-CZ" sz="2000" dirty="0" smtClean="0"/>
              <a:t>retardéru při brzdění, </a:t>
            </a:r>
            <a:r>
              <a:rPr lang="cs-CZ" sz="2000" dirty="0"/>
              <a:t>je odváděno chladící soustavou </a:t>
            </a:r>
            <a:r>
              <a:rPr lang="cs-CZ" sz="2000" dirty="0" smtClean="0"/>
              <a:t>automobilu. Hranice </a:t>
            </a:r>
            <a:r>
              <a:rPr lang="cs-CZ" sz="2000" dirty="0"/>
              <a:t>pracovního výkonu </a:t>
            </a:r>
            <a:r>
              <a:rPr lang="cs-CZ" sz="2000" dirty="0" smtClean="0"/>
              <a:t>retardéru </a:t>
            </a:r>
            <a:r>
              <a:rPr lang="cs-CZ" sz="2000" dirty="0"/>
              <a:t>je dána kapacitou této </a:t>
            </a:r>
            <a:r>
              <a:rPr lang="cs-CZ" sz="2000" dirty="0" smtClean="0"/>
              <a:t>chladící soustavy</a:t>
            </a:r>
            <a:r>
              <a:rPr lang="cs-CZ" sz="2000" dirty="0"/>
              <a:t>.</a:t>
            </a:r>
            <a:endParaRPr lang="cs-CZ" sz="2000" dirty="0"/>
          </a:p>
          <a:p>
            <a:pPr marL="0" indent="0">
              <a:buNone/>
            </a:pPr>
            <a:r>
              <a:rPr lang="cs-CZ" sz="2200" i="1" u="sng" dirty="0"/>
              <a:t> </a:t>
            </a:r>
            <a:endParaRPr lang="cs-CZ" sz="2200" i="1" u="sng" dirty="0" smtClean="0"/>
          </a:p>
          <a:p>
            <a:pPr marL="0" indent="0">
              <a:buNone/>
            </a:pPr>
            <a:endParaRPr lang="cs-CZ" sz="2200" i="1" u="sng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Termostat</a:t>
            </a:r>
            <a:endParaRPr lang="cs-CZ" sz="20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Chladič </a:t>
            </a:r>
            <a:r>
              <a:rPr lang="cs-CZ" sz="2000" dirty="0"/>
              <a:t>motoru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Ventilátor</a:t>
            </a:r>
            <a:endParaRPr lang="cs-CZ" sz="20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Čerpadlo </a:t>
            </a:r>
            <a:r>
              <a:rPr lang="cs-CZ" sz="2000" dirty="0"/>
              <a:t>chlazení motoru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Snímač </a:t>
            </a:r>
            <a:r>
              <a:rPr lang="cs-CZ" sz="2000" dirty="0"/>
              <a:t>teploty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Retardér </a:t>
            </a:r>
            <a:r>
              <a:rPr lang="cs-CZ" sz="2000" dirty="0"/>
              <a:t>a výměník tepla</a:t>
            </a:r>
            <a:endParaRPr lang="cs-CZ" sz="2000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3176" y="3389868"/>
            <a:ext cx="4146714" cy="2007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8693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Zpomalovací brzdy</a:t>
            </a: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dirty="0" smtClean="0"/>
              <a:t>Konstrukce a princip činnosti</a:t>
            </a:r>
          </a:p>
          <a:p>
            <a:pPr marL="0" indent="0">
              <a:buNone/>
            </a:pPr>
            <a:r>
              <a:rPr lang="cs-CZ" sz="2200" i="1" dirty="0" smtClean="0"/>
              <a:t>Hydrodynamického retardéru</a:t>
            </a:r>
          </a:p>
          <a:p>
            <a:pPr marL="0" indent="0">
              <a:buNone/>
            </a:pPr>
            <a:r>
              <a:rPr lang="cs-CZ" sz="2200" i="1" dirty="0" smtClean="0"/>
              <a:t>VOITH</a:t>
            </a:r>
            <a:endParaRPr lang="cs-CZ" sz="2200" i="1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4488" y="1552243"/>
            <a:ext cx="3136056" cy="50176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579" y="3675985"/>
            <a:ext cx="4381500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9116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</a:t>
            </a:r>
            <a:r>
              <a:rPr lang="cs-CZ" sz="2000" smtClean="0"/>
              <a:t>žáky </a:t>
            </a:r>
            <a:r>
              <a:rPr lang="cs-CZ" sz="2000" smtClean="0"/>
              <a:t>se </a:t>
            </a:r>
            <a:r>
              <a:rPr lang="cs-CZ" sz="2000" dirty="0" smtClean="0"/>
              <a:t>zpomalovacími</a:t>
            </a:r>
            <a:r>
              <a:rPr lang="cs-CZ" sz="2000" dirty="0" smtClean="0"/>
              <a:t> </a:t>
            </a:r>
            <a:r>
              <a:rPr lang="cs-CZ" sz="2000" dirty="0" smtClean="0"/>
              <a:t>brzdami, které se používaly a používají v automobilech. </a:t>
            </a:r>
            <a:r>
              <a:rPr lang="cs-CZ" sz="2000" dirty="0" smtClean="0"/>
              <a:t>Zpomalovací </a:t>
            </a:r>
            <a:r>
              <a:rPr lang="cs-CZ" sz="2000" dirty="0" smtClean="0"/>
              <a:t>brzdy jsou nedílnou součástí  konstrukcí brzd </a:t>
            </a:r>
            <a:r>
              <a:rPr lang="cs-CZ" sz="2000" dirty="0"/>
              <a:t>nákladních vozidel </a:t>
            </a:r>
            <a:r>
              <a:rPr lang="cs-CZ" sz="2000" dirty="0" smtClean="0"/>
              <a:t>N₂,₃, </a:t>
            </a:r>
            <a:r>
              <a:rPr lang="cs-CZ" sz="2000" dirty="0" smtClean="0"/>
              <a:t>a autobusů M₂,₃ a jsou </a:t>
            </a:r>
            <a:r>
              <a:rPr lang="cs-CZ" sz="2000" dirty="0" smtClean="0"/>
              <a:t>tudíž, velmi důležitým článkem v konstrukci stavby  vozidel.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Popište důvod použití </a:t>
            </a:r>
            <a:r>
              <a:rPr lang="cs-CZ" sz="2000" dirty="0" smtClean="0"/>
              <a:t>odlehčovacích brzd u </a:t>
            </a:r>
            <a:r>
              <a:rPr lang="cs-CZ" sz="2000" dirty="0" smtClean="0"/>
              <a:t>nákladních vozidel.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Popište hlavní části </a:t>
            </a:r>
            <a:r>
              <a:rPr lang="cs-CZ" sz="2000" dirty="0" smtClean="0"/>
              <a:t>motorové brzdy?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Jaké jsou výhody odlehčovacích brzd?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algn="ctr"/>
            <a:r>
              <a:rPr lang="cs-CZ" sz="48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8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131266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Výukové sešity BOSCH pro pedagogické pracovníky. </a:t>
            </a: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V prezentaci použity vlastní citace, fotografie a schémata, vyjma fotografií z volně dostupných zdrojů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pPr algn="just"/>
            <a:endParaRPr lang="cs-CZ" sz="1100" dirty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www.autocarro.cz/data/zbozi/img/3/3577_341-540001.jpg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www.iveco.com/czech/produkty/PublishingImages/Stralis%20hi%20way/37.jpg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6"/>
              </a:rPr>
              <a:t>bagry.cz/var/ezwebin_site/storage/images/clanky/aktuality/kloubovy_dempr_terex_ta_300_silny_schopny_surovec_s_extra_vybavou/sestava_motorove_brzdy_jacobs/852809-1-cze-CZ/sestava_motorove_brzdy_jacobs_aabs_square_thumbnail.jpg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www.csad.cz/images/stories/2008/4811_telma3.jpg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audol.cz/res/voith/r3.jpg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9"/>
              </a:rPr>
              <a:t>www.naval-technology.com/contractor_images/voith-transmission/1-fluid-coupling.jpg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0"/>
              </a:rPr>
              <a:t>www.voith.com/de/f_vt_turbokupplung-typ-t-funktionsprinzip.jpg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dirty="0" smtClean="0"/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13752</TotalTime>
  <Words>1183</Words>
  <Application>Microsoft Office PowerPoint</Application>
  <PresentationFormat>Předvádění na obrazovce (4:3)</PresentationFormat>
  <Paragraphs>230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Zpomalovací brzdy</vt:lpstr>
      <vt:lpstr>           Zpomalovací brzdy         </vt:lpstr>
      <vt:lpstr>Zpomalovací brzdy</vt:lpstr>
      <vt:lpstr>Zpomalovací brzdy</vt:lpstr>
      <vt:lpstr>Zpomalovací brzdy</vt:lpstr>
      <vt:lpstr>Zpomalovací brzdy</vt:lpstr>
      <vt:lpstr>Zpomalovací brzdy</vt:lpstr>
      <vt:lpstr>Zpomalovací brzdy</vt:lpstr>
      <vt:lpstr>Zpomalovací brzdy</vt:lpstr>
      <vt:lpstr>Zpomalovací brzdy</vt:lpstr>
      <vt:lpstr>Zpomalovací brzdy</vt:lpstr>
      <vt:lpstr>Zpomalovací brzdy</vt:lpstr>
      <vt:lpstr>Zpomalovací brzdy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Ladislav Hajný</cp:lastModifiedBy>
  <cp:revision>986</cp:revision>
  <dcterms:created xsi:type="dcterms:W3CDTF">2010-11-01T23:40:31Z</dcterms:created>
  <dcterms:modified xsi:type="dcterms:W3CDTF">2014-03-24T16:21:57Z</dcterms:modified>
</cp:coreProperties>
</file>