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305" r:id="rId4"/>
    <p:sldId id="302" r:id="rId5"/>
    <p:sldId id="325" r:id="rId6"/>
    <p:sldId id="296" r:id="rId7"/>
    <p:sldId id="297" r:id="rId8"/>
    <p:sldId id="319" r:id="rId9"/>
    <p:sldId id="298" r:id="rId10"/>
    <p:sldId id="320" r:id="rId11"/>
    <p:sldId id="321" r:id="rId12"/>
    <p:sldId id="322" r:id="rId13"/>
    <p:sldId id="318" r:id="rId14"/>
    <p:sldId id="324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autolexicon.net/obr_clanky/cs_ackermann_003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autolexicon.net/obr_clanky/cs_ackermann_001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zsz.wbs.cz/4/obr._18.bmp" TargetMode="External"/><Relationship Id="rId5" Type="http://schemas.openxmlformats.org/officeDocument/2006/relationships/hyperlink" Target="http://zsz.wbs.cz/4/obr._17.jpg" TargetMode="External"/><Relationship Id="rId10" Type="http://schemas.openxmlformats.org/officeDocument/2006/relationships/hyperlink" Target="http://img.ahaonline.cz/static/old_aha/big/08_05_11/schema.jpg" TargetMode="External"/><Relationship Id="rId4" Type="http://schemas.openxmlformats.org/officeDocument/2006/relationships/hyperlink" Target="https://encrypted-tbn3.gstatic.com/images?q=tbn:ANd9GcTzk8lFgcsKu5MJDHFVPc2yc6agShFbqGq6RWLwzs26ZLUsz4je" TargetMode="External"/><Relationship Id="rId9" Type="http://schemas.openxmlformats.org/officeDocument/2006/relationships/hyperlink" Target="http://img1.wikia.nocookie.net/__cb20130220180308/tractors/images/b/be/Steer_syst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04117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 b="1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Řízení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Řízení, řídící tyč, spojovací tyč, převod,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volant, řídítka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46735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/>
              <a:t>Řízení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VY_32_INOVACE_14_282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Mechanizmus řízení je stejně důležitý, z hlediska bezpečnosti, jako jsou brzdy vozidla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/>
          </a:p>
          <a:p>
            <a:endParaRPr lang="cs-CZ" sz="2200" i="1" u="sng" dirty="0" smtClean="0"/>
          </a:p>
          <a:p>
            <a:r>
              <a:rPr lang="cs-CZ" sz="2200" i="1" u="sng" dirty="0" smtClean="0"/>
              <a:t>Základní charakteristika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řízení </a:t>
            </a:r>
            <a:r>
              <a:rPr lang="cs-CZ" sz="2000" dirty="0"/>
              <a:t>slouží k udržování přímého směru </a:t>
            </a:r>
            <a:r>
              <a:rPr lang="cs-CZ" sz="2000" dirty="0" smtClean="0"/>
              <a:t>jízdy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ke </a:t>
            </a:r>
            <a:r>
              <a:rPr lang="cs-CZ" sz="2000" dirty="0"/>
              <a:t>změně </a:t>
            </a:r>
            <a:r>
              <a:rPr lang="cs-CZ" sz="2000" dirty="0" smtClean="0"/>
              <a:t>směru jízdy </a:t>
            </a:r>
            <a:r>
              <a:rPr lang="cs-CZ" sz="2000" dirty="0"/>
              <a:t>silničního motorového </a:t>
            </a:r>
            <a:r>
              <a:rPr lang="cs-CZ" sz="2000" dirty="0" smtClean="0"/>
              <a:t>vozidla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 otáčení vozidla</a:t>
            </a:r>
          </a:p>
          <a:p>
            <a:endParaRPr lang="cs-CZ" sz="2000" dirty="0"/>
          </a:p>
          <a:p>
            <a:pPr algn="just"/>
            <a:r>
              <a:rPr lang="cs-CZ" sz="2000" dirty="0" smtClean="0"/>
              <a:t>Změnu </a:t>
            </a:r>
            <a:r>
              <a:rPr lang="cs-CZ" sz="2000" dirty="0"/>
              <a:t>směru jízdy provádí řidič </a:t>
            </a:r>
            <a:r>
              <a:rPr lang="cs-CZ" sz="2000" dirty="0" smtClean="0"/>
              <a:t>vozidla, pomocí natáčení volantu nebo pomocí jiných mechanizmů </a:t>
            </a:r>
            <a:r>
              <a:rPr lang="cs-CZ" sz="2000" dirty="0"/>
              <a:t>do požadovaného směru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Dle způsobu ovládání je: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řízení přímé – natáčení kol ovládané pouze silou řidiče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řízení s posilovacím zařízení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řízení nepřímé – elektronické, ovládání vozidel na dálku</a:t>
            </a:r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Řízení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Požadavky na řízení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 smtClean="0"/>
          </a:p>
          <a:p>
            <a:pPr algn="just">
              <a:spcBef>
                <a:spcPts val="0"/>
              </a:spcBef>
            </a:pPr>
            <a:r>
              <a:rPr lang="cs-CZ" sz="2000" dirty="0"/>
              <a:t>musí umožnit měnit směr jízdy, a tím bezpečnou ovladatelnost vozidla, nesmí v něm vznikat nežádoucí rázy a kmity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po projetí zatáčkou, </a:t>
            </a:r>
            <a:r>
              <a:rPr lang="cs-CZ" sz="2000" dirty="0"/>
              <a:t>by se měla řízená kola samovolně vrátit do </a:t>
            </a:r>
            <a:r>
              <a:rPr lang="cs-CZ" sz="2000" dirty="0" smtClean="0"/>
              <a:t>přímého směru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v mechanismu řízení nejsou přípustné, </a:t>
            </a:r>
            <a:r>
              <a:rPr lang="cs-CZ" sz="2000" dirty="0"/>
              <a:t>z důvodu </a:t>
            </a:r>
            <a:r>
              <a:rPr lang="cs-CZ" sz="2000" dirty="0" smtClean="0"/>
              <a:t>ovladatelnosti žádné  vůle, které by mohly mít vliv na stabilitu </a:t>
            </a:r>
            <a:r>
              <a:rPr lang="cs-CZ" sz="2000" dirty="0"/>
              <a:t>vozidla při </a:t>
            </a:r>
            <a:r>
              <a:rPr lang="cs-CZ" sz="2000" dirty="0" smtClean="0"/>
              <a:t>přímé jízdě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při selhání </a:t>
            </a:r>
            <a:r>
              <a:rPr lang="cs-CZ" sz="2000" dirty="0"/>
              <a:t>posilovacího </a:t>
            </a:r>
            <a:r>
              <a:rPr lang="cs-CZ" sz="2000" dirty="0" smtClean="0"/>
              <a:t>zařízení, musí </a:t>
            </a:r>
            <a:r>
              <a:rPr lang="cs-CZ" sz="2000" dirty="0"/>
              <a:t>být vozidlo nadále řiditelné svalovou silou </a:t>
            </a:r>
            <a:r>
              <a:rPr lang="cs-CZ" sz="2000" dirty="0" smtClean="0"/>
              <a:t>řidiče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vysoká </a:t>
            </a:r>
            <a:r>
              <a:rPr lang="cs-CZ" sz="2000" dirty="0"/>
              <a:t>spolehlivost, neměnnost </a:t>
            </a:r>
            <a:r>
              <a:rPr lang="cs-CZ" sz="2000" dirty="0" smtClean="0"/>
              <a:t>charakteristik řízení, velká životnost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Řízení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Požadavky na řízení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počet otáček volantu nesmí být větší než 5 z krajní polohy do druhé krajní polohy kola</a:t>
            </a:r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co nejmenší poloměr zatáčení </a:t>
            </a:r>
            <a:r>
              <a:rPr lang="cs-CZ" sz="2000" dirty="0"/>
              <a:t>a umožnit </a:t>
            </a:r>
            <a:r>
              <a:rPr lang="cs-CZ" sz="2000" dirty="0" smtClean="0"/>
              <a:t>natočení </a:t>
            </a:r>
            <a:r>
              <a:rPr lang="cs-CZ" sz="2000" dirty="0"/>
              <a:t>řídících kol tak, aby jejich úhly odpovídaly hodnotám pro průjezd </a:t>
            </a:r>
            <a:r>
              <a:rPr lang="cs-CZ" sz="2000" dirty="0" smtClean="0"/>
              <a:t>zatáčkou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200" i="1" u="sng" dirty="0" smtClean="0"/>
              <a:t>Druhy </a:t>
            </a:r>
            <a:r>
              <a:rPr lang="cs-CZ" sz="2200" i="1" u="sng" dirty="0"/>
              <a:t>řízení rozdělení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/>
              <a:t>Podle druhu ovládacího prvku</a:t>
            </a:r>
            <a:r>
              <a:rPr lang="cs-CZ" sz="2000" dirty="0" smtClean="0"/>
              <a:t>: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/>
          </a:p>
          <a:p>
            <a:pPr algn="just">
              <a:spcBef>
                <a:spcPts val="0"/>
              </a:spcBef>
            </a:pPr>
            <a:r>
              <a:rPr lang="cs-CZ" sz="2000" dirty="0"/>
              <a:t>ovládané pomocí volantu (volantové)</a:t>
            </a:r>
          </a:p>
          <a:p>
            <a:pPr algn="just">
              <a:spcBef>
                <a:spcPts val="0"/>
              </a:spcBef>
            </a:pPr>
            <a:r>
              <a:rPr lang="cs-CZ" sz="2000" dirty="0"/>
              <a:t>ovládání pomocí řídítek (řídítkové)</a:t>
            </a:r>
          </a:p>
          <a:p>
            <a:pPr algn="just">
              <a:spcBef>
                <a:spcPts val="0"/>
              </a:spcBef>
            </a:pPr>
            <a:r>
              <a:rPr lang="cs-CZ" sz="2000" dirty="0"/>
              <a:t>pomocí pák ( pákové)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7997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Podle konstrukce řízení: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natáčení kol přední nápravy - každé </a:t>
            </a:r>
            <a:r>
              <a:rPr lang="cs-CZ" sz="2000" dirty="0"/>
              <a:t>kolo se otáčí kolem vlastní osy, osy otáčení </a:t>
            </a:r>
            <a:r>
              <a:rPr lang="cs-CZ" sz="2000" dirty="0" smtClean="0"/>
              <a:t>řízení – pomocí svislých čepů nebo kulových kloubů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točnicové </a:t>
            </a:r>
            <a:r>
              <a:rPr lang="cs-CZ" sz="2000" dirty="0"/>
              <a:t>řízení - kola osy otáčení řízení se při zatáčení otáčejí kolem společného bodu </a:t>
            </a:r>
            <a:r>
              <a:rPr lang="cs-CZ" sz="2000" dirty="0" smtClean="0"/>
              <a:t>otáčení – přívěsy s točnicí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konstrukce řízení „Krabí chod“</a:t>
            </a:r>
          </a:p>
          <a:p>
            <a:pPr>
              <a:spcBef>
                <a:spcPts val="0"/>
              </a:spcBef>
            </a:pPr>
            <a:endParaRPr lang="cs-CZ" sz="2000" dirty="0"/>
          </a:p>
          <a:p>
            <a:pPr>
              <a:spcBef>
                <a:spcPts val="0"/>
              </a:spcBef>
            </a:pPr>
            <a:r>
              <a:rPr lang="cs-CZ" sz="2000" dirty="0" smtClean="0"/>
              <a:t>Zlamovací podvozek (některé stavební stroje)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u NA se dvěma předními osami se natáčí kola obou náprav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řízení zadních kol se používá u některých pracovních strojů, návěsů, autobusů apod.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Točnicové řízení zadních kol podvalníku – Goldhofer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Točnicové řízení přívěsu		Pevné uložení řídící nápravy, otáčí se 				pouze kola pomocí pákového 					mechanismu (některé přívěsy)</a:t>
            </a:r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175" y="2036299"/>
            <a:ext cx="5574854" cy="1672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13"/>
          <a:stretch/>
        </p:blipFill>
        <p:spPr bwMode="auto">
          <a:xfrm>
            <a:off x="660423" y="3796446"/>
            <a:ext cx="3257550" cy="1606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16"/>
          <a:stretch/>
        </p:blipFill>
        <p:spPr bwMode="auto">
          <a:xfrm>
            <a:off x="4899379" y="3834353"/>
            <a:ext cx="3257550" cy="1531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Ackermannova podmínka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Při </a:t>
            </a:r>
            <a:r>
              <a:rPr lang="cs-CZ" sz="2000" dirty="0" smtClean="0"/>
              <a:t>průjezdu </a:t>
            </a:r>
            <a:r>
              <a:rPr lang="cs-CZ" sz="2000" dirty="0"/>
              <a:t>zatáčkou je pravé a levé kolo natočeno v </a:t>
            </a:r>
            <a:r>
              <a:rPr lang="cs-CZ" sz="2000" dirty="0" smtClean="0"/>
              <a:t>nepatrně </a:t>
            </a:r>
            <a:r>
              <a:rPr lang="cs-CZ" sz="2000" dirty="0"/>
              <a:t>jiném </a:t>
            </a:r>
            <a:r>
              <a:rPr lang="cs-CZ" sz="2000" dirty="0" smtClean="0"/>
              <a:t>úhlu</a:t>
            </a:r>
            <a:r>
              <a:rPr lang="cs-CZ" sz="2000" dirty="0"/>
              <a:t>, to </a:t>
            </a:r>
            <a:r>
              <a:rPr lang="cs-CZ" sz="2000" dirty="0" smtClean="0"/>
              <a:t>způsobuje geometrie </a:t>
            </a:r>
            <a:r>
              <a:rPr lang="cs-CZ" sz="2000" dirty="0"/>
              <a:t>řídícího mechanismu, která musí splňovat tzv. </a:t>
            </a:r>
            <a:r>
              <a:rPr lang="cs-CZ" sz="2000" dirty="0" smtClean="0"/>
              <a:t>„Ackermannovu podmínku“. Tato podmínka </a:t>
            </a:r>
            <a:r>
              <a:rPr lang="cs-CZ" sz="2000" dirty="0"/>
              <a:t>je </a:t>
            </a:r>
            <a:r>
              <a:rPr lang="cs-CZ" sz="2000" dirty="0" smtClean="0"/>
              <a:t>zásadním </a:t>
            </a:r>
            <a:r>
              <a:rPr lang="cs-CZ" sz="2000" dirty="0"/>
              <a:t>předpokladem </a:t>
            </a:r>
            <a:r>
              <a:rPr lang="cs-CZ" sz="2000" dirty="0" smtClean="0"/>
              <a:t>správného </a:t>
            </a:r>
            <a:r>
              <a:rPr lang="cs-CZ" sz="2000" i="1" u="sng" dirty="0">
                <a:solidFill>
                  <a:srgbClr val="C00000"/>
                </a:solidFill>
              </a:rPr>
              <a:t>odvalování řízených kol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Pro </a:t>
            </a:r>
            <a:r>
              <a:rPr lang="cs-CZ" sz="2000" dirty="0"/>
              <a:t>splnění </a:t>
            </a:r>
            <a:r>
              <a:rPr lang="cs-CZ" sz="2000" dirty="0" smtClean="0"/>
              <a:t>tohoto teoretického požadavku </a:t>
            </a:r>
            <a:r>
              <a:rPr lang="cs-CZ" sz="2000" dirty="0"/>
              <a:t>se používá </a:t>
            </a:r>
            <a:r>
              <a:rPr lang="cs-CZ" sz="2000" dirty="0" smtClean="0"/>
              <a:t>„lichoběžník řízení“, řídící </a:t>
            </a:r>
            <a:r>
              <a:rPr lang="cs-CZ" sz="2000" dirty="0"/>
              <a:t>páky spolu se spojovací tyčí mají tvar lichoběžníku</a:t>
            </a:r>
            <a:r>
              <a:rPr lang="cs-CZ" sz="20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22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Ackermannova podmínka řízení říká, že střed otáčení musí ležet na prodloužené ose zadní nápravy.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535" y="3706385"/>
            <a:ext cx="5526687" cy="2061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00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/>
              <a:t>Ackermannova podmínka řízení říká, že střed otáčení musí ležet na prodloužené ose zadní nápravy.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373" y="2094080"/>
            <a:ext cx="7147129" cy="4402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 smtClean="0"/>
              <a:t>Vliv </a:t>
            </a:r>
            <a:r>
              <a:rPr lang="cs-CZ" sz="2000" dirty="0"/>
              <a:t>směrových úchylek </a:t>
            </a:r>
            <a:r>
              <a:rPr lang="cs-CZ" sz="2000" dirty="0" smtClean="0"/>
              <a:t>kol na </a:t>
            </a:r>
            <a:r>
              <a:rPr lang="cs-CZ" sz="2000" dirty="0"/>
              <a:t>polohu středu otáčení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431" y="1931111"/>
            <a:ext cx="7333846" cy="4411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 flipV="1">
            <a:off x="2653678" y="4616761"/>
            <a:ext cx="5249807" cy="108000"/>
          </a:xfrm>
          <a:prstGeom prst="line">
            <a:avLst/>
          </a:prstGeom>
          <a:ln w="31750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32559" y="4303435"/>
            <a:ext cx="2920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r₁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06657" y="2871088"/>
            <a:ext cx="878063" cy="523220"/>
          </a:xfrm>
          <a:prstGeom prst="rect">
            <a:avLst/>
          </a:prstGeom>
          <a:noFill/>
          <a:ln w="38100" cmpd="dbl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≠ r₁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319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Základní </a:t>
            </a:r>
            <a:r>
              <a:rPr lang="cs-CZ" sz="2200" i="1" u="sng" dirty="0" smtClean="0"/>
              <a:t>pojmy řízení</a:t>
            </a:r>
            <a:endParaRPr lang="cs-CZ" sz="2200" i="1" u="sng" dirty="0"/>
          </a:p>
          <a:p>
            <a:r>
              <a:rPr lang="cs-CZ" sz="2000" dirty="0"/>
              <a:t>rejd </a:t>
            </a:r>
            <a:r>
              <a:rPr lang="cs-CZ" sz="2000" dirty="0" smtClean="0"/>
              <a:t>– je úhel </a:t>
            </a:r>
            <a:r>
              <a:rPr lang="cs-CZ" sz="2000" dirty="0"/>
              <a:t>vychýlení kola </a:t>
            </a:r>
            <a:r>
              <a:rPr lang="cs-CZ" sz="2000" dirty="0" smtClean="0"/>
              <a:t>z </a:t>
            </a:r>
            <a:r>
              <a:rPr lang="cs-CZ" sz="2000" dirty="0"/>
              <a:t>přímého směru</a:t>
            </a:r>
          </a:p>
          <a:p>
            <a:r>
              <a:rPr lang="cs-CZ" sz="2000" dirty="0"/>
              <a:t>celkový rejd </a:t>
            </a:r>
            <a:r>
              <a:rPr lang="cs-CZ" sz="2000" dirty="0" smtClean="0"/>
              <a:t>– je úhel </a:t>
            </a:r>
            <a:r>
              <a:rPr lang="cs-CZ" sz="2000" dirty="0"/>
              <a:t>od jedné do druhé krajní polohy </a:t>
            </a:r>
            <a:r>
              <a:rPr lang="cs-CZ" sz="2000" dirty="0" smtClean="0"/>
              <a:t>kola, obvykle to je (3 - 5 </a:t>
            </a:r>
            <a:r>
              <a:rPr lang="cs-CZ" sz="2000" dirty="0"/>
              <a:t>otáček volantu</a:t>
            </a:r>
            <a:r>
              <a:rPr lang="cs-CZ" sz="2000" dirty="0" smtClean="0"/>
              <a:t>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 smtClean="0"/>
              <a:t>Převod řízení</a:t>
            </a:r>
            <a:r>
              <a:rPr lang="cs-CZ" sz="2000" dirty="0" smtClean="0"/>
              <a:t>: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je </a:t>
            </a:r>
            <a:r>
              <a:rPr lang="cs-CZ" sz="2000" dirty="0"/>
              <a:t>poměr mezi úhlem otočení volantu a úhlem otočení kol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 smtClean="0"/>
              <a:t>Směrová </a:t>
            </a:r>
            <a:r>
              <a:rPr lang="cs-CZ" sz="2000" u="sng" dirty="0"/>
              <a:t>stabilita </a:t>
            </a:r>
            <a:r>
              <a:rPr lang="cs-CZ" sz="2000" u="sng" dirty="0" smtClean="0"/>
              <a:t>vozidla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schopnost </a:t>
            </a:r>
            <a:r>
              <a:rPr lang="cs-CZ" sz="2000" dirty="0"/>
              <a:t>udržet směr jízdy daný řízením i při působení menších vnějších sil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 smtClean="0"/>
              <a:t>Nedotáčivost vozidla při průjezdu zatáčkou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automobil </a:t>
            </a:r>
            <a:r>
              <a:rPr lang="cs-CZ" sz="2000" dirty="0"/>
              <a:t>vyžaduje větší natočení kol než je poloměr zatáčky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/>
              <a:t>Přetáčivost vozidla při průjezdu </a:t>
            </a:r>
            <a:r>
              <a:rPr lang="cs-CZ" sz="2000" u="sng" dirty="0" smtClean="0"/>
              <a:t>zatáčkou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automobil </a:t>
            </a:r>
            <a:r>
              <a:rPr lang="cs-CZ" sz="2000" dirty="0"/>
              <a:t>vyžaduje menší natočení kol než je poloměr zatáčky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směrová citlivost je ovlivněna </a:t>
            </a: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polohou těžiště mezi nápravami a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možnou deformací </a:t>
            </a: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pneumatik v zatáčce.</a:t>
            </a:r>
          </a:p>
        </p:txBody>
      </p:sp>
    </p:spTree>
    <p:extLst>
      <p:ext uri="{BB962C8B-B14F-4D97-AF65-F5344CB8AC3E}">
        <p14:creationId xmlns:p14="http://schemas.microsoft.com/office/powerpoint/2010/main" val="28744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Jednotlivé části řízení přední nápravy</a:t>
            </a:r>
          </a:p>
          <a:p>
            <a:pPr marL="0" indent="0">
              <a:buNone/>
            </a:pPr>
            <a:endParaRPr lang="cs-CZ" sz="2200" i="1" u="sng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Volant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Volantová tyč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Převodka řízení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Spojovací tyč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Těhlice kola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331" y="1833114"/>
            <a:ext cx="5227201" cy="458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809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Prodloužení pomyslných os ramen řízení, musí směrovat na 			střed zadní nápravy, to je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pól otáčení vozidla.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673525" y="1992702"/>
            <a:ext cx="1431984" cy="70736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673525" y="5589917"/>
            <a:ext cx="1431984" cy="69874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401200" y="2700067"/>
            <a:ext cx="0" cy="2916000"/>
          </a:xfrm>
          <a:prstGeom prst="line">
            <a:avLst/>
          </a:prstGeom>
          <a:ln w="889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6728604" y="1992702"/>
            <a:ext cx="1431985" cy="70736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728604" y="5589917"/>
            <a:ext cx="1431985" cy="69874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3" name="Přímá spojnice 12"/>
          <p:cNvCxnSpPr>
            <a:stCxn id="10" idx="2"/>
            <a:endCxn id="11" idx="0"/>
          </p:cNvCxnSpPr>
          <p:nvPr/>
        </p:nvCxnSpPr>
        <p:spPr>
          <a:xfrm>
            <a:off x="7444597" y="2700067"/>
            <a:ext cx="0" cy="2889850"/>
          </a:xfrm>
          <a:prstGeom prst="line">
            <a:avLst/>
          </a:prstGeom>
          <a:ln w="889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>
            <a:spLocks noChangeAspect="1"/>
          </p:cNvSpPr>
          <p:nvPr/>
        </p:nvSpPr>
        <p:spPr>
          <a:xfrm>
            <a:off x="2340000" y="2880000"/>
            <a:ext cx="108000" cy="108000"/>
          </a:xfrm>
          <a:prstGeom prst="flowChartConnector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nice 15"/>
          <p:cNvSpPr>
            <a:spLocks noChangeAspect="1"/>
          </p:cNvSpPr>
          <p:nvPr/>
        </p:nvSpPr>
        <p:spPr>
          <a:xfrm>
            <a:off x="2340000" y="5328000"/>
            <a:ext cx="108000" cy="108000"/>
          </a:xfrm>
          <a:prstGeom prst="flowChartConnector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8" name="Přímá spojnice 17"/>
          <p:cNvCxnSpPr>
            <a:stCxn id="5" idx="2"/>
          </p:cNvCxnSpPr>
          <p:nvPr/>
        </p:nvCxnSpPr>
        <p:spPr>
          <a:xfrm>
            <a:off x="2389517" y="2700067"/>
            <a:ext cx="6116128" cy="1728000"/>
          </a:xfrm>
          <a:prstGeom prst="line">
            <a:avLst/>
          </a:prstGeom>
          <a:ln w="158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7" idx="0"/>
          </p:cNvCxnSpPr>
          <p:nvPr/>
        </p:nvCxnSpPr>
        <p:spPr>
          <a:xfrm flipV="1">
            <a:off x="2389517" y="3821502"/>
            <a:ext cx="6116128" cy="1768415"/>
          </a:xfrm>
          <a:prstGeom prst="line">
            <a:avLst/>
          </a:prstGeom>
          <a:ln w="158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5" idx="2"/>
          </p:cNvCxnSpPr>
          <p:nvPr/>
        </p:nvCxnSpPr>
        <p:spPr>
          <a:xfrm>
            <a:off x="2389517" y="2700068"/>
            <a:ext cx="715992" cy="216000"/>
          </a:xfrm>
          <a:prstGeom prst="line">
            <a:avLst/>
          </a:prstGeom>
          <a:ln w="635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401200" y="5382000"/>
            <a:ext cx="704309" cy="207917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spojnice 25"/>
          <p:cNvSpPr>
            <a:spLocks noChangeAspect="1"/>
          </p:cNvSpPr>
          <p:nvPr/>
        </p:nvSpPr>
        <p:spPr>
          <a:xfrm>
            <a:off x="3078000" y="2883260"/>
            <a:ext cx="108000" cy="1080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ývojový diagram: spojnice 26"/>
          <p:cNvSpPr>
            <a:spLocks noChangeAspect="1"/>
          </p:cNvSpPr>
          <p:nvPr/>
        </p:nvSpPr>
        <p:spPr>
          <a:xfrm>
            <a:off x="3078000" y="5328000"/>
            <a:ext cx="108000" cy="1080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1" name="Přímá spojnice 30"/>
          <p:cNvCxnSpPr>
            <a:stCxn id="26" idx="4"/>
            <a:endCxn id="27" idx="0"/>
          </p:cNvCxnSpPr>
          <p:nvPr/>
        </p:nvCxnSpPr>
        <p:spPr>
          <a:xfrm>
            <a:off x="3132000" y="2991260"/>
            <a:ext cx="0" cy="2336740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Šipka doleva 31"/>
          <p:cNvSpPr/>
          <p:nvPr/>
        </p:nvSpPr>
        <p:spPr>
          <a:xfrm>
            <a:off x="4528868" y="5616067"/>
            <a:ext cx="1466490" cy="3232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38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Řízení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Renault Laguna GT - řízení Active Drive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048" y="1912385"/>
            <a:ext cx="7116793" cy="4635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11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teorií a možnými způsoby řízení, které se používá v automobilech. Řízení je nedílnou součástí všech vozidel, které se pohybují na pozemních komunikacích a jsou 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Uveďte základní charakteristiku řízení.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požadavky na řízení?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Vysvětlete „Ackermannovu podmínku“ na ovladatelnost a stabilitu vozidla při jízdě?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2942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https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encrypted-tbn3.gstatic.com/images?q=tbn:ANd9GcTzk8lFgcsKu5MJDHFVPc2yc6agShFbqGq6RWLwzs26ZLUsz4je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http://zsz.wbs.cz/4/obr._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17.jpg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http://zsz.wbs.cz/4/obr._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18.bmp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cs.autolexicon.net/obr_clanky/cs_ackermann_001.jpg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cs.autolexicon.net/obr_clanky/cs_ackermann_003.jpg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http://img1.wikia.nocookie.net/__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cb20130220180308/tractors/images/b/be/Steer_system.jpg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img.ahaonline.cz/static/old_aha/big/08_05_11/schema.jpg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14104</TotalTime>
  <Words>848</Words>
  <Application>Microsoft Office PowerPoint</Application>
  <PresentationFormat>Předvádění na obrazovce (4:3)</PresentationFormat>
  <Paragraphs>239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Řízení</vt:lpstr>
      <vt:lpstr>            Řízení          </vt:lpstr>
      <vt:lpstr>            Řízení          </vt:lpstr>
      <vt:lpstr>Řízení</vt:lpstr>
      <vt:lpstr>Řízení</vt:lpstr>
      <vt:lpstr>Řízení</vt:lpstr>
      <vt:lpstr>Řízení</vt:lpstr>
      <vt:lpstr>Řízení</vt:lpstr>
      <vt:lpstr>Řízení</vt:lpstr>
      <vt:lpstr>Řízení</vt:lpstr>
      <vt:lpstr>Řízení</vt:lpstr>
      <vt:lpstr>Řízení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1016</cp:revision>
  <dcterms:created xsi:type="dcterms:W3CDTF">2010-11-01T23:40:31Z</dcterms:created>
  <dcterms:modified xsi:type="dcterms:W3CDTF">2014-03-31T10:22:53Z</dcterms:modified>
</cp:coreProperties>
</file>