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56" r:id="rId3"/>
    <p:sldId id="305" r:id="rId4"/>
    <p:sldId id="302" r:id="rId5"/>
    <p:sldId id="325" r:id="rId6"/>
    <p:sldId id="296" r:id="rId7"/>
    <p:sldId id="297" r:id="rId8"/>
    <p:sldId id="319" r:id="rId9"/>
    <p:sldId id="298" r:id="rId10"/>
    <p:sldId id="320" r:id="rId11"/>
    <p:sldId id="321" r:id="rId12"/>
    <p:sldId id="322" r:id="rId13"/>
    <p:sldId id="318" r:id="rId14"/>
    <p:sldId id="324" r:id="rId15"/>
    <p:sldId id="326" r:id="rId16"/>
    <p:sldId id="327" r:id="rId17"/>
    <p:sldId id="328" r:id="rId18"/>
    <p:sldId id="329" r:id="rId19"/>
    <p:sldId id="275" r:id="rId20"/>
    <p:sldId id="277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C0867"/>
    <a:srgbClr val="EA851B"/>
    <a:srgbClr val="000000"/>
    <a:srgbClr val="66FFFF"/>
    <a:srgbClr val="0228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E9639D4-E3E2-4D34-9284-5A2195B3D0D7}" styleName="Styl Světlá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4853" autoAdjust="0"/>
    <p:restoredTop sz="93605" autoAdjust="0"/>
  </p:normalViewPr>
  <p:slideViewPr>
    <p:cSldViewPr snapToGrid="0">
      <p:cViewPr>
        <p:scale>
          <a:sx n="110" d="100"/>
          <a:sy n="110" d="100"/>
        </p:scale>
        <p:origin x="-2418" y="-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31. 3. 2014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31. 3. 2014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31. 3. 2014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31. 3. 2014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31. 3. 2014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31. 3. 2014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31. 3. 2014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31. 3. 2014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31. 3. 2014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31. 3. 2014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31. 3. 2014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31. 3. 2014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31. 3. 2014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596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31. 3. 2014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9517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31. 3. 2014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5562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31. 3. 2014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8959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31. 3. 2014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18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31. 3. 2014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0214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31. 3. 2014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9724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31. 3. 2014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596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31. 3. 2014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164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31. 3. 2014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194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31. 3. 2014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8248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31. 3. 2014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31. 3. 2014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513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img2.auto.cz/img/32/article/1728457-img-elektricke-posilovace-rizeni.jpg" TargetMode="External"/><Relationship Id="rId13" Type="http://schemas.openxmlformats.org/officeDocument/2006/relationships/hyperlink" Target="http://atego.trucks-mercedes-benz.com/media/common/distribution/images/einsatz_fahrkomfort_praeziser-lenken.jpg" TargetMode="External"/><Relationship Id="rId3" Type="http://schemas.openxmlformats.org/officeDocument/2006/relationships/image" Target="../media/image2.jpeg"/><Relationship Id="rId7" Type="http://schemas.openxmlformats.org/officeDocument/2006/relationships/hyperlink" Target="http://img3.hyperinzerce.cz/x-cz/inz/6343/6343273-nove-el-hrebenove-rizeni-octavia-ii-1.jpg" TargetMode="External"/><Relationship Id="rId12" Type="http://schemas.openxmlformats.org/officeDocument/2006/relationships/hyperlink" Target="http://www.autorubik.sk/wp-content/uploads/2011/05/zavitovkove_snekove_riadenie.jp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pmnd.wbs.cz/eshop/foto/461/461667_o_0.jpg" TargetMode="External"/><Relationship Id="rId11" Type="http://schemas.openxmlformats.org/officeDocument/2006/relationships/hyperlink" Target="http://www.autorubik.sk/wp-content/uploads/2011/05/maticove_riadenie.jpg" TargetMode="External"/><Relationship Id="rId5" Type="http://schemas.openxmlformats.org/officeDocument/2006/relationships/hyperlink" Target="http://img126.imageshack.us/my.php?image=vymazatyo6.jpg" TargetMode="External"/><Relationship Id="rId10" Type="http://schemas.openxmlformats.org/officeDocument/2006/relationships/hyperlink" Target="http://oldfiat.wz.cz/servis/knd_f500/34-1.gif" TargetMode="External"/><Relationship Id="rId4" Type="http://schemas.openxmlformats.org/officeDocument/2006/relationships/hyperlink" Target="http://tacuma.zxq.net/graphic-pool/t/6b/3/t6b36c01.png" TargetMode="External"/><Relationship Id="rId9" Type="http://schemas.openxmlformats.org/officeDocument/2006/relationships/hyperlink" Target="http://skoda.panda.cz/obrazky/279_6.jpg" TargetMode="External"/><Relationship Id="rId14" Type="http://schemas.openxmlformats.org/officeDocument/2006/relationships/hyperlink" Target="http://bagry.cz/var/ezwebin_site/storage/images/clanky/aktuality/kloubovy_dempr_volvo_a30f_svedska_3citka_prosla_omlazenim/hydraulicke_rizeni_s_mechanickou_zpetnou_vazbou/956899-1-cze-CZ/hydraulicke_rizeni_s_mechanickou_zpetnou_vazbou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9344662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14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Převodky řízení a spojovací tyče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Řízení, řídící tyč, spojovací tyč, převod,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klouby, seřízení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Automobily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Bc. Ladislav Hajný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 - Mechanik opravář motorových vozidel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Ne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56489" y="915957"/>
            <a:ext cx="756084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3600" b="1" dirty="0"/>
              <a:t>Převodky řízení a spojovací tyče</a:t>
            </a: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56489" y="1500732"/>
            <a:ext cx="756084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/>
              <a:t>VY_32_INOVACE_14_283</a:t>
            </a:r>
            <a:endParaRPr lang="cs-CZ" sz="20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>
            <a:normAutofit/>
          </a:bodyPr>
          <a:lstStyle/>
          <a:p>
            <a:r>
              <a:rPr lang="cs-CZ" sz="3600" dirty="0"/>
              <a:t>Převodky řízení a spojovací tyče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2000" y="1440000"/>
            <a:ext cx="7920000" cy="504000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cs-CZ" sz="24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Mechanizmus řízení je stejně důležitý, z hlediska bezpečnosti, jako jsou brzdy vozidla.</a:t>
            </a:r>
          </a:p>
          <a:p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i="1" dirty="0" smtClean="0"/>
              <a:t>Základní uspořádání</a:t>
            </a:r>
          </a:p>
          <a:p>
            <a:r>
              <a:rPr lang="cs-CZ" sz="2400" i="1" dirty="0" smtClean="0"/>
              <a:t>přímého řízení  </a:t>
            </a:r>
          </a:p>
          <a:p>
            <a:r>
              <a:rPr lang="cs-CZ" sz="2400" i="1" dirty="0" smtClean="0"/>
              <a:t>přední </a:t>
            </a:r>
            <a:r>
              <a:rPr lang="cs-CZ" sz="2400" i="1" dirty="0"/>
              <a:t>nápravy</a:t>
            </a:r>
          </a:p>
          <a:p>
            <a:endParaRPr lang="cs-CZ" sz="2400" dirty="0"/>
          </a:p>
          <a:p>
            <a:pPr marL="457200" indent="-457200">
              <a:buFont typeface="+mj-lt"/>
              <a:buAutoNum type="arabicPeriod"/>
            </a:pPr>
            <a:r>
              <a:rPr lang="cs-CZ" sz="2400" dirty="0"/>
              <a:t>Volant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/>
              <a:t>Volantová tyč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/>
              <a:t>Převodka řízení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/>
              <a:t>Spojovací tyč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/>
              <a:t>Těhlice kola</a:t>
            </a:r>
          </a:p>
          <a:p>
            <a:endParaRPr lang="cs-CZ" sz="2400" dirty="0" smtClean="0"/>
          </a:p>
          <a:p>
            <a:endParaRPr lang="cs-CZ" sz="2200" i="1" u="sng" dirty="0" smtClean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2451" y="2304476"/>
            <a:ext cx="4854711" cy="4260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8030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>
            <a:normAutofit fontScale="90000"/>
          </a:bodyPr>
          <a:lstStyle/>
          <a:p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/>
              <a:t/>
            </a:r>
            <a:br>
              <a:rPr lang="cs-CZ" sz="3200" dirty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/>
              <a:t/>
            </a:r>
            <a:br>
              <a:rPr lang="cs-CZ" sz="3200" dirty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4000" dirty="0"/>
              <a:t>Převodky řízení a spojovací tyče</a:t>
            </a:r>
            <a:br>
              <a:rPr lang="cs-CZ" sz="4000" dirty="0"/>
            </a:br>
            <a:r>
              <a:rPr lang="cs-CZ" sz="4000" dirty="0"/>
              <a:t/>
            </a:r>
            <a:br>
              <a:rPr lang="cs-CZ" sz="4000" dirty="0"/>
            </a:br>
            <a:r>
              <a:rPr lang="cs-CZ" sz="4000" dirty="0"/>
              <a:t/>
            </a:r>
            <a:br>
              <a:rPr lang="cs-CZ" sz="4000" dirty="0"/>
            </a:br>
            <a:r>
              <a:rPr lang="cs-CZ" sz="4000" dirty="0"/>
              <a:t/>
            </a:r>
            <a:br>
              <a:rPr lang="cs-CZ" sz="4000" dirty="0"/>
            </a:br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/>
              <a:t/>
            </a:r>
            <a:br>
              <a:rPr lang="cs-CZ" sz="4000" dirty="0"/>
            </a:br>
            <a:r>
              <a:rPr lang="cs-CZ" sz="4000" dirty="0"/>
              <a:t/>
            </a:r>
            <a:br>
              <a:rPr lang="cs-CZ" sz="4000" dirty="0"/>
            </a:br>
            <a:r>
              <a:rPr lang="cs-CZ" sz="4000" dirty="0"/>
              <a:t/>
            </a:r>
            <a:br>
              <a:rPr lang="cs-CZ" sz="4000" dirty="0"/>
            </a:br>
            <a:r>
              <a:rPr lang="cs-CZ" sz="4000" dirty="0"/>
              <a:t/>
            </a:r>
            <a:br>
              <a:rPr lang="cs-CZ" sz="4000" dirty="0"/>
            </a:br>
            <a:r>
              <a:rPr lang="cs-CZ" sz="3200" dirty="0"/>
              <a:t/>
            </a:r>
            <a:br>
              <a:rPr lang="cs-CZ" sz="3200" dirty="0"/>
            </a:br>
            <a:endParaRPr lang="cs-CZ" sz="32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000" y="1440000"/>
            <a:ext cx="7920000" cy="5004000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cs-CZ" sz="2200" i="1" u="sng" dirty="0" smtClean="0"/>
              <a:t>Účel v automobilech</a:t>
            </a:r>
            <a:r>
              <a:rPr lang="cs-CZ" sz="2000" dirty="0" smtClean="0"/>
              <a:t>:</a:t>
            </a:r>
          </a:p>
          <a:p>
            <a:pPr marL="0" indent="0" algn="just">
              <a:spcBef>
                <a:spcPts val="0"/>
              </a:spcBef>
              <a:buNone/>
            </a:pPr>
            <a:endParaRPr lang="cs-CZ" sz="2000" dirty="0"/>
          </a:p>
          <a:p>
            <a:pPr algn="just">
              <a:spcBef>
                <a:spcPts val="0"/>
              </a:spcBef>
            </a:pPr>
            <a:r>
              <a:rPr lang="cs-CZ" sz="2000" dirty="0"/>
              <a:t>převod </a:t>
            </a:r>
            <a:r>
              <a:rPr lang="cs-CZ" sz="2000" dirty="0" smtClean="0"/>
              <a:t>pohybu </a:t>
            </a:r>
            <a:r>
              <a:rPr lang="cs-CZ" sz="2000" dirty="0"/>
              <a:t>volantu a hřídele </a:t>
            </a:r>
            <a:r>
              <a:rPr lang="cs-CZ" sz="2000" dirty="0" smtClean="0"/>
              <a:t>volantu, </a:t>
            </a:r>
            <a:r>
              <a:rPr lang="cs-CZ" sz="2000" dirty="0"/>
              <a:t>na </a:t>
            </a:r>
            <a:r>
              <a:rPr lang="cs-CZ" sz="2000" dirty="0" smtClean="0"/>
              <a:t>natáčení </a:t>
            </a:r>
            <a:r>
              <a:rPr lang="cs-CZ" sz="2000" dirty="0"/>
              <a:t>kol do </a:t>
            </a:r>
            <a:r>
              <a:rPr lang="cs-CZ" sz="2000" dirty="0" smtClean="0"/>
              <a:t>rejdů</a:t>
            </a:r>
          </a:p>
          <a:p>
            <a:pPr marL="0" indent="0" algn="just">
              <a:spcBef>
                <a:spcPts val="0"/>
              </a:spcBef>
              <a:buNone/>
            </a:pPr>
            <a:endParaRPr lang="cs-CZ" sz="2000" dirty="0"/>
          </a:p>
          <a:p>
            <a:pPr algn="just">
              <a:spcBef>
                <a:spcPts val="0"/>
              </a:spcBef>
            </a:pPr>
            <a:r>
              <a:rPr lang="cs-CZ" sz="2000" dirty="0" smtClean="0"/>
              <a:t>zvyšuje točivý moment, který vytváří svalová síla </a:t>
            </a:r>
            <a:r>
              <a:rPr lang="cs-CZ" sz="2000" dirty="0"/>
              <a:t>řidiče na volant tak, aby </a:t>
            </a:r>
            <a:r>
              <a:rPr lang="cs-CZ" sz="2000" dirty="0" smtClean="0"/>
              <a:t>se kola natáčely </a:t>
            </a:r>
            <a:r>
              <a:rPr lang="cs-CZ" sz="2000" dirty="0"/>
              <a:t>do </a:t>
            </a:r>
            <a:r>
              <a:rPr lang="cs-CZ" sz="2000" dirty="0" smtClean="0"/>
              <a:t>rejdů</a:t>
            </a:r>
          </a:p>
          <a:p>
            <a:pPr marL="0" indent="0" algn="just">
              <a:spcBef>
                <a:spcPts val="0"/>
              </a:spcBef>
              <a:buNone/>
            </a:pPr>
            <a:endParaRPr lang="cs-CZ" sz="2000" dirty="0" smtClean="0"/>
          </a:p>
          <a:p>
            <a:pPr algn="just">
              <a:spcBef>
                <a:spcPts val="0"/>
              </a:spcBef>
            </a:pPr>
            <a:r>
              <a:rPr lang="cs-CZ" sz="2000" dirty="0" smtClean="0"/>
              <a:t>při </a:t>
            </a:r>
            <a:r>
              <a:rPr lang="cs-CZ" sz="2000" dirty="0"/>
              <a:t>otáčení </a:t>
            </a:r>
            <a:r>
              <a:rPr lang="cs-CZ" sz="2000" dirty="0" smtClean="0"/>
              <a:t>volantem, pomocí volantové tyče, </a:t>
            </a:r>
            <a:r>
              <a:rPr lang="cs-CZ" sz="2000" dirty="0"/>
              <a:t>se </a:t>
            </a:r>
            <a:r>
              <a:rPr lang="cs-CZ" sz="2000" dirty="0" smtClean="0"/>
              <a:t>pohyb </a:t>
            </a:r>
            <a:r>
              <a:rPr lang="cs-CZ" sz="2000" dirty="0"/>
              <a:t>přenáší </a:t>
            </a:r>
            <a:r>
              <a:rPr lang="cs-CZ" sz="2000" dirty="0" smtClean="0"/>
              <a:t>do </a:t>
            </a:r>
            <a:r>
              <a:rPr lang="cs-CZ" sz="2000" dirty="0"/>
              <a:t>převodky </a:t>
            </a:r>
            <a:r>
              <a:rPr lang="cs-CZ" sz="2000" dirty="0" smtClean="0"/>
              <a:t>řízení</a:t>
            </a:r>
          </a:p>
          <a:p>
            <a:pPr marL="0" indent="0" algn="just">
              <a:spcBef>
                <a:spcPts val="0"/>
              </a:spcBef>
              <a:buNone/>
            </a:pPr>
            <a:endParaRPr lang="cs-CZ" sz="2000" dirty="0" smtClean="0"/>
          </a:p>
          <a:p>
            <a:pPr algn="just">
              <a:spcBef>
                <a:spcPts val="0"/>
              </a:spcBef>
            </a:pPr>
            <a:r>
              <a:rPr lang="cs-CZ" sz="2000" dirty="0" smtClean="0"/>
              <a:t>v </a:t>
            </a:r>
            <a:r>
              <a:rPr lang="cs-CZ" sz="2000" dirty="0"/>
              <a:t>převodce řízení </a:t>
            </a:r>
            <a:r>
              <a:rPr lang="cs-CZ" sz="2000" dirty="0" smtClean="0"/>
              <a:t>je </a:t>
            </a:r>
            <a:r>
              <a:rPr lang="cs-CZ" sz="2000" dirty="0"/>
              <a:t>otáčivý pohyb </a:t>
            </a:r>
            <a:r>
              <a:rPr lang="cs-CZ" sz="2000" dirty="0" smtClean="0"/>
              <a:t>zredukován do pomala </a:t>
            </a:r>
            <a:r>
              <a:rPr lang="cs-CZ" sz="2000" dirty="0"/>
              <a:t>a </a:t>
            </a:r>
            <a:r>
              <a:rPr lang="cs-CZ" sz="2000" dirty="0" smtClean="0"/>
              <a:t>mění </a:t>
            </a:r>
            <a:r>
              <a:rPr lang="cs-CZ" sz="2000" dirty="0"/>
              <a:t>se na </a:t>
            </a:r>
            <a:r>
              <a:rPr lang="cs-CZ" sz="2000" dirty="0" smtClean="0"/>
              <a:t>pohyb posuvný</a:t>
            </a:r>
            <a:r>
              <a:rPr lang="cs-CZ" sz="2000" dirty="0"/>
              <a:t>, který </a:t>
            </a:r>
            <a:r>
              <a:rPr lang="cs-CZ" sz="2000" dirty="0" smtClean="0"/>
              <a:t>je pak pomocí </a:t>
            </a:r>
            <a:r>
              <a:rPr lang="cs-CZ" sz="2000" dirty="0"/>
              <a:t>řídících pák a spojovacích tyčí </a:t>
            </a:r>
            <a:r>
              <a:rPr lang="cs-CZ" sz="2000" dirty="0" smtClean="0"/>
              <a:t>převeden </a:t>
            </a:r>
            <a:r>
              <a:rPr lang="cs-CZ" sz="2000" dirty="0"/>
              <a:t>na </a:t>
            </a:r>
            <a:r>
              <a:rPr lang="cs-CZ" sz="2000" dirty="0" smtClean="0"/>
              <a:t>kola</a:t>
            </a:r>
          </a:p>
          <a:p>
            <a:pPr algn="just">
              <a:spcBef>
                <a:spcPts val="0"/>
              </a:spcBef>
            </a:pPr>
            <a:endParaRPr lang="cs-CZ" sz="2000" dirty="0"/>
          </a:p>
          <a:p>
            <a:pPr algn="just">
              <a:spcBef>
                <a:spcPts val="0"/>
              </a:spcBef>
            </a:pPr>
            <a:r>
              <a:rPr lang="cs-CZ" sz="2000" dirty="0" smtClean="0"/>
              <a:t>u řídítek je svalová síla řidiče, přenášena pomocí přední vidlice, přímo na kolo nebo je pohyb na kolo, pomocí řídících pák</a:t>
            </a:r>
            <a:endParaRPr lang="cs-CZ" sz="2000" dirty="0"/>
          </a:p>
          <a:p>
            <a:pPr marL="0" indent="0" algn="just">
              <a:spcBef>
                <a:spcPts val="0"/>
              </a:spcBef>
              <a:buNone/>
            </a:pP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4270288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>
            <a:normAutofit fontScale="90000"/>
          </a:bodyPr>
          <a:lstStyle/>
          <a:p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/>
              <a:t/>
            </a:r>
            <a:br>
              <a:rPr lang="cs-CZ" sz="3200" dirty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/>
              <a:t/>
            </a:r>
            <a:br>
              <a:rPr lang="cs-CZ" sz="3200" dirty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4000" dirty="0"/>
              <a:t>Převodky řízení a spojovací tyče</a:t>
            </a:r>
            <a:br>
              <a:rPr lang="cs-CZ" sz="4000" dirty="0"/>
            </a:br>
            <a:r>
              <a:rPr lang="cs-CZ" sz="4000" dirty="0"/>
              <a:t/>
            </a:r>
            <a:br>
              <a:rPr lang="cs-CZ" sz="4000" dirty="0"/>
            </a:br>
            <a:r>
              <a:rPr lang="cs-CZ" sz="4000" dirty="0"/>
              <a:t/>
            </a:r>
            <a:br>
              <a:rPr lang="cs-CZ" sz="4000" dirty="0"/>
            </a:br>
            <a:r>
              <a:rPr lang="cs-CZ" sz="4000" dirty="0"/>
              <a:t/>
            </a:r>
            <a:br>
              <a:rPr lang="cs-CZ" sz="4000" dirty="0"/>
            </a:br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/>
              <a:t/>
            </a:r>
            <a:br>
              <a:rPr lang="cs-CZ" sz="4000" dirty="0"/>
            </a:br>
            <a:r>
              <a:rPr lang="cs-CZ" sz="4000" dirty="0"/>
              <a:t/>
            </a:r>
            <a:br>
              <a:rPr lang="cs-CZ" sz="4000" dirty="0"/>
            </a:br>
            <a:r>
              <a:rPr lang="cs-CZ" sz="4000" dirty="0"/>
              <a:t/>
            </a:r>
            <a:br>
              <a:rPr lang="cs-CZ" sz="4000" dirty="0"/>
            </a:br>
            <a:r>
              <a:rPr lang="cs-CZ" sz="4000" dirty="0"/>
              <a:t/>
            </a:r>
            <a:br>
              <a:rPr lang="cs-CZ" sz="4000" dirty="0"/>
            </a:br>
            <a:r>
              <a:rPr lang="cs-CZ" sz="3200" dirty="0"/>
              <a:t/>
            </a:r>
            <a:br>
              <a:rPr lang="cs-CZ" sz="3200" dirty="0"/>
            </a:br>
            <a:endParaRPr lang="cs-CZ" sz="32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000" y="1440000"/>
            <a:ext cx="7920000" cy="5004000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cs-CZ" sz="2200" i="1" u="sng" dirty="0"/>
              <a:t>Převodový poměr</a:t>
            </a:r>
            <a:r>
              <a:rPr lang="cs-CZ" sz="2000" dirty="0" smtClean="0"/>
              <a:t>:</a:t>
            </a:r>
          </a:p>
          <a:p>
            <a:pPr marL="0" indent="0" algn="just">
              <a:spcBef>
                <a:spcPts val="0"/>
              </a:spcBef>
              <a:buNone/>
            </a:pPr>
            <a:endParaRPr lang="cs-CZ" sz="2000" dirty="0" smtClean="0"/>
          </a:p>
          <a:p>
            <a:pPr marL="0" indent="0" algn="just">
              <a:spcBef>
                <a:spcPts val="0"/>
              </a:spcBef>
              <a:buNone/>
            </a:pPr>
            <a:r>
              <a:rPr lang="cs-CZ" sz="2000" dirty="0" smtClean="0"/>
              <a:t>Převodovým </a:t>
            </a:r>
            <a:r>
              <a:rPr lang="cs-CZ" sz="2000" dirty="0"/>
              <a:t>poměrem v převodce řízení </a:t>
            </a:r>
            <a:r>
              <a:rPr lang="cs-CZ" sz="2000" dirty="0" smtClean="0"/>
              <a:t>je </a:t>
            </a:r>
            <a:r>
              <a:rPr lang="cs-CZ" sz="2000" dirty="0"/>
              <a:t>poměr mezi úhlem natočení </a:t>
            </a:r>
            <a:r>
              <a:rPr lang="cs-CZ" sz="2000" dirty="0" smtClean="0"/>
              <a:t>volantu a </a:t>
            </a:r>
            <a:r>
              <a:rPr lang="cs-CZ" sz="2000" dirty="0"/>
              <a:t>úhlem natočení kol do rejdu</a:t>
            </a:r>
            <a:r>
              <a:rPr lang="cs-CZ" sz="2000" dirty="0" smtClean="0"/>
              <a:t>.</a:t>
            </a:r>
            <a:endParaRPr lang="cs-CZ" sz="2000" dirty="0"/>
          </a:p>
          <a:p>
            <a:pPr algn="just">
              <a:spcBef>
                <a:spcPts val="300"/>
              </a:spcBef>
            </a:pPr>
            <a:r>
              <a:rPr lang="cs-CZ" sz="2000" dirty="0" smtClean="0"/>
              <a:t>převodový </a:t>
            </a:r>
            <a:r>
              <a:rPr lang="cs-CZ" sz="2000" dirty="0"/>
              <a:t>poměr </a:t>
            </a:r>
            <a:r>
              <a:rPr lang="cs-CZ" sz="2000" dirty="0" smtClean="0"/>
              <a:t>i = 15:1 </a:t>
            </a:r>
            <a:r>
              <a:rPr lang="cs-CZ" sz="2000" dirty="0"/>
              <a:t>znamená, že </a:t>
            </a:r>
            <a:r>
              <a:rPr lang="cs-CZ" sz="2000" dirty="0" smtClean="0"/>
              <a:t>zatočíme-li </a:t>
            </a:r>
            <a:r>
              <a:rPr lang="cs-CZ" sz="2000" dirty="0"/>
              <a:t>volantem o 15°, dojde k </a:t>
            </a:r>
            <a:r>
              <a:rPr lang="cs-CZ" sz="2000" dirty="0" smtClean="0"/>
              <a:t>natočení kol </a:t>
            </a:r>
            <a:r>
              <a:rPr lang="cs-CZ" sz="2000" dirty="0"/>
              <a:t>do rejdu o 1</a:t>
            </a:r>
            <a:r>
              <a:rPr lang="cs-CZ" sz="2000" dirty="0" smtClean="0"/>
              <a:t>° </a:t>
            </a:r>
          </a:p>
          <a:p>
            <a:pPr algn="just">
              <a:spcBef>
                <a:spcPts val="300"/>
              </a:spcBef>
            </a:pPr>
            <a:r>
              <a:rPr lang="cs-CZ" sz="2000" dirty="0" smtClean="0"/>
              <a:t>převodový </a:t>
            </a:r>
            <a:r>
              <a:rPr lang="cs-CZ" sz="2000" dirty="0"/>
              <a:t>poměr musí být takový, aby ovládací síla na volantu </a:t>
            </a:r>
            <a:r>
              <a:rPr lang="cs-CZ" sz="2000" dirty="0" smtClean="0"/>
              <a:t>nepřesáhla sílu povolenou příslušnou normou</a:t>
            </a:r>
            <a:endParaRPr lang="cs-CZ" sz="2000" i="1" dirty="0" smtClean="0">
              <a:solidFill>
                <a:srgbClr val="C00000"/>
              </a:solidFill>
            </a:endParaRPr>
          </a:p>
          <a:p>
            <a:pPr algn="just">
              <a:spcBef>
                <a:spcPts val="300"/>
              </a:spcBef>
            </a:pPr>
            <a:r>
              <a:rPr lang="cs-CZ" sz="2000" dirty="0"/>
              <a:t>obvykle </a:t>
            </a:r>
            <a:r>
              <a:rPr lang="cs-CZ" sz="2000" dirty="0" smtClean="0"/>
              <a:t>je u OA. od i = 12:1 - 25:1</a:t>
            </a:r>
          </a:p>
          <a:p>
            <a:pPr algn="just">
              <a:spcBef>
                <a:spcPts val="300"/>
              </a:spcBef>
            </a:pPr>
            <a:r>
              <a:rPr lang="cs-CZ" sz="2000" dirty="0" smtClean="0"/>
              <a:t>u NA je obvykle od i = 20:1 - 35:1 </a:t>
            </a:r>
          </a:p>
          <a:p>
            <a:pPr algn="just">
              <a:spcBef>
                <a:spcPts val="300"/>
              </a:spcBef>
            </a:pPr>
            <a:r>
              <a:rPr lang="cs-CZ" sz="2000" dirty="0" smtClean="0"/>
              <a:t>maximální </a:t>
            </a:r>
            <a:r>
              <a:rPr lang="cs-CZ" sz="2000" dirty="0"/>
              <a:t>úhel rejdu je omezen konstrukcí podvozku</a:t>
            </a:r>
            <a:r>
              <a:rPr lang="cs-CZ" sz="2000" dirty="0" smtClean="0"/>
              <a:t>.</a:t>
            </a:r>
          </a:p>
          <a:p>
            <a:pPr algn="just">
              <a:spcBef>
                <a:spcPts val="300"/>
              </a:spcBef>
            </a:pPr>
            <a:r>
              <a:rPr lang="cs-CZ" sz="2000" dirty="0" smtClean="0"/>
              <a:t>obvykle je v rozsahu 30</a:t>
            </a:r>
            <a:r>
              <a:rPr lang="cs-CZ" sz="2000" dirty="0"/>
              <a:t>° až 45° </a:t>
            </a:r>
            <a:r>
              <a:rPr lang="cs-CZ" sz="2000" dirty="0" smtClean="0"/>
              <a:t>na každou </a:t>
            </a:r>
            <a:r>
              <a:rPr lang="cs-CZ" sz="2000" dirty="0"/>
              <a:t>stranu, celkový úhel </a:t>
            </a:r>
            <a:r>
              <a:rPr lang="cs-CZ" sz="2000" dirty="0" smtClean="0"/>
              <a:t>je </a:t>
            </a:r>
            <a:r>
              <a:rPr lang="cs-CZ" sz="2000" dirty="0"/>
              <a:t>tedy 60° až 90</a:t>
            </a:r>
            <a:r>
              <a:rPr lang="cs-CZ" sz="2000" dirty="0" smtClean="0"/>
              <a:t>°</a:t>
            </a:r>
          </a:p>
          <a:p>
            <a:pPr marL="0" indent="0" algn="just">
              <a:spcBef>
                <a:spcPts val="0"/>
              </a:spcBef>
              <a:buNone/>
            </a:pPr>
            <a:endParaRPr lang="cs-CZ" sz="2000" dirty="0" smtClean="0"/>
          </a:p>
          <a:p>
            <a:pPr marL="0" indent="0" algn="ctr">
              <a:spcBef>
                <a:spcPts val="0"/>
              </a:spcBef>
              <a:buNone/>
            </a:pPr>
            <a:r>
              <a:rPr lang="cs-CZ" sz="2200" i="1" dirty="0">
                <a:solidFill>
                  <a:srgbClr val="C00000"/>
                </a:solidFill>
              </a:rPr>
              <a:t>Nákladní i osobní vozidla mohou být vybavena posilovačem řízení.</a:t>
            </a:r>
          </a:p>
          <a:p>
            <a:pPr marL="0" indent="0" algn="just">
              <a:spcBef>
                <a:spcPts val="0"/>
              </a:spcBef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77997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>
            <a:normAutofit/>
          </a:bodyPr>
          <a:lstStyle/>
          <a:p>
            <a:r>
              <a:rPr lang="cs-CZ" sz="3600" dirty="0"/>
              <a:t>Převodky řízení a spojovací tyče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000" y="1440000"/>
            <a:ext cx="7920000" cy="5004000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cs-CZ" sz="2200" i="1" u="sng" dirty="0" smtClean="0"/>
              <a:t>Převodky řízení lze rozdělit na tři </a:t>
            </a:r>
            <a:r>
              <a:rPr lang="cs-CZ" sz="2200" i="1" u="sng" dirty="0"/>
              <a:t>základní </a:t>
            </a:r>
            <a:r>
              <a:rPr lang="cs-CZ" sz="2200" i="1" u="sng" dirty="0" smtClean="0"/>
              <a:t>druhy</a:t>
            </a:r>
            <a:r>
              <a:rPr lang="cs-CZ" sz="2000" dirty="0" smtClean="0"/>
              <a:t> </a:t>
            </a:r>
          </a:p>
          <a:p>
            <a:pPr marL="0" indent="0">
              <a:spcBef>
                <a:spcPts val="0"/>
              </a:spcBef>
              <a:buNone/>
            </a:pPr>
            <a:endParaRPr lang="cs-CZ" sz="2000" dirty="0" smtClean="0"/>
          </a:p>
          <a:p>
            <a:pPr>
              <a:spcBef>
                <a:spcPts val="0"/>
              </a:spcBef>
            </a:pPr>
            <a:r>
              <a:rPr lang="cs-CZ" sz="2000" dirty="0" smtClean="0"/>
              <a:t>hřebenové</a:t>
            </a:r>
          </a:p>
          <a:p>
            <a:pPr>
              <a:spcBef>
                <a:spcPts val="0"/>
              </a:spcBef>
            </a:pPr>
            <a:r>
              <a:rPr lang="cs-CZ" sz="2000" dirty="0" smtClean="0"/>
              <a:t>maticové</a:t>
            </a:r>
          </a:p>
          <a:p>
            <a:pPr>
              <a:spcBef>
                <a:spcPts val="0"/>
              </a:spcBef>
            </a:pPr>
            <a:r>
              <a:rPr lang="cs-CZ" sz="2000" dirty="0" smtClean="0"/>
              <a:t>šnekové</a:t>
            </a:r>
          </a:p>
          <a:p>
            <a:pPr marL="0" indent="0">
              <a:spcBef>
                <a:spcPts val="0"/>
              </a:spcBef>
              <a:buNone/>
            </a:pPr>
            <a:endParaRPr lang="cs-CZ" sz="20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sz="2000" dirty="0" smtClean="0"/>
              <a:t>U OA. je v současnosti nejvíce používané </a:t>
            </a:r>
            <a:r>
              <a:rPr lang="cs-CZ" sz="2000" i="1" dirty="0" smtClean="0">
                <a:solidFill>
                  <a:srgbClr val="C00000"/>
                </a:solidFill>
              </a:rPr>
              <a:t>hřebenové řízení </a:t>
            </a:r>
            <a:r>
              <a:rPr lang="cs-CZ" sz="2000" dirty="0" smtClean="0"/>
              <a:t>mezi jeho přednosti patří:</a:t>
            </a:r>
          </a:p>
          <a:p>
            <a:pPr>
              <a:spcBef>
                <a:spcPts val="0"/>
              </a:spcBef>
            </a:pPr>
            <a:r>
              <a:rPr lang="cs-CZ" sz="2000" dirty="0" smtClean="0"/>
              <a:t>je konstrukčně jednoduché</a:t>
            </a:r>
          </a:p>
          <a:p>
            <a:pPr>
              <a:spcBef>
                <a:spcPts val="0"/>
              </a:spcBef>
            </a:pPr>
            <a:r>
              <a:rPr lang="cs-CZ" sz="2000" dirty="0" smtClean="0"/>
              <a:t>levné provedení</a:t>
            </a:r>
          </a:p>
          <a:p>
            <a:pPr>
              <a:spcBef>
                <a:spcPts val="0"/>
              </a:spcBef>
            </a:pPr>
            <a:r>
              <a:rPr lang="cs-CZ" sz="2000" dirty="0" smtClean="0"/>
              <a:t>má malé rozměry</a:t>
            </a:r>
          </a:p>
          <a:p>
            <a:pPr>
              <a:spcBef>
                <a:spcPts val="0"/>
              </a:spcBef>
            </a:pPr>
            <a:r>
              <a:rPr lang="cs-CZ" sz="2000" dirty="0" smtClean="0"/>
              <a:t>snadná zástavba do konstrukce vozidla</a:t>
            </a:r>
          </a:p>
          <a:p>
            <a:pPr>
              <a:spcBef>
                <a:spcPts val="0"/>
              </a:spcBef>
            </a:pPr>
            <a:r>
              <a:rPr lang="cs-CZ" sz="2000" dirty="0" smtClean="0"/>
              <a:t>posilovač řízení může být přímo součástí převodu, jakékoli konstrukce</a:t>
            </a:r>
          </a:p>
          <a:p>
            <a:pPr>
              <a:spcBef>
                <a:spcPts val="0"/>
              </a:spcBef>
            </a:pPr>
            <a:r>
              <a:rPr lang="cs-CZ" sz="2000" dirty="0" smtClean="0"/>
              <a:t>suvný posun je proveden pouze dvěma spojovacími tyčemi na ramena těhlic</a:t>
            </a:r>
          </a:p>
          <a:p>
            <a:pPr>
              <a:spcBef>
                <a:spcPts val="0"/>
              </a:spcBef>
            </a:pPr>
            <a:r>
              <a:rPr lang="cs-CZ" sz="2000" dirty="0" smtClean="0"/>
              <a:t>umístění přímo na karoserii nebo do pomocného rámu</a:t>
            </a:r>
          </a:p>
          <a:p>
            <a:pPr marL="0" indent="0">
              <a:spcBef>
                <a:spcPts val="0"/>
              </a:spcBef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231096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>
            <a:normAutofit/>
          </a:bodyPr>
          <a:lstStyle/>
          <a:p>
            <a:r>
              <a:rPr lang="cs-CZ" sz="3600" dirty="0"/>
              <a:t>Převodky řízení a spojovací tyče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000" y="1440000"/>
            <a:ext cx="7920000" cy="5004000"/>
          </a:xfrm>
        </p:spPr>
        <p:txBody>
          <a:bodyPr>
            <a:normAutofit/>
          </a:bodyPr>
          <a:lstStyle/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cs-CZ" sz="2000" dirty="0" smtClean="0"/>
              <a:t>Hřebenové řízení s hydraulickým posilovačem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cs-CZ" sz="2000" dirty="0" smtClean="0"/>
              <a:t>Kloub spojovací tyče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cs-CZ" sz="2000" dirty="0" smtClean="0"/>
              <a:t>Rozvod oleje posilovače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cs-CZ" sz="2000" dirty="0" smtClean="0"/>
              <a:t>Manžety spojovacích</a:t>
            </a:r>
          </a:p>
          <a:p>
            <a:pPr marL="449263" indent="-449263">
              <a:spcBef>
                <a:spcPts val="0"/>
              </a:spcBef>
              <a:buNone/>
            </a:pPr>
            <a:r>
              <a:rPr lang="cs-CZ" sz="2000" dirty="0" smtClean="0"/>
              <a:t>	tyčí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 startAt="5"/>
            </a:pPr>
            <a:r>
              <a:rPr lang="cs-CZ" sz="2000" dirty="0" smtClean="0"/>
              <a:t>Objímky připevnění do</a:t>
            </a:r>
          </a:p>
          <a:p>
            <a:pPr marL="449263" indent="-449263">
              <a:spcBef>
                <a:spcPts val="0"/>
              </a:spcBef>
              <a:buNone/>
            </a:pPr>
            <a:r>
              <a:rPr lang="cs-CZ" sz="2000" dirty="0" smtClean="0"/>
              <a:t>	karoserie / pomocného</a:t>
            </a:r>
          </a:p>
          <a:p>
            <a:pPr marL="449263" indent="-449263">
              <a:spcBef>
                <a:spcPts val="0"/>
              </a:spcBef>
              <a:buNone/>
            </a:pPr>
            <a:r>
              <a:rPr lang="cs-CZ" sz="2000" dirty="0" smtClean="0"/>
              <a:t>	rámu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 startAt="6"/>
            </a:pPr>
            <a:r>
              <a:rPr lang="cs-CZ" sz="2000" dirty="0" smtClean="0"/>
              <a:t>Volantová tyč s klouby</a:t>
            </a:r>
          </a:p>
          <a:p>
            <a:pPr marL="449263" indent="-449263">
              <a:spcBef>
                <a:spcPts val="0"/>
              </a:spcBef>
              <a:buNone/>
            </a:pPr>
            <a:endParaRPr lang="cs-CZ" sz="2000" dirty="0" smtClean="0"/>
          </a:p>
          <a:p>
            <a:pPr marL="457200" indent="-457200">
              <a:spcBef>
                <a:spcPts val="0"/>
              </a:spcBef>
              <a:buFont typeface="+mj-lt"/>
              <a:buAutoNum type="arabicPeriod" startAt="5"/>
            </a:pPr>
            <a:endParaRPr lang="cs-CZ" sz="2000" dirty="0" smtClean="0"/>
          </a:p>
          <a:p>
            <a:pPr marL="457200" indent="-457200">
              <a:spcBef>
                <a:spcPts val="0"/>
              </a:spcBef>
              <a:buFont typeface="+mj-lt"/>
              <a:buAutoNum type="arabicPeriod" startAt="5"/>
            </a:pPr>
            <a:endParaRPr lang="cs-CZ" sz="2000" dirty="0"/>
          </a:p>
          <a:p>
            <a:pPr marL="457200" indent="-457200">
              <a:spcBef>
                <a:spcPts val="0"/>
              </a:spcBef>
              <a:buFont typeface="+mj-lt"/>
              <a:buAutoNum type="arabicPeriod" startAt="5"/>
            </a:pPr>
            <a:endParaRPr lang="cs-CZ" sz="2000" dirty="0" smtClean="0"/>
          </a:p>
          <a:p>
            <a:pPr marL="0" indent="0">
              <a:spcBef>
                <a:spcPts val="0"/>
              </a:spcBef>
              <a:buNone/>
            </a:pPr>
            <a:endParaRPr lang="cs-CZ" sz="2000" dirty="0"/>
          </a:p>
          <a:p>
            <a:pPr marL="457200" indent="-457200">
              <a:spcBef>
                <a:spcPts val="0"/>
              </a:spcBef>
              <a:buFont typeface="+mj-lt"/>
              <a:buAutoNum type="arabicPeriod" startAt="5"/>
            </a:pPr>
            <a:endParaRPr lang="cs-CZ" sz="2000" dirty="0" smtClean="0"/>
          </a:p>
          <a:p>
            <a:pPr marL="457200" indent="-457200">
              <a:spcBef>
                <a:spcPts val="0"/>
              </a:spcBef>
              <a:buFont typeface="+mj-lt"/>
              <a:buAutoNum type="arabicPeriod" startAt="5"/>
            </a:pPr>
            <a:endParaRPr lang="cs-CZ" sz="2000" dirty="0"/>
          </a:p>
          <a:p>
            <a:pPr marL="457200" indent="-457200">
              <a:spcBef>
                <a:spcPts val="0"/>
              </a:spcBef>
              <a:buFont typeface="+mj-lt"/>
              <a:buAutoNum type="arabicPeriod" startAt="5"/>
            </a:pPr>
            <a:endParaRPr lang="cs-CZ" sz="2000" dirty="0" smtClean="0"/>
          </a:p>
          <a:p>
            <a:pPr marL="457200" indent="-457200">
              <a:spcBef>
                <a:spcPts val="0"/>
              </a:spcBef>
              <a:buFont typeface="+mj-lt"/>
              <a:buAutoNum type="arabicPeriod" startAt="5"/>
            </a:pPr>
            <a:endParaRPr lang="cs-CZ" sz="2000" dirty="0"/>
          </a:p>
          <a:p>
            <a:pPr marL="457200" indent="-457200">
              <a:spcBef>
                <a:spcPts val="0"/>
              </a:spcBef>
              <a:buFont typeface="+mj-lt"/>
              <a:buAutoNum type="arabicPeriod" startAt="5"/>
            </a:pPr>
            <a:endParaRPr lang="cs-CZ" sz="2000" dirty="0" smtClean="0"/>
          </a:p>
          <a:p>
            <a:pPr marL="457200" indent="-457200">
              <a:spcBef>
                <a:spcPts val="0"/>
              </a:spcBef>
              <a:buFont typeface="+mj-lt"/>
              <a:buAutoNum type="arabicPeriod" startAt="5"/>
            </a:pPr>
            <a:endParaRPr lang="cs-CZ" sz="2000" dirty="0"/>
          </a:p>
          <a:p>
            <a:pPr marL="457200" indent="-457200">
              <a:spcBef>
                <a:spcPts val="0"/>
              </a:spcBef>
              <a:buFont typeface="+mj-lt"/>
              <a:buAutoNum type="arabicPeriod" startAt="5"/>
            </a:pPr>
            <a:endParaRPr lang="cs-CZ" sz="2000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662" y="1932317"/>
            <a:ext cx="4828514" cy="4458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4435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>
            <a:normAutofit/>
          </a:bodyPr>
          <a:lstStyle/>
          <a:p>
            <a:r>
              <a:rPr lang="cs-CZ" sz="3600" dirty="0"/>
              <a:t>Převodky řízení a spojovací tyče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000" y="1440000"/>
            <a:ext cx="7920000" cy="5004000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cs-CZ" sz="2200" i="1" u="sng" dirty="0" smtClean="0"/>
              <a:t>Hřebenové řízení v rozkladu</a:t>
            </a:r>
            <a:endParaRPr lang="cs-CZ" sz="2200" i="1" u="sng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81" t="4518" r="4403" b="4951"/>
          <a:stretch/>
        </p:blipFill>
        <p:spPr bwMode="auto">
          <a:xfrm>
            <a:off x="2208702" y="1842897"/>
            <a:ext cx="5158596" cy="47508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Přímá spojnice se šipkou 6"/>
          <p:cNvCxnSpPr/>
          <p:nvPr/>
        </p:nvCxnSpPr>
        <p:spPr>
          <a:xfrm flipV="1">
            <a:off x="4921370" y="2527540"/>
            <a:ext cx="457200" cy="198407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5279366" y="2196000"/>
            <a:ext cx="9894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Pastorek</a:t>
            </a:r>
            <a:endParaRPr lang="cs-CZ" dirty="0"/>
          </a:p>
        </p:txBody>
      </p:sp>
      <p:cxnSp>
        <p:nvCxnSpPr>
          <p:cNvPr id="10" name="Přímá spojnice se šipkou 9"/>
          <p:cNvCxnSpPr/>
          <p:nvPr/>
        </p:nvCxnSpPr>
        <p:spPr>
          <a:xfrm flipH="1" flipV="1">
            <a:off x="2087594" y="4804913"/>
            <a:ext cx="1561380" cy="24089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733245" y="4399472"/>
            <a:ext cx="12127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Hřebenová</a:t>
            </a:r>
          </a:p>
          <a:p>
            <a:r>
              <a:rPr lang="cs-CZ" dirty="0" smtClean="0"/>
              <a:t>tyč</a:t>
            </a:r>
            <a:endParaRPr lang="cs-CZ" dirty="0"/>
          </a:p>
        </p:txBody>
      </p:sp>
      <p:cxnSp>
        <p:nvCxnSpPr>
          <p:cNvPr id="13" name="Přímá spojnice se šipkou 12"/>
          <p:cNvCxnSpPr/>
          <p:nvPr/>
        </p:nvCxnSpPr>
        <p:spPr>
          <a:xfrm flipV="1">
            <a:off x="6268804" y="3381556"/>
            <a:ext cx="1058024" cy="1341081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6607834" y="2916000"/>
            <a:ext cx="20347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Řídící tyč s kloubem</a:t>
            </a:r>
            <a:endParaRPr lang="cs-CZ" dirty="0"/>
          </a:p>
        </p:txBody>
      </p:sp>
      <p:cxnSp>
        <p:nvCxnSpPr>
          <p:cNvPr id="16" name="Přímá spojnice se šipkou 15"/>
          <p:cNvCxnSpPr/>
          <p:nvPr/>
        </p:nvCxnSpPr>
        <p:spPr>
          <a:xfrm>
            <a:off x="4563374" y="6038491"/>
            <a:ext cx="715992" cy="10800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H="1">
            <a:off x="5285892" y="5710687"/>
            <a:ext cx="390289" cy="42901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4788000" y="6124755"/>
            <a:ext cx="9957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Manžety</a:t>
            </a:r>
            <a:endParaRPr lang="cs-CZ" dirty="0"/>
          </a:p>
        </p:txBody>
      </p:sp>
      <p:cxnSp>
        <p:nvCxnSpPr>
          <p:cNvPr id="23" name="Přímá spojnice se šipkou 22"/>
          <p:cNvCxnSpPr/>
          <p:nvPr/>
        </p:nvCxnSpPr>
        <p:spPr>
          <a:xfrm>
            <a:off x="7012753" y="5196597"/>
            <a:ext cx="742394" cy="69110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6607834" y="5822830"/>
            <a:ext cx="20912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Kloub spojovací tyče</a:t>
            </a:r>
            <a:endParaRPr lang="cs-CZ" dirty="0"/>
          </a:p>
        </p:txBody>
      </p:sp>
      <p:cxnSp>
        <p:nvCxnSpPr>
          <p:cNvPr id="27" name="Přímá spojnice se šipkou 26"/>
          <p:cNvCxnSpPr/>
          <p:nvPr/>
        </p:nvCxnSpPr>
        <p:spPr>
          <a:xfrm flipH="1" flipV="1">
            <a:off x="3071004" y="3100666"/>
            <a:ext cx="1155940" cy="732974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1828800" y="2626743"/>
            <a:ext cx="14923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Al. skříň řízení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63001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>
            <a:normAutofit/>
          </a:bodyPr>
          <a:lstStyle/>
          <a:p>
            <a:r>
              <a:rPr lang="cs-CZ" sz="3600" dirty="0"/>
              <a:t>Převodky řízení a spojovací tyče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 noChangeAspect="1"/>
          </p:cNvSpPr>
          <p:nvPr>
            <p:ph idx="1"/>
          </p:nvPr>
        </p:nvSpPr>
        <p:spPr>
          <a:xfrm>
            <a:off x="612000" y="1440000"/>
            <a:ext cx="7920000" cy="50400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cs-CZ" sz="2200" i="1" u="sng" dirty="0" smtClean="0"/>
              <a:t>Konstrukce hřebenového řízení</a:t>
            </a:r>
          </a:p>
          <a:p>
            <a:pPr marL="0" indent="0" algn="just">
              <a:buNone/>
            </a:pPr>
            <a:endParaRPr lang="cs-CZ" sz="2200" i="1" u="sng" dirty="0"/>
          </a:p>
          <a:p>
            <a:pPr marL="0" indent="0" algn="just">
              <a:buNone/>
            </a:pPr>
            <a:endParaRPr lang="cs-CZ" sz="2200" i="1" u="sng" dirty="0" smtClean="0"/>
          </a:p>
          <a:p>
            <a:pPr marL="0" indent="0" algn="just">
              <a:buNone/>
            </a:pPr>
            <a:endParaRPr lang="cs-CZ" sz="2200" i="1" u="sng" dirty="0"/>
          </a:p>
          <a:p>
            <a:pPr marL="0" indent="0" algn="just">
              <a:buNone/>
            </a:pPr>
            <a:endParaRPr lang="cs-CZ" sz="2200" i="1" u="sng" dirty="0" smtClean="0"/>
          </a:p>
          <a:p>
            <a:pPr marL="0" indent="0" algn="just">
              <a:buNone/>
            </a:pPr>
            <a:endParaRPr lang="cs-CZ" sz="2200" i="1" u="sng" dirty="0"/>
          </a:p>
          <a:p>
            <a:pPr marL="0" indent="0">
              <a:buNone/>
            </a:pPr>
            <a:r>
              <a:rPr lang="cs-CZ" sz="2000" dirty="0" smtClean="0"/>
              <a:t>				    S hydra. </a:t>
            </a:r>
            <a:r>
              <a:rPr lang="cs-CZ" sz="2000" dirty="0"/>
              <a:t>posilovačem Škoda Octavia </a:t>
            </a:r>
            <a:r>
              <a:rPr lang="cs-CZ" sz="2000" dirty="0" smtClean="0"/>
              <a:t>I. Bez posilovače Opel Corsa		</a:t>
            </a:r>
          </a:p>
          <a:p>
            <a:pPr marL="0" indent="0" algn="just">
              <a:buNone/>
            </a:pPr>
            <a:endParaRPr lang="cs-CZ" sz="2000" dirty="0"/>
          </a:p>
          <a:p>
            <a:pPr marL="0" indent="0" algn="just">
              <a:buNone/>
            </a:pPr>
            <a:endParaRPr lang="cs-CZ" sz="2000" dirty="0" smtClean="0"/>
          </a:p>
          <a:p>
            <a:pPr marL="0" indent="0" algn="just">
              <a:buNone/>
            </a:pPr>
            <a:endParaRPr lang="cs-CZ" sz="2000" dirty="0"/>
          </a:p>
          <a:p>
            <a:pPr marL="0" indent="0" algn="just">
              <a:buNone/>
            </a:pPr>
            <a:endParaRPr lang="cs-CZ" sz="2000" dirty="0" smtClean="0"/>
          </a:p>
          <a:p>
            <a:pPr marL="0" indent="0" algn="ctr">
              <a:buNone/>
            </a:pPr>
            <a:r>
              <a:rPr lang="cs-CZ" sz="2000" dirty="0" smtClean="0"/>
              <a:t>S elektrickým posilovačem koncernové vozidla VW</a:t>
            </a:r>
            <a:endParaRPr lang="cs-CZ" sz="20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366" y="1824683"/>
            <a:ext cx="333375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5" t="12499" r="5235" b="21141"/>
          <a:stretch/>
        </p:blipFill>
        <p:spPr bwMode="auto">
          <a:xfrm>
            <a:off x="1466490" y="4605425"/>
            <a:ext cx="6116130" cy="1219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19" b="25589"/>
          <a:stretch/>
        </p:blipFill>
        <p:spPr bwMode="auto">
          <a:xfrm>
            <a:off x="4524555" y="2122098"/>
            <a:ext cx="3670539" cy="1406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8030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>
            <a:normAutofit/>
          </a:bodyPr>
          <a:lstStyle/>
          <a:p>
            <a:r>
              <a:rPr lang="cs-CZ" sz="3600" dirty="0"/>
              <a:t>Převodky řízení a spojovací tyče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 noChangeAspect="1"/>
          </p:cNvSpPr>
          <p:nvPr>
            <p:ph idx="1"/>
          </p:nvPr>
        </p:nvSpPr>
        <p:spPr>
          <a:xfrm>
            <a:off x="612000" y="1440000"/>
            <a:ext cx="7920000" cy="50400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cs-CZ" sz="2200" i="1" u="sng" dirty="0" smtClean="0"/>
              <a:t>Přední náprava s elektrickým posilovačem a stavitelnými tlumiči</a:t>
            </a:r>
            <a:endParaRPr lang="cs-CZ" sz="2200" i="1" u="sng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4732" y="1862570"/>
            <a:ext cx="6280030" cy="4719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3196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>
            <a:normAutofit/>
          </a:bodyPr>
          <a:lstStyle/>
          <a:p>
            <a:r>
              <a:rPr lang="cs-CZ" sz="3600" dirty="0"/>
              <a:t>Převodky řízení a spojovací tyče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 noChangeAspect="1"/>
          </p:cNvSpPr>
          <p:nvPr>
            <p:ph idx="1"/>
          </p:nvPr>
        </p:nvSpPr>
        <p:spPr>
          <a:xfrm>
            <a:off x="612000" y="1440000"/>
            <a:ext cx="7920000" cy="5040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200" i="1" u="sng" dirty="0" smtClean="0"/>
              <a:t>Maticové řízení - schéma</a:t>
            </a:r>
            <a:endParaRPr lang="cs-CZ" sz="2200" i="1" u="sng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318708"/>
            <a:ext cx="7620000" cy="415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4498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>
            <a:normAutofit/>
          </a:bodyPr>
          <a:lstStyle/>
          <a:p>
            <a:r>
              <a:rPr lang="cs-CZ" sz="3600" dirty="0"/>
              <a:t>Převodky řízení a spojovací tyče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 noChangeAspect="1"/>
          </p:cNvSpPr>
          <p:nvPr>
            <p:ph idx="1"/>
          </p:nvPr>
        </p:nvSpPr>
        <p:spPr>
          <a:xfrm>
            <a:off x="612000" y="1440000"/>
            <a:ext cx="7920000" cy="5040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200" i="1" u="sng" dirty="0" smtClean="0"/>
              <a:t>Maticové řízení rozklad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4846" y="1958196"/>
            <a:ext cx="3841377" cy="4646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619" y="1855249"/>
            <a:ext cx="3481387" cy="474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8099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>
            <a:normAutofit/>
          </a:bodyPr>
          <a:lstStyle/>
          <a:p>
            <a:r>
              <a:rPr lang="cs-CZ" sz="3600" dirty="0"/>
              <a:t>Převodky řízení a spojovací tyče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 noChangeAspect="1"/>
          </p:cNvSpPr>
          <p:nvPr>
            <p:ph idx="1"/>
          </p:nvPr>
        </p:nvSpPr>
        <p:spPr>
          <a:xfrm>
            <a:off x="612000" y="1440000"/>
            <a:ext cx="7920000" cy="5040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200" i="1" u="sng" dirty="0" smtClean="0"/>
              <a:t>Šnekové řízení s natáčecím segmentem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1" t="6617" r="1690"/>
          <a:stretch/>
        </p:blipFill>
        <p:spPr bwMode="auto">
          <a:xfrm>
            <a:off x="1095556" y="2054539"/>
            <a:ext cx="6978770" cy="4264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Přímá spojnice se šipkou 7"/>
          <p:cNvCxnSpPr/>
          <p:nvPr/>
        </p:nvCxnSpPr>
        <p:spPr>
          <a:xfrm flipH="1">
            <a:off x="2294626" y="4873925"/>
            <a:ext cx="1086930" cy="96615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1250830" y="5840083"/>
            <a:ext cx="17164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Otočný segment</a:t>
            </a:r>
            <a:endParaRPr lang="cs-CZ" dirty="0"/>
          </a:p>
        </p:txBody>
      </p:sp>
      <p:cxnSp>
        <p:nvCxnSpPr>
          <p:cNvPr id="19" name="Přímá spojnice se šipkou 18"/>
          <p:cNvCxnSpPr/>
          <p:nvPr/>
        </p:nvCxnSpPr>
        <p:spPr>
          <a:xfrm>
            <a:off x="4080294" y="4186873"/>
            <a:ext cx="284672" cy="108386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3692106" y="5357004"/>
            <a:ext cx="16791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Pohybový šroub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67383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>
            <a:normAutofit/>
          </a:bodyPr>
          <a:lstStyle/>
          <a:p>
            <a:r>
              <a:rPr lang="cs-CZ" sz="3600" dirty="0"/>
              <a:t>Převodky řízení a spojovací tyče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 noChangeAspect="1"/>
          </p:cNvSpPr>
          <p:nvPr>
            <p:ph idx="1"/>
          </p:nvPr>
        </p:nvSpPr>
        <p:spPr>
          <a:xfrm>
            <a:off x="612000" y="1440000"/>
            <a:ext cx="7920000" cy="5040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200" i="1" u="sng" dirty="0" smtClean="0"/>
              <a:t>Maticové řízení s oběhovými kuličkami</a:t>
            </a:r>
          </a:p>
          <a:p>
            <a:pPr marL="0" indent="0">
              <a:buNone/>
            </a:pPr>
            <a:endParaRPr lang="cs-CZ" sz="2200" i="1" u="sng" dirty="0"/>
          </a:p>
          <a:p>
            <a:pPr marL="0" indent="0">
              <a:buNone/>
            </a:pPr>
            <a:r>
              <a:rPr lang="cs-CZ" sz="2000" dirty="0"/>
              <a:t>Mezi maticí a šroubem je řada kuliček</a:t>
            </a:r>
            <a:r>
              <a:rPr lang="cs-CZ" sz="2000" dirty="0" smtClean="0"/>
              <a:t>,</a:t>
            </a:r>
          </a:p>
          <a:p>
            <a:pPr marL="0" indent="0">
              <a:buNone/>
            </a:pPr>
            <a:r>
              <a:rPr lang="cs-CZ" sz="2000" dirty="0" smtClean="0"/>
              <a:t>které </a:t>
            </a:r>
            <a:r>
              <a:rPr lang="cs-CZ" sz="2000" dirty="0"/>
              <a:t>snižují třecí ztráty. Při otáčení </a:t>
            </a:r>
            <a:r>
              <a:rPr lang="cs-CZ" sz="2000" dirty="0" smtClean="0"/>
              <a:t>šroubu</a:t>
            </a:r>
          </a:p>
          <a:p>
            <a:pPr marL="0" indent="0">
              <a:buNone/>
            </a:pPr>
            <a:r>
              <a:rPr lang="cs-CZ" sz="2000" dirty="0" smtClean="0"/>
              <a:t>se </a:t>
            </a:r>
            <a:r>
              <a:rPr lang="cs-CZ" sz="2000" dirty="0"/>
              <a:t>matice posouvá a její ozubení </a:t>
            </a:r>
            <a:r>
              <a:rPr lang="cs-CZ" sz="2000" dirty="0" smtClean="0"/>
              <a:t>zapadá</a:t>
            </a:r>
          </a:p>
          <a:p>
            <a:pPr marL="0" indent="0">
              <a:buNone/>
            </a:pPr>
            <a:r>
              <a:rPr lang="cs-CZ" sz="2000" dirty="0" smtClean="0"/>
              <a:t>do </a:t>
            </a:r>
            <a:r>
              <a:rPr lang="cs-CZ" sz="2000" dirty="0"/>
              <a:t>ozubeného segmentu, který natáčí 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řídící </a:t>
            </a:r>
            <a:r>
              <a:rPr lang="cs-CZ" sz="2200" dirty="0"/>
              <a:t>páku</a:t>
            </a:r>
            <a:r>
              <a:rPr lang="cs-CZ" sz="2200" dirty="0" smtClean="0"/>
              <a:t>. </a:t>
            </a:r>
            <a:r>
              <a:rPr lang="cs-CZ" sz="2000" dirty="0" smtClean="0"/>
              <a:t>Používá se především u</a:t>
            </a:r>
          </a:p>
          <a:p>
            <a:pPr marL="0" indent="0">
              <a:buNone/>
            </a:pPr>
            <a:r>
              <a:rPr lang="cs-CZ" sz="2000" dirty="0" smtClean="0"/>
              <a:t>nákladních vozidel s posilovačem.</a:t>
            </a:r>
            <a:endParaRPr lang="cs-CZ" sz="2000" dirty="0"/>
          </a:p>
          <a:p>
            <a:pPr marL="0" indent="0">
              <a:buNone/>
            </a:pPr>
            <a:endParaRPr lang="cs-CZ" sz="2200" i="1" u="sng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370" y="2286001"/>
            <a:ext cx="3335437" cy="4019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9116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>
            <a:normAutofit/>
          </a:bodyPr>
          <a:lstStyle/>
          <a:p>
            <a:r>
              <a:rPr lang="cs-CZ" sz="3600" dirty="0"/>
              <a:t>Převodky řízení a spojovací tyče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 noChangeAspect="1"/>
          </p:cNvSpPr>
          <p:nvPr>
            <p:ph idx="1"/>
          </p:nvPr>
        </p:nvSpPr>
        <p:spPr>
          <a:xfrm>
            <a:off x="612000" y="1440000"/>
            <a:ext cx="7920000" cy="5040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200" i="1" u="sng" dirty="0"/>
              <a:t>Šneková převodka řízení s kladkou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Při </a:t>
            </a:r>
            <a:r>
              <a:rPr lang="cs-CZ" sz="2000" dirty="0"/>
              <a:t>otáčení šnekového </a:t>
            </a:r>
            <a:r>
              <a:rPr lang="cs-CZ" sz="2000" dirty="0" smtClean="0"/>
              <a:t>pohybového </a:t>
            </a:r>
          </a:p>
          <a:p>
            <a:pPr marL="0" indent="0">
              <a:buNone/>
            </a:pPr>
            <a:r>
              <a:rPr lang="cs-CZ" sz="2000" dirty="0" smtClean="0"/>
              <a:t>šroubu, kladka uložená </a:t>
            </a:r>
            <a:r>
              <a:rPr lang="cs-CZ" sz="2000" dirty="0"/>
              <a:t>na </a:t>
            </a:r>
            <a:r>
              <a:rPr lang="cs-CZ" sz="2000" dirty="0" smtClean="0"/>
              <a:t>rameni</a:t>
            </a:r>
          </a:p>
          <a:p>
            <a:pPr marL="0" indent="0">
              <a:buNone/>
            </a:pPr>
            <a:r>
              <a:rPr lang="cs-CZ" sz="2000" dirty="0" smtClean="0"/>
              <a:t>přenáší pohyb přes </a:t>
            </a:r>
            <a:r>
              <a:rPr lang="cs-CZ" sz="2000" dirty="0"/>
              <a:t>hřídel </a:t>
            </a:r>
            <a:r>
              <a:rPr lang="cs-CZ" sz="2000" dirty="0" smtClean="0"/>
              <a:t>na hlavní</a:t>
            </a:r>
          </a:p>
          <a:p>
            <a:pPr marL="0" indent="0">
              <a:buNone/>
            </a:pPr>
            <a:r>
              <a:rPr lang="cs-CZ" sz="2000" dirty="0" smtClean="0"/>
              <a:t>řídící páku a pomocí mechanismu</a:t>
            </a:r>
          </a:p>
          <a:p>
            <a:pPr marL="0" indent="0">
              <a:buNone/>
            </a:pPr>
            <a:r>
              <a:rPr lang="cs-CZ" sz="2000" dirty="0" smtClean="0"/>
              <a:t>řízení na kola.</a:t>
            </a:r>
            <a:endParaRPr lang="cs-CZ" sz="2000" dirty="0"/>
          </a:p>
          <a:p>
            <a:pPr marL="0" indent="0">
              <a:buNone/>
            </a:pPr>
            <a:endParaRPr lang="cs-CZ" sz="2200" i="1" u="sng" dirty="0" smtClean="0"/>
          </a:p>
        </p:txBody>
      </p:sp>
      <p:pic>
        <p:nvPicPr>
          <p:cNvPr id="3074" name="Picture 2" descr="http://www.autorubik.sk/wp-content/uploads/2011/05/zavitovkove_snekove_riadeni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-830263"/>
            <a:ext cx="4191000" cy="1733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921"/>
          <a:stretch/>
        </p:blipFill>
        <p:spPr bwMode="auto">
          <a:xfrm>
            <a:off x="5218981" y="2418712"/>
            <a:ext cx="2380891" cy="327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5532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>
            <a:normAutofit/>
          </a:bodyPr>
          <a:lstStyle/>
          <a:p>
            <a:r>
              <a:rPr lang="cs-CZ" sz="3600" dirty="0"/>
              <a:t>Převodky řízení a spojovací tyče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 noChangeAspect="1"/>
          </p:cNvSpPr>
          <p:nvPr>
            <p:ph idx="1"/>
          </p:nvPr>
        </p:nvSpPr>
        <p:spPr>
          <a:xfrm>
            <a:off x="612000" y="1440000"/>
            <a:ext cx="7920000" cy="5040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200" i="1" u="sng" dirty="0"/>
              <a:t>Šneková převodka řízení s kolíkem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Kuželový </a:t>
            </a:r>
            <a:r>
              <a:rPr lang="cs-CZ" sz="2000" dirty="0"/>
              <a:t>kolík zapadá do </a:t>
            </a:r>
            <a:r>
              <a:rPr lang="cs-CZ" sz="2000" dirty="0" smtClean="0"/>
              <a:t>šnekového</a:t>
            </a:r>
          </a:p>
          <a:p>
            <a:pPr marL="0" indent="0">
              <a:buNone/>
            </a:pPr>
            <a:r>
              <a:rPr lang="cs-CZ" sz="2000" dirty="0" smtClean="0"/>
              <a:t>šroubu, </a:t>
            </a:r>
            <a:r>
              <a:rPr lang="cs-CZ" sz="2000" dirty="0"/>
              <a:t>je uložen v oku ramene, </a:t>
            </a:r>
            <a:r>
              <a:rPr lang="cs-CZ" sz="2000" dirty="0" smtClean="0"/>
              <a:t>které</a:t>
            </a:r>
          </a:p>
          <a:p>
            <a:pPr marL="0" indent="0">
              <a:buNone/>
            </a:pPr>
            <a:r>
              <a:rPr lang="cs-CZ" sz="2000" dirty="0" smtClean="0"/>
              <a:t>je </a:t>
            </a:r>
            <a:r>
              <a:rPr lang="cs-CZ" sz="2000" dirty="0"/>
              <a:t>spojeno přes hřídel s hlavní </a:t>
            </a:r>
            <a:r>
              <a:rPr lang="cs-CZ" sz="2000" dirty="0" smtClean="0"/>
              <a:t>řídící</a:t>
            </a:r>
          </a:p>
          <a:p>
            <a:pPr marL="0" indent="0">
              <a:buNone/>
            </a:pPr>
            <a:r>
              <a:rPr lang="cs-CZ" sz="2000" dirty="0" smtClean="0"/>
              <a:t>pákou</a:t>
            </a:r>
            <a:r>
              <a:rPr lang="cs-CZ" sz="2000" dirty="0"/>
              <a:t>, na kterou </a:t>
            </a:r>
            <a:r>
              <a:rPr lang="cs-CZ" sz="2000" dirty="0" smtClean="0"/>
              <a:t>přenáší suvný pohyb</a:t>
            </a:r>
          </a:p>
          <a:p>
            <a:pPr marL="0" indent="0">
              <a:buNone/>
            </a:pPr>
            <a:r>
              <a:rPr lang="cs-CZ" sz="2000" dirty="0" smtClean="0"/>
              <a:t>a pomocí mechanismu řízení na kola.</a:t>
            </a:r>
            <a:endParaRPr lang="cs-CZ" sz="2000" dirty="0"/>
          </a:p>
          <a:p>
            <a:pPr marL="0" indent="0">
              <a:buNone/>
            </a:pPr>
            <a:endParaRPr lang="cs-CZ" sz="2200" i="1" u="sng" dirty="0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44"/>
          <a:stretch/>
        </p:blipFill>
        <p:spPr bwMode="auto">
          <a:xfrm>
            <a:off x="5382883" y="2498416"/>
            <a:ext cx="2900391" cy="3169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5957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>
            <a:normAutofit/>
          </a:bodyPr>
          <a:lstStyle/>
          <a:p>
            <a:r>
              <a:rPr lang="cs-CZ" sz="3600" dirty="0"/>
              <a:t>Převodky řízení a spojovací tyče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 noChangeAspect="1"/>
          </p:cNvSpPr>
          <p:nvPr>
            <p:ph idx="1"/>
          </p:nvPr>
        </p:nvSpPr>
        <p:spPr>
          <a:xfrm>
            <a:off x="612000" y="1440000"/>
            <a:ext cx="7920000" cy="5040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200" i="1" u="sng" dirty="0" smtClean="0"/>
              <a:t>Uspořádání řízení NA₂ MB Atego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6874" y="2005641"/>
            <a:ext cx="5917721" cy="4438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6323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>
            <a:normAutofit/>
          </a:bodyPr>
          <a:lstStyle/>
          <a:p>
            <a:r>
              <a:rPr lang="cs-CZ" sz="3600" dirty="0"/>
              <a:t>Převodky řízení a spojovací tyče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 noChangeAspect="1"/>
          </p:cNvSpPr>
          <p:nvPr>
            <p:ph idx="1"/>
          </p:nvPr>
        </p:nvSpPr>
        <p:spPr>
          <a:xfrm>
            <a:off x="612000" y="1440000"/>
            <a:ext cx="7920000" cy="50400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2200" i="1" u="sng" dirty="0" smtClean="0"/>
              <a:t>Hydraulický převod řízení s </a:t>
            </a:r>
            <a:r>
              <a:rPr lang="cs-CZ" sz="2200" i="1" u="sng" dirty="0"/>
              <a:t>mechanickým </a:t>
            </a:r>
            <a:r>
              <a:rPr lang="cs-CZ" sz="2200" i="1" u="sng" dirty="0" smtClean="0"/>
              <a:t>ovládáním</a:t>
            </a:r>
          </a:p>
          <a:p>
            <a:pPr marL="0" indent="0" algn="ctr">
              <a:buNone/>
            </a:pPr>
            <a:r>
              <a:rPr lang="cs-CZ" sz="2200" i="1" u="sng" dirty="0" smtClean="0"/>
              <a:t>Kloubový </a:t>
            </a:r>
            <a:r>
              <a:rPr lang="cs-CZ" sz="2200" i="1" u="sng" dirty="0"/>
              <a:t>dempr Volvo A30F</a:t>
            </a:r>
            <a:endParaRPr lang="cs-CZ" sz="2200" i="1" u="sng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049" y="2214170"/>
            <a:ext cx="6858000" cy="4347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4381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18</a:t>
            </a:fld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620688"/>
            <a:ext cx="7920880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000" dirty="0" smtClean="0"/>
              <a:t>Tato prezentace, ukazuje a seznamuje žáky s převodkami řízení a jejich mechanismy, které se používají a používaly v automobilech. Převodky a mechanismus řízení je nedílnou součástí všech vozidel, které se pohybují na pozemních komunikacích a jsou tudíž, velmi důležitým článkem v konstrukci stavby  vozidel.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Cvičení:</a:t>
            </a:r>
          </a:p>
          <a:p>
            <a:endParaRPr lang="cs-CZ" sz="2000" dirty="0" smtClean="0"/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Jaké jsou druhy převodek řízení pro jednotlivá vozidla?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Jaké řízení se používá u současných osobních automobilů, uveďte důvody?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Pojmenujte jednotlivé části maticového řízení a porovnejte s hřebenovým řízením?</a:t>
            </a:r>
          </a:p>
          <a:p>
            <a:pPr marL="457200" indent="-457200">
              <a:buFont typeface="+mj-lt"/>
              <a:buAutoNum type="arabicPeriod"/>
            </a:pPr>
            <a:endParaRPr lang="cs-CZ" sz="2000" dirty="0" smtClean="0"/>
          </a:p>
          <a:p>
            <a:pPr marL="457200" indent="-457200">
              <a:buFont typeface="+mj-lt"/>
              <a:buAutoNum type="arabicPeriod"/>
            </a:pPr>
            <a:endParaRPr lang="cs-CZ" sz="2000" dirty="0"/>
          </a:p>
          <a:p>
            <a:pPr algn="ctr"/>
            <a:r>
              <a:rPr lang="cs-CZ" sz="4800" i="1" dirty="0" smtClean="0">
                <a:solidFill>
                  <a:schemeClr val="accent6">
                    <a:lumMod val="75000"/>
                  </a:schemeClr>
                </a:solidFill>
              </a:rPr>
              <a:t>Děkuji za pozornost</a:t>
            </a:r>
            <a:endParaRPr lang="cs-CZ" sz="4800" i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1087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>
                <a:solidFill>
                  <a:prstClr val="black"/>
                </a:solidFill>
              </a:rPr>
              <a:t>Použité zdroje</a:t>
            </a:r>
            <a:endParaRPr lang="cs-CZ" sz="3200" b="1" dirty="0">
              <a:solidFill>
                <a:prstClr val="black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55576" y="1664775"/>
            <a:ext cx="7632848" cy="1452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Publikace:</a:t>
            </a:r>
          </a:p>
          <a:p>
            <a:r>
              <a:rPr lang="cs-CZ" dirty="0" smtClean="0">
                <a:solidFill>
                  <a:prstClr val="black"/>
                </a:solidFill>
              </a:rPr>
              <a:t>M. Pilárik, J. Pabst  -  Automobily I. – nakl. Informatorium</a:t>
            </a:r>
          </a:p>
          <a:p>
            <a:r>
              <a:rPr lang="cs-CZ" dirty="0" smtClean="0">
                <a:solidFill>
                  <a:prstClr val="black"/>
                </a:solidFill>
              </a:rPr>
              <a:t>Rolf Gscheidle a kolektiv – Příručka pro automechanika – nakl. Sabotáles</a:t>
            </a:r>
          </a:p>
          <a:p>
            <a:r>
              <a:rPr lang="cs-CZ" dirty="0" smtClean="0">
                <a:solidFill>
                  <a:prstClr val="black"/>
                </a:solidFill>
              </a:rPr>
              <a:t>Výukové sešity BOSCH pro pedagogické pracovníky. </a:t>
            </a:r>
          </a:p>
          <a:p>
            <a:pPr algn="just"/>
            <a:r>
              <a:rPr lang="cs-CZ" dirty="0" smtClean="0">
                <a:solidFill>
                  <a:prstClr val="black"/>
                </a:solidFill>
              </a:rPr>
              <a:t>V prezentaci použity vlastní citace, fotografie a schémata, vyjma fotografií z volně dostupných zdrojů</a:t>
            </a:r>
            <a:r>
              <a:rPr lang="cs-CZ" sz="1600" dirty="0" smtClean="0">
                <a:solidFill>
                  <a:prstClr val="black"/>
                </a:solidFill>
              </a:rPr>
              <a:t>:</a:t>
            </a:r>
          </a:p>
          <a:p>
            <a:pPr algn="just"/>
            <a:endParaRPr lang="cs-CZ" sz="1100" dirty="0" smtClean="0">
              <a:solidFill>
                <a:prstClr val="black"/>
              </a:solidFill>
              <a:hlinkClick r:id="rId4"/>
            </a:endParaRPr>
          </a:p>
          <a:p>
            <a:pPr algn="just"/>
            <a:r>
              <a:rPr lang="cs-CZ" sz="1100" dirty="0" smtClean="0">
                <a:solidFill>
                  <a:prstClr val="black"/>
                </a:solidFill>
                <a:hlinkClick r:id="rId4"/>
              </a:rPr>
              <a:t>http</a:t>
            </a:r>
            <a:r>
              <a:rPr lang="cs-CZ" sz="1100" dirty="0">
                <a:solidFill>
                  <a:prstClr val="black"/>
                </a:solidFill>
                <a:hlinkClick r:id="rId4"/>
              </a:rPr>
              <a:t>://</a:t>
            </a:r>
            <a:r>
              <a:rPr lang="cs-CZ" sz="1100" dirty="0" smtClean="0">
                <a:solidFill>
                  <a:prstClr val="black"/>
                </a:solidFill>
                <a:hlinkClick r:id="rId4"/>
              </a:rPr>
              <a:t>tacuma.zxq.net/graphic-pool/t/6b/3/t6b36c01.png</a:t>
            </a:r>
            <a:endParaRPr lang="cs-CZ" sz="1100" dirty="0" smtClean="0">
              <a:solidFill>
                <a:prstClr val="black"/>
              </a:solidFill>
            </a:endParaRPr>
          </a:p>
          <a:p>
            <a:pPr algn="just"/>
            <a:r>
              <a:rPr lang="cs-CZ" sz="1100" dirty="0">
                <a:solidFill>
                  <a:prstClr val="black"/>
                </a:solidFill>
                <a:hlinkClick r:id="rId5"/>
              </a:rPr>
              <a:t>http://</a:t>
            </a:r>
            <a:r>
              <a:rPr lang="cs-CZ" sz="1100" dirty="0" smtClean="0">
                <a:solidFill>
                  <a:prstClr val="black"/>
                </a:solidFill>
                <a:hlinkClick r:id="rId5"/>
              </a:rPr>
              <a:t>img126.imageshack.us/my.php?image=vymazatyo6.jpg</a:t>
            </a:r>
            <a:endParaRPr lang="cs-CZ" sz="1100" dirty="0" smtClean="0">
              <a:solidFill>
                <a:prstClr val="black"/>
              </a:solidFill>
            </a:endParaRPr>
          </a:p>
          <a:p>
            <a:pPr algn="just"/>
            <a:r>
              <a:rPr lang="cs-CZ" sz="1100" dirty="0">
                <a:solidFill>
                  <a:prstClr val="black"/>
                </a:solidFill>
                <a:hlinkClick r:id="rId6"/>
              </a:rPr>
              <a:t>http://</a:t>
            </a:r>
            <a:r>
              <a:rPr lang="cs-CZ" sz="1100" dirty="0" smtClean="0">
                <a:solidFill>
                  <a:prstClr val="black"/>
                </a:solidFill>
                <a:hlinkClick r:id="rId6"/>
              </a:rPr>
              <a:t>www.pmnd.wbs.cz/eshop/foto/461/461667_o_0.jpg</a:t>
            </a:r>
            <a:endParaRPr lang="cs-CZ" sz="1100" dirty="0" smtClean="0">
              <a:solidFill>
                <a:prstClr val="black"/>
              </a:solidFill>
            </a:endParaRPr>
          </a:p>
          <a:p>
            <a:pPr algn="just"/>
            <a:r>
              <a:rPr lang="cs-CZ" sz="1100" dirty="0">
                <a:solidFill>
                  <a:prstClr val="black"/>
                </a:solidFill>
                <a:hlinkClick r:id="rId7"/>
              </a:rPr>
              <a:t>http://www.pmnd.wbs.cz/eshop/foto/495/495887_o_0.jpg</a:t>
            </a:r>
          </a:p>
          <a:p>
            <a:pPr algn="just"/>
            <a:r>
              <a:rPr lang="cs-CZ" sz="1100" dirty="0" smtClean="0">
                <a:solidFill>
                  <a:prstClr val="black"/>
                </a:solidFill>
                <a:hlinkClick r:id="rId7"/>
              </a:rPr>
              <a:t>http</a:t>
            </a:r>
            <a:r>
              <a:rPr lang="cs-CZ" sz="1100" dirty="0">
                <a:solidFill>
                  <a:prstClr val="black"/>
                </a:solidFill>
                <a:hlinkClick r:id="rId7"/>
              </a:rPr>
              <a:t>://</a:t>
            </a:r>
            <a:r>
              <a:rPr lang="cs-CZ" sz="1100" dirty="0" smtClean="0">
                <a:solidFill>
                  <a:prstClr val="black"/>
                </a:solidFill>
                <a:hlinkClick r:id="rId7"/>
              </a:rPr>
              <a:t>img3.hyperinzerce.cz/x-cz/inz/6343/6343273-nove-el-hrebenove-rizeni-octavia-ii-1.jpg</a:t>
            </a:r>
            <a:endParaRPr lang="cs-CZ" sz="1100" dirty="0" smtClean="0">
              <a:solidFill>
                <a:prstClr val="black"/>
              </a:solidFill>
            </a:endParaRPr>
          </a:p>
          <a:p>
            <a:pPr algn="just"/>
            <a:r>
              <a:rPr lang="cs-CZ" sz="1100" dirty="0">
                <a:solidFill>
                  <a:prstClr val="black"/>
                </a:solidFill>
                <a:hlinkClick r:id="rId8"/>
              </a:rPr>
              <a:t>http://</a:t>
            </a:r>
            <a:r>
              <a:rPr lang="cs-CZ" sz="1100" dirty="0" smtClean="0">
                <a:solidFill>
                  <a:prstClr val="black"/>
                </a:solidFill>
                <a:hlinkClick r:id="rId8"/>
              </a:rPr>
              <a:t>img2.auto.cz/img/32/article/1728457-img-elektricke-posilovace-rizeni.jpg</a:t>
            </a:r>
            <a:endParaRPr lang="cs-CZ" sz="1100" dirty="0" smtClean="0">
              <a:solidFill>
                <a:prstClr val="black"/>
              </a:solidFill>
            </a:endParaRPr>
          </a:p>
          <a:p>
            <a:pPr algn="just"/>
            <a:r>
              <a:rPr lang="cs-CZ" sz="1100" dirty="0">
                <a:solidFill>
                  <a:prstClr val="black"/>
                </a:solidFill>
                <a:hlinkClick r:id="rId9"/>
              </a:rPr>
              <a:t>http://www.autorubik.sk/wp-content/uploads/2011/05/zlozenie_riadenia.jpg</a:t>
            </a:r>
          </a:p>
          <a:p>
            <a:pPr algn="just"/>
            <a:r>
              <a:rPr lang="cs-CZ" sz="1100" dirty="0" smtClean="0">
                <a:solidFill>
                  <a:prstClr val="black"/>
                </a:solidFill>
                <a:hlinkClick r:id="rId9"/>
              </a:rPr>
              <a:t>http</a:t>
            </a:r>
            <a:r>
              <a:rPr lang="cs-CZ" sz="1100" dirty="0">
                <a:solidFill>
                  <a:prstClr val="black"/>
                </a:solidFill>
                <a:hlinkClick r:id="rId9"/>
              </a:rPr>
              <a:t>://</a:t>
            </a:r>
            <a:r>
              <a:rPr lang="cs-CZ" sz="1100" dirty="0" smtClean="0">
                <a:solidFill>
                  <a:prstClr val="black"/>
                </a:solidFill>
                <a:hlinkClick r:id="rId9"/>
              </a:rPr>
              <a:t>skoda.panda.cz/obrazky/279_6.jpg</a:t>
            </a:r>
            <a:endParaRPr lang="cs-CZ" sz="1100" dirty="0" smtClean="0">
              <a:solidFill>
                <a:prstClr val="black"/>
              </a:solidFill>
            </a:endParaRPr>
          </a:p>
          <a:p>
            <a:pPr algn="just"/>
            <a:r>
              <a:rPr lang="cs-CZ" sz="1100" dirty="0">
                <a:solidFill>
                  <a:prstClr val="black"/>
                </a:solidFill>
                <a:hlinkClick r:id="rId10"/>
              </a:rPr>
              <a:t>http://</a:t>
            </a:r>
            <a:r>
              <a:rPr lang="cs-CZ" sz="1100" dirty="0" smtClean="0">
                <a:solidFill>
                  <a:prstClr val="black"/>
                </a:solidFill>
                <a:hlinkClick r:id="rId10"/>
              </a:rPr>
              <a:t>oldfiat.wz.cz/servis/knd_f500/34-1.gif</a:t>
            </a:r>
            <a:endParaRPr lang="cs-CZ" sz="1100" dirty="0" smtClean="0">
              <a:solidFill>
                <a:prstClr val="black"/>
              </a:solidFill>
            </a:endParaRPr>
          </a:p>
          <a:p>
            <a:pPr algn="just"/>
            <a:r>
              <a:rPr lang="cs-CZ" sz="1100" dirty="0">
                <a:solidFill>
                  <a:prstClr val="black"/>
                </a:solidFill>
                <a:hlinkClick r:id="rId11"/>
              </a:rPr>
              <a:t>http://</a:t>
            </a:r>
            <a:r>
              <a:rPr lang="cs-CZ" sz="1100" dirty="0" smtClean="0">
                <a:solidFill>
                  <a:prstClr val="black"/>
                </a:solidFill>
                <a:hlinkClick r:id="rId11"/>
              </a:rPr>
              <a:t>www.autorubik.sk/wp-content/uploads/2011/05/maticove_riadenie.jpg</a:t>
            </a:r>
            <a:endParaRPr lang="cs-CZ" sz="1100" dirty="0" smtClean="0">
              <a:solidFill>
                <a:prstClr val="black"/>
              </a:solidFill>
            </a:endParaRPr>
          </a:p>
          <a:p>
            <a:pPr algn="just"/>
            <a:r>
              <a:rPr lang="cs-CZ" sz="1100" dirty="0">
                <a:solidFill>
                  <a:prstClr val="black"/>
                </a:solidFill>
                <a:hlinkClick r:id="rId12"/>
              </a:rPr>
              <a:t>http://</a:t>
            </a:r>
            <a:r>
              <a:rPr lang="cs-CZ" sz="1100" dirty="0" smtClean="0">
                <a:solidFill>
                  <a:prstClr val="black"/>
                </a:solidFill>
                <a:hlinkClick r:id="rId12"/>
              </a:rPr>
              <a:t>www.autorubik.sk/wp-content/uploads/2011/05/zavitovkove_snekove_riadenie.jpg</a:t>
            </a:r>
            <a:endParaRPr lang="cs-CZ" sz="1100" dirty="0" smtClean="0">
              <a:solidFill>
                <a:prstClr val="black"/>
              </a:solidFill>
            </a:endParaRPr>
          </a:p>
          <a:p>
            <a:pPr algn="just"/>
            <a:r>
              <a:rPr lang="cs-CZ" sz="1100" dirty="0" smtClean="0">
                <a:solidFill>
                  <a:prstClr val="black"/>
                </a:solidFill>
                <a:hlinkClick r:id="rId13"/>
              </a:rPr>
              <a:t>http</a:t>
            </a:r>
            <a:r>
              <a:rPr lang="cs-CZ" sz="1100" dirty="0">
                <a:solidFill>
                  <a:prstClr val="black"/>
                </a:solidFill>
                <a:hlinkClick r:id="rId13"/>
              </a:rPr>
              <a:t>://</a:t>
            </a:r>
            <a:r>
              <a:rPr lang="cs-CZ" sz="1100" dirty="0" smtClean="0">
                <a:solidFill>
                  <a:prstClr val="black"/>
                </a:solidFill>
                <a:hlinkClick r:id="rId13"/>
              </a:rPr>
              <a:t>atego.trucks-mercedes-benz.com/media/common/distribution/images/einsatz_fahrkomfort_praeziser-lenken.jpg</a:t>
            </a:r>
            <a:endParaRPr lang="cs-CZ" sz="1100" dirty="0" smtClean="0">
              <a:solidFill>
                <a:prstClr val="black"/>
              </a:solidFill>
            </a:endParaRPr>
          </a:p>
          <a:p>
            <a:pPr algn="just"/>
            <a:r>
              <a:rPr lang="cs-CZ" sz="1100" dirty="0">
                <a:solidFill>
                  <a:prstClr val="black"/>
                </a:solidFill>
                <a:hlinkClick r:id="rId14"/>
              </a:rPr>
              <a:t>http://</a:t>
            </a:r>
            <a:r>
              <a:rPr lang="cs-CZ" sz="1100" dirty="0" smtClean="0">
                <a:solidFill>
                  <a:prstClr val="black"/>
                </a:solidFill>
                <a:hlinkClick r:id="rId14"/>
              </a:rPr>
              <a:t>bagry.cz/var/ezwebin_site/storage/images/clanky/aktuality/kloubovy_dempr_volvo_a30f_svedska_3citka_prosla_omlazenim/hydraulicke_rizeni_s_mechanickou_zpetnou_vazbou/956899-1-cze-CZ/hydraulicke_rizeni_s_mechanickou_zpetnou_vazbou.jpg</a:t>
            </a:r>
            <a:endParaRPr lang="cs-CZ" sz="1100" dirty="0" smtClean="0">
              <a:solidFill>
                <a:prstClr val="black"/>
              </a:solidFill>
            </a:endParaRPr>
          </a:p>
          <a:p>
            <a:pPr algn="just"/>
            <a:endParaRPr lang="cs-CZ" sz="1100" dirty="0">
              <a:solidFill>
                <a:prstClr val="black"/>
              </a:solidFill>
            </a:endParaRPr>
          </a:p>
          <a:p>
            <a:pPr algn="just"/>
            <a:endParaRPr lang="cs-CZ" sz="1200" dirty="0">
              <a:solidFill>
                <a:prstClr val="black"/>
              </a:solidFill>
            </a:endParaRPr>
          </a:p>
          <a:p>
            <a:pPr algn="just"/>
            <a:endParaRPr lang="cs-CZ" sz="1200" dirty="0" smtClean="0">
              <a:solidFill>
                <a:prstClr val="black"/>
              </a:solidFill>
            </a:endParaRPr>
          </a:p>
          <a:p>
            <a:pPr algn="just"/>
            <a:endParaRPr lang="cs-CZ" sz="1200" dirty="0" smtClean="0">
              <a:solidFill>
                <a:prstClr val="black"/>
              </a:solidFill>
            </a:endParaRPr>
          </a:p>
          <a:p>
            <a:pPr algn="just"/>
            <a:endParaRPr lang="cs-CZ" sz="1200" dirty="0" smtClean="0">
              <a:solidFill>
                <a:prstClr val="black"/>
              </a:solidFill>
            </a:endParaRPr>
          </a:p>
          <a:p>
            <a:pPr algn="just"/>
            <a:endParaRPr lang="cs-CZ" sz="1200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u="sng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u="sng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dirty="0"/>
          </a:p>
          <a:p>
            <a:pPr algn="just"/>
            <a:endParaRPr lang="cs-CZ" sz="1200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dirty="0"/>
          </a:p>
          <a:p>
            <a:pPr algn="just"/>
            <a:endParaRPr lang="cs-CZ" sz="1200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b="1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u="sng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u="sng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b="1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u="sng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u="sng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u="sng" dirty="0" smtClean="0"/>
          </a:p>
          <a:p>
            <a:pPr algn="just"/>
            <a:endParaRPr lang="cs-CZ" sz="1200" u="sng" dirty="0" smtClean="0"/>
          </a:p>
          <a:p>
            <a:pPr algn="just"/>
            <a:endParaRPr lang="cs-CZ" sz="1200" dirty="0" smtClean="0"/>
          </a:p>
          <a:p>
            <a:pPr algn="just"/>
            <a:endParaRPr lang="cs-CZ" sz="1600" u="sng" dirty="0" smtClean="0"/>
          </a:p>
          <a:p>
            <a:pPr algn="just"/>
            <a:endParaRPr lang="cs-CZ" sz="1600" u="sng" dirty="0" smtClean="0"/>
          </a:p>
          <a:p>
            <a:pPr algn="just"/>
            <a:endParaRPr lang="cs-CZ" sz="1600" dirty="0" smtClean="0"/>
          </a:p>
          <a:p>
            <a:pPr algn="just"/>
            <a:endParaRPr lang="cs-CZ" sz="1600" dirty="0" smtClean="0">
              <a:solidFill>
                <a:prstClr val="black"/>
              </a:solidFill>
            </a:endParaRPr>
          </a:p>
          <a:p>
            <a:pPr algn="just"/>
            <a:endParaRPr lang="cs-CZ" sz="1600" dirty="0" smtClean="0">
              <a:solidFill>
                <a:prstClr val="black"/>
              </a:solidFill>
            </a:endParaRPr>
          </a:p>
          <a:p>
            <a:endParaRPr lang="cs-CZ" sz="1200" dirty="0" smtClean="0">
              <a:solidFill>
                <a:prstClr val="black"/>
              </a:solidFill>
            </a:endParaRPr>
          </a:p>
          <a:p>
            <a:endParaRPr lang="cs-CZ" sz="1200" dirty="0" smtClean="0">
              <a:solidFill>
                <a:prstClr val="black"/>
              </a:solidFill>
            </a:endParaRPr>
          </a:p>
          <a:p>
            <a:endParaRPr lang="cs-CZ" sz="1200" dirty="0" smtClean="0">
              <a:solidFill>
                <a:prstClr val="black"/>
              </a:solidFill>
            </a:endParaRPr>
          </a:p>
          <a:p>
            <a:endParaRPr lang="cs-CZ" sz="1200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5732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14726</TotalTime>
  <Words>888</Words>
  <Application>Microsoft Office PowerPoint</Application>
  <PresentationFormat>Předvádění na obrazovce (4:3)</PresentationFormat>
  <Paragraphs>275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19</vt:i4>
      </vt:variant>
    </vt:vector>
  </HeadingPairs>
  <TitlesOfParts>
    <vt:vector size="21" baseType="lpstr">
      <vt:lpstr>Motiv systému Office</vt:lpstr>
      <vt:lpstr>1_Motiv systému Office</vt:lpstr>
      <vt:lpstr>STŘEDNÍ ŠKOLA STAVEBNÍ A TECHNICKÁ Ústí nad Labem, Čelakovského 5, příspěvková organizace Páteřní škola Ústeckého kraje</vt:lpstr>
      <vt:lpstr>Převodky řízení a spojovací tyče</vt:lpstr>
      <vt:lpstr>            Převodky řízení a spojovací tyče          </vt:lpstr>
      <vt:lpstr>            Převodky řízení a spojovací tyče          </vt:lpstr>
      <vt:lpstr>Převodky řízení a spojovací tyče</vt:lpstr>
      <vt:lpstr>Převodky řízení a spojovací tyče</vt:lpstr>
      <vt:lpstr>Převodky řízení a spojovací tyče</vt:lpstr>
      <vt:lpstr>Převodky řízení a spojovací tyče</vt:lpstr>
      <vt:lpstr>Převodky řízení a spojovací tyče</vt:lpstr>
      <vt:lpstr>Převodky řízení a spojovací tyče</vt:lpstr>
      <vt:lpstr>Převodky řízení a spojovací tyče</vt:lpstr>
      <vt:lpstr>Převodky řízení a spojovací tyče</vt:lpstr>
      <vt:lpstr>Převodky řízení a spojovací tyče</vt:lpstr>
      <vt:lpstr>Převodky řízení a spojovací tyče</vt:lpstr>
      <vt:lpstr>Převodky řízení a spojovací tyče</vt:lpstr>
      <vt:lpstr>Převodky řízení a spojovací tyče</vt:lpstr>
      <vt:lpstr>Převodky řízení a spojovací tyče</vt:lpstr>
      <vt:lpstr>Prezentace aplikace PowerPoint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Karel Filas, Ing.</cp:lastModifiedBy>
  <cp:revision>1045</cp:revision>
  <dcterms:created xsi:type="dcterms:W3CDTF">2010-11-01T23:40:31Z</dcterms:created>
  <dcterms:modified xsi:type="dcterms:W3CDTF">2014-03-31T10:24:46Z</dcterms:modified>
</cp:coreProperties>
</file>